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6"/>
  </p:notesMasterIdLst>
  <p:sldIdLst>
    <p:sldId id="256" r:id="rId2"/>
    <p:sldId id="262" r:id="rId3"/>
    <p:sldId id="265" r:id="rId4"/>
    <p:sldId id="266" r:id="rId5"/>
    <p:sldId id="267" r:id="rId6"/>
    <p:sldId id="268" r:id="rId7"/>
    <p:sldId id="269" r:id="rId8"/>
    <p:sldId id="258" r:id="rId9"/>
    <p:sldId id="259" r:id="rId10"/>
    <p:sldId id="261" r:id="rId11"/>
    <p:sldId id="270" r:id="rId12"/>
    <p:sldId id="257" r:id="rId13"/>
    <p:sldId id="271" r:id="rId14"/>
    <p:sldId id="272" r:id="rId15"/>
    <p:sldId id="273" r:id="rId16"/>
    <p:sldId id="260" r:id="rId17"/>
    <p:sldId id="274" r:id="rId18"/>
    <p:sldId id="275" r:id="rId19"/>
    <p:sldId id="263" r:id="rId20"/>
    <p:sldId id="264" r:id="rId21"/>
    <p:sldId id="276" r:id="rId22"/>
    <p:sldId id="277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370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67" r:id="rId49"/>
    <p:sldId id="303" r:id="rId50"/>
    <p:sldId id="304" r:id="rId51"/>
    <p:sldId id="368" r:id="rId52"/>
    <p:sldId id="305" r:id="rId53"/>
    <p:sldId id="306" r:id="rId54"/>
    <p:sldId id="307" r:id="rId55"/>
    <p:sldId id="308" r:id="rId56"/>
    <p:sldId id="309" r:id="rId57"/>
    <p:sldId id="310" r:id="rId58"/>
    <p:sldId id="311" r:id="rId59"/>
    <p:sldId id="312" r:id="rId60"/>
    <p:sldId id="313" r:id="rId61"/>
    <p:sldId id="314" r:id="rId62"/>
    <p:sldId id="315" r:id="rId63"/>
    <p:sldId id="316" r:id="rId64"/>
    <p:sldId id="317" r:id="rId65"/>
    <p:sldId id="318" r:id="rId66"/>
    <p:sldId id="319" r:id="rId67"/>
    <p:sldId id="320" r:id="rId68"/>
    <p:sldId id="321" r:id="rId69"/>
    <p:sldId id="322" r:id="rId70"/>
    <p:sldId id="323" r:id="rId71"/>
    <p:sldId id="324" r:id="rId72"/>
    <p:sldId id="325" r:id="rId73"/>
    <p:sldId id="326" r:id="rId74"/>
    <p:sldId id="327" r:id="rId75"/>
    <p:sldId id="328" r:id="rId76"/>
    <p:sldId id="329" r:id="rId77"/>
    <p:sldId id="330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  <p:sldId id="357" r:id="rId104"/>
    <p:sldId id="358" r:id="rId105"/>
    <p:sldId id="359" r:id="rId106"/>
    <p:sldId id="360" r:id="rId107"/>
    <p:sldId id="361" r:id="rId108"/>
    <p:sldId id="362" r:id="rId109"/>
    <p:sldId id="363" r:id="rId110"/>
    <p:sldId id="364" r:id="rId111"/>
    <p:sldId id="365" r:id="rId112"/>
    <p:sldId id="331" r:id="rId113"/>
    <p:sldId id="366" r:id="rId114"/>
    <p:sldId id="278" r:id="rId115"/>
  </p:sldIdLst>
  <p:sldSz cx="12192000" cy="6858000"/>
  <p:notesSz cx="9931400" cy="67945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presProps" Target="presProps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viewProps" Target="viewProps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4304689" cy="3401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4394" y="3"/>
            <a:ext cx="4304689" cy="3401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CBEB09-71B8-498F-AB6E-2ABABBA360E3}" type="datetimeFigureOut">
              <a:rPr lang="cs-CZ" smtClean="0"/>
              <a:t>01.11.2023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928938" y="850900"/>
            <a:ext cx="4073525" cy="22907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2678" y="3269578"/>
            <a:ext cx="7946048" cy="26752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6454396"/>
            <a:ext cx="4304689" cy="3401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4394" y="6454396"/>
            <a:ext cx="4304689" cy="3401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A46717-68B4-4935-B706-C30095E4B0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4674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7B87B1A-95DA-45E2-9F0A-2DEB1BEDBFAE}" type="datetimeFigureOut">
              <a:rPr lang="cs-CZ" smtClean="0"/>
              <a:t>01.11.2023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A1472FB-1FBA-469A-8300-A426475E8420}" type="slidenum">
              <a:rPr lang="cs-CZ" smtClean="0"/>
              <a:t>‹#›</a:t>
            </a:fld>
            <a:endParaRPr lang="cs-CZ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80141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87B1A-95DA-45E2-9F0A-2DEB1BEDBFAE}" type="datetimeFigureOut">
              <a:rPr lang="cs-CZ" smtClean="0"/>
              <a:t>01.11.2023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472FB-1FBA-469A-8300-A426475E84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529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87B1A-95DA-45E2-9F0A-2DEB1BEDBFAE}" type="datetimeFigureOut">
              <a:rPr lang="cs-CZ" smtClean="0"/>
              <a:t>01.11.2023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472FB-1FBA-469A-8300-A426475E84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4553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87B1A-95DA-45E2-9F0A-2DEB1BEDBFAE}" type="datetimeFigureOut">
              <a:rPr lang="cs-CZ" smtClean="0"/>
              <a:t>01.11.2023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472FB-1FBA-469A-8300-A426475E84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2563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7B87B1A-95DA-45E2-9F0A-2DEB1BEDBFAE}" type="datetimeFigureOut">
              <a:rPr lang="cs-CZ" smtClean="0"/>
              <a:t>01.11.2023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A1472FB-1FBA-469A-8300-A426475E8420}" type="slidenum">
              <a:rPr lang="cs-CZ" smtClean="0"/>
              <a:t>‹#›</a:t>
            </a:fld>
            <a:endParaRPr lang="cs-CZ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8845340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87B1A-95DA-45E2-9F0A-2DEB1BEDBFAE}" type="datetimeFigureOut">
              <a:rPr lang="cs-CZ" smtClean="0"/>
              <a:t>01.11.2023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472FB-1FBA-469A-8300-A426475E84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9498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87B1A-95DA-45E2-9F0A-2DEB1BEDBFAE}" type="datetimeFigureOut">
              <a:rPr lang="cs-CZ" smtClean="0"/>
              <a:t>01.11.2023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472FB-1FBA-469A-8300-A426475E84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304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87B1A-95DA-45E2-9F0A-2DEB1BEDBFAE}" type="datetimeFigureOut">
              <a:rPr lang="cs-CZ" smtClean="0"/>
              <a:t>01.11.2023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472FB-1FBA-469A-8300-A426475E84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0736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87B1A-95DA-45E2-9F0A-2DEB1BEDBFAE}" type="datetimeFigureOut">
              <a:rPr lang="cs-CZ" smtClean="0"/>
              <a:t>01.11.2023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472FB-1FBA-469A-8300-A426475E84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2781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7B87B1A-95DA-45E2-9F0A-2DEB1BEDBFAE}" type="datetimeFigureOut">
              <a:rPr lang="cs-CZ" smtClean="0"/>
              <a:t>01.11.2023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A1472FB-1FBA-469A-8300-A426475E8420}" type="slidenum">
              <a:rPr lang="cs-CZ" smtClean="0"/>
              <a:t>‹#›</a:t>
            </a:fld>
            <a:endParaRPr lang="cs-CZ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1421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7B87B1A-95DA-45E2-9F0A-2DEB1BEDBFAE}" type="datetimeFigureOut">
              <a:rPr lang="cs-CZ" smtClean="0"/>
              <a:t>01.11.2023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A1472FB-1FBA-469A-8300-A426475E8420}" type="slidenum">
              <a:rPr lang="cs-CZ" smtClean="0"/>
              <a:t>‹#›</a:t>
            </a:fld>
            <a:endParaRPr lang="cs-CZ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7375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A7B87B1A-95DA-45E2-9F0A-2DEB1BEDBFAE}" type="datetimeFigureOut">
              <a:rPr lang="cs-CZ" smtClean="0"/>
              <a:t>01.11.2023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A1472FB-1FBA-469A-8300-A426475E8420}" type="slidenum">
              <a:rPr lang="cs-CZ" smtClean="0"/>
              <a:t>‹#›</a:t>
            </a:fld>
            <a:endParaRPr lang="cs-CZ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51459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061B6E-364D-451E-BA05-1408EA87C6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8522" y="1480930"/>
            <a:ext cx="5301138" cy="3254321"/>
          </a:xfrm>
        </p:spPr>
        <p:txBody>
          <a:bodyPr>
            <a:normAutofit/>
          </a:bodyPr>
          <a:lstStyle/>
          <a:p>
            <a:pPr algn="l"/>
            <a:r>
              <a:rPr lang="cs-CZ" sz="6600" dirty="0"/>
              <a:t>Základní ustanovení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34335ED-F063-4BEB-AE20-EBF1076C9A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78522" y="5041521"/>
            <a:ext cx="6902080" cy="1086237"/>
          </a:xfrm>
        </p:spPr>
        <p:txBody>
          <a:bodyPr>
            <a:normAutofit fontScale="85000" lnSpcReduction="10000"/>
          </a:bodyPr>
          <a:lstStyle/>
          <a:p>
            <a:pPr algn="l">
              <a:spcAft>
                <a:spcPts val="600"/>
              </a:spcAft>
            </a:pPr>
            <a:r>
              <a:rPr lang="cs-CZ" dirty="0"/>
              <a:t>Insolvenční zákon č.182/2006 Sb., </a:t>
            </a:r>
            <a:r>
              <a:rPr lang="pl-PL" dirty="0"/>
              <a:t>podle stavu k 1. 10. 2022</a:t>
            </a:r>
          </a:p>
          <a:p>
            <a:pPr algn="l">
              <a:spcAft>
                <a:spcPts val="600"/>
              </a:spcAft>
            </a:pPr>
            <a:r>
              <a:rPr lang="cs-CZ" dirty="0"/>
              <a:t>§ 1 - § 8 </a:t>
            </a:r>
            <a:r>
              <a:rPr lang="cs-CZ" dirty="0" err="1"/>
              <a:t>InsZ</a:t>
            </a:r>
            <a:endParaRPr lang="cs-CZ" dirty="0"/>
          </a:p>
          <a:p>
            <a:pPr algn="l">
              <a:spcAft>
                <a:spcPts val="600"/>
              </a:spcAft>
            </a:pPr>
            <a:endParaRPr lang="cs-CZ" dirty="0"/>
          </a:p>
        </p:txBody>
      </p:sp>
      <p:pic>
        <p:nvPicPr>
          <p:cNvPr id="4" name="Graphic 6" descr="Scales of Justice">
            <a:extLst>
              <a:ext uri="{FF2B5EF4-FFF2-40B4-BE49-F238E27FC236}">
                <a16:creationId xmlns:a16="http://schemas.microsoft.com/office/drawing/2014/main" id="{01E75A55-3ABF-66A2-90A5-65830C4007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05675" y="1338739"/>
            <a:ext cx="3415614" cy="3415614"/>
          </a:xfrm>
          <a:prstGeom prst="rect">
            <a:avLst/>
          </a:prstGeom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0C7E11D4-95B4-B74E-BAE1-2829A0D5BD69}"/>
              </a:ext>
            </a:extLst>
          </p:cNvPr>
          <p:cNvSpPr txBox="1"/>
          <p:nvPr/>
        </p:nvSpPr>
        <p:spPr>
          <a:xfrm>
            <a:off x="1478522" y="5791409"/>
            <a:ext cx="28785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600" dirty="0">
                <a:latin typeface="+mj-lt"/>
              </a:rPr>
              <a:t>JUDr. Lenka </a:t>
            </a:r>
            <a:r>
              <a:rPr lang="cs-CZ" sz="1600" dirty="0" err="1">
                <a:latin typeface="+mj-lt"/>
              </a:rPr>
              <a:t>Vidovičová</a:t>
            </a:r>
            <a:r>
              <a:rPr lang="cs-CZ" sz="1600" dirty="0">
                <a:latin typeface="+mj-lt"/>
              </a:rPr>
              <a:t>, LL.M.</a:t>
            </a:r>
          </a:p>
        </p:txBody>
      </p:sp>
    </p:spTree>
    <p:extLst>
      <p:ext uri="{BB962C8B-B14F-4D97-AF65-F5344CB8AC3E}">
        <p14:creationId xmlns:p14="http://schemas.microsoft.com/office/powerpoint/2010/main" val="15454911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A18263-E4C3-4273-B51E-E5808CC4B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408964"/>
            <a:ext cx="9601200" cy="1377892"/>
          </a:xfrm>
        </p:spPr>
        <p:txBody>
          <a:bodyPr/>
          <a:lstStyle/>
          <a:p>
            <a:r>
              <a:rPr lang="cs-CZ" dirty="0"/>
              <a:t>Procesní subjekty III. </a:t>
            </a:r>
            <a:br>
              <a:rPr lang="cs-CZ" dirty="0"/>
            </a:br>
            <a:r>
              <a:rPr lang="cs-CZ" sz="4000" dirty="0"/>
              <a:t>Věřitelské orgány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C6D258-9B08-4A81-867D-4C594CE198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94576"/>
            <a:ext cx="9601200" cy="4848837"/>
          </a:xfrm>
        </p:spPr>
        <p:txBody>
          <a:bodyPr>
            <a:normAutofit fontScale="62500" lnSpcReduction="20000"/>
          </a:bodyPr>
          <a:lstStyle/>
          <a:p>
            <a:r>
              <a:rPr lang="cs-CZ" sz="2200" b="1" dirty="0"/>
              <a:t>Schůze věřitelů (SV) §47 </a:t>
            </a:r>
            <a:r>
              <a:rPr lang="cs-CZ" sz="2200" b="1" dirty="0" err="1"/>
              <a:t>an</a:t>
            </a:r>
            <a:r>
              <a:rPr lang="cs-CZ" sz="2200" b="1" dirty="0"/>
              <a:t>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2400" dirty="0"/>
              <a:t>Svolává a řídí Insolvenční soud  </a:t>
            </a:r>
            <a:r>
              <a:rPr lang="cs-CZ" sz="2400" b="1" dirty="0"/>
              <a:t>VYHLÁŠKOU</a:t>
            </a:r>
            <a:r>
              <a:rPr lang="cs-CZ" sz="2400" dirty="0"/>
              <a:t>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2200" dirty="0"/>
              <a:t>Z vlastní iniciativy </a:t>
            </a:r>
            <a:r>
              <a:rPr lang="cs-CZ" sz="2200" dirty="0" err="1"/>
              <a:t>InsS</a:t>
            </a:r>
            <a:r>
              <a:rPr lang="cs-CZ" sz="2200" dirty="0"/>
              <a:t> nebo na návrh </a:t>
            </a:r>
            <a:r>
              <a:rPr lang="cs-CZ" sz="2200" dirty="0" err="1"/>
              <a:t>InsSpr</a:t>
            </a:r>
            <a:r>
              <a:rPr lang="cs-CZ" sz="2200" dirty="0"/>
              <a:t>, nebo VV nebo alespoň 2 Věř 1/10 </a:t>
            </a:r>
            <a:r>
              <a:rPr lang="cs-CZ" sz="2200" dirty="0" err="1"/>
              <a:t>PřihlPohl</a:t>
            </a:r>
            <a:r>
              <a:rPr lang="cs-CZ" sz="2200" dirty="0"/>
              <a:t> nebo v </a:t>
            </a:r>
            <a:r>
              <a:rPr lang="cs-CZ" sz="2200" dirty="0" err="1"/>
              <a:t>Oddl</a:t>
            </a:r>
            <a:r>
              <a:rPr lang="cs-CZ" sz="2200" dirty="0"/>
              <a:t> nadpoloviční většina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2200" dirty="0"/>
              <a:t>max do 30 dnů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400" b="1" dirty="0"/>
              <a:t>SV – funkce:  </a:t>
            </a:r>
            <a:endParaRPr lang="cs-CZ" sz="2200" b="1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volba a odvolání členů VV (</a:t>
            </a:r>
            <a:r>
              <a:rPr lang="cs-CZ" dirty="0" err="1"/>
              <a:t>náhr</a:t>
            </a:r>
            <a:r>
              <a:rPr lang="cs-CZ" dirty="0"/>
              <a:t>.) a zástupce V, doplňující volba §65/2 </a:t>
            </a:r>
            <a:r>
              <a:rPr lang="cs-CZ" dirty="0" err="1"/>
              <a:t>InsZ</a:t>
            </a:r>
            <a:endParaRPr lang="cs-CZ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zda ponechá ve </a:t>
            </a:r>
            <a:r>
              <a:rPr lang="cs-CZ" dirty="0" err="1"/>
              <a:t>fci</a:t>
            </a:r>
            <a:r>
              <a:rPr lang="cs-CZ" dirty="0"/>
              <a:t> prozatímní VV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vyhrazená rozhodnutí  (2/3 přítomných hlasů na SV)</a:t>
            </a:r>
          </a:p>
          <a:p>
            <a:r>
              <a:rPr lang="cs-CZ" b="1" dirty="0"/>
              <a:t>Hlasovací právo na SV -</a:t>
            </a:r>
            <a:r>
              <a:rPr lang="cs-CZ" dirty="0"/>
              <a:t> prostá většina přítomných počítaná podle výše pohledávek, NE ! 168, §169, §170, §172  a V s pohledávkou vázanou na podmínku, dokud není splněna +V s popřenou pohledávkou…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Jak může hlasovací právo získat?</a:t>
            </a:r>
          </a:p>
          <a:p>
            <a:pPr marL="1959102" lvl="3" indent="-514350">
              <a:buAutoNum type="arabicParenR"/>
            </a:pPr>
            <a:r>
              <a:rPr lang="cs-CZ" i="0" dirty="0"/>
              <a:t>usnesení SV, pokud nepřizná…na návrh V </a:t>
            </a:r>
          </a:p>
          <a:p>
            <a:pPr marL="1959102" lvl="3" indent="-514350">
              <a:buFont typeface="Arial" panose="020B0604020202020204" pitchFamily="34" charset="0"/>
              <a:buAutoNum type="arabicParenR"/>
            </a:pPr>
            <a:r>
              <a:rPr lang="cs-CZ" i="0" dirty="0"/>
              <a:t>rozhodne </a:t>
            </a:r>
            <a:r>
              <a:rPr lang="cs-CZ" i="0" dirty="0" err="1"/>
              <a:t>InsS</a:t>
            </a:r>
            <a:r>
              <a:rPr lang="cs-CZ" i="0" dirty="0"/>
              <a:t> dle 52/2 </a:t>
            </a:r>
            <a:r>
              <a:rPr lang="cs-CZ" i="0" dirty="0" err="1"/>
              <a:t>InsZ</a:t>
            </a:r>
            <a:r>
              <a:rPr lang="cs-CZ" i="0" dirty="0"/>
              <a:t> (7-5-2)</a:t>
            </a:r>
          </a:p>
          <a:p>
            <a:r>
              <a:rPr lang="cs-CZ" b="1" dirty="0"/>
              <a:t>Hlasovací právo na SV</a:t>
            </a:r>
            <a:r>
              <a:rPr lang="cs-CZ" dirty="0"/>
              <a:t>: NE! V, který s D tvoří koncern - § 53/1, platí i mimo SV </a:t>
            </a:r>
          </a:p>
          <a:p>
            <a:r>
              <a:rPr lang="cs-CZ" b="1" dirty="0"/>
              <a:t>Zrušení rozhodnutí SV soudem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odporuje-li rozhodnutí společnému zájmu věřitelů, ale nikdy v případech 29/1, 51/1, usnesení SV o způsobu řešení Ú, o RP , o způsobu </a:t>
            </a:r>
            <a:r>
              <a:rPr lang="cs-CZ" dirty="0" err="1"/>
              <a:t>oddl</a:t>
            </a:r>
            <a:r>
              <a:rPr lang="cs-CZ" dirty="0"/>
              <a:t>. + speciální úprava pro podání odvolání (§55)</a:t>
            </a:r>
          </a:p>
          <a:p>
            <a:r>
              <a:rPr lang="cs-CZ" b="1" dirty="0"/>
              <a:t>Věřitelský výbor (VV) nebo zástupce věřitelů </a:t>
            </a:r>
            <a:r>
              <a:rPr lang="cs-CZ" dirty="0"/>
              <a:t>- činnost §58, prozatímní VV, řádný VV + odborová organizace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86568360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Hlasování podle skupin V - § 347 </a:t>
            </a:r>
            <a:r>
              <a:rPr lang="cs-CZ" dirty="0" err="1"/>
              <a:t>InsZ</a:t>
            </a:r>
            <a:r>
              <a:rPr lang="cs-CZ" dirty="0"/>
              <a:t> - pravidla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skupiny hlasují zvlášť</a:t>
            </a:r>
          </a:p>
          <a:p>
            <a:r>
              <a:rPr lang="cs-CZ" dirty="0"/>
              <a:t>pro: většina hlasujících V skupiny s pohledávkami nejméně ½ jmenovité hodnoty pohledávek skupiny</a:t>
            </a:r>
          </a:p>
          <a:p>
            <a:r>
              <a:rPr lang="cs-CZ" dirty="0"/>
              <a:t>Skupina V § 335 </a:t>
            </a:r>
            <a:r>
              <a:rPr lang="cs-CZ" dirty="0" err="1"/>
              <a:t>InsZ</a:t>
            </a:r>
            <a:r>
              <a:rPr lang="cs-CZ" dirty="0"/>
              <a:t>: pro: většina společníků </a:t>
            </a:r>
            <a:r>
              <a:rPr lang="cs-CZ" dirty="0" err="1"/>
              <a:t>or</a:t>
            </a:r>
            <a:r>
              <a:rPr lang="cs-CZ" dirty="0"/>
              <a:t> členů D, u Da se ZK – 2/3 ZK Da</a:t>
            </a:r>
          </a:p>
          <a:p>
            <a:r>
              <a:rPr lang="cs-CZ" dirty="0"/>
              <a:t>Skupina V, jejich pohledávky nejsou RP dotčeny: fikce pro</a:t>
            </a:r>
          </a:p>
          <a:p>
            <a:r>
              <a:rPr lang="cs-CZ" dirty="0"/>
              <a:t>Možnost rozhodnutí </a:t>
            </a:r>
            <a:r>
              <a:rPr lang="cs-CZ" dirty="0" err="1"/>
              <a:t>InsSoudu</a:t>
            </a:r>
            <a:r>
              <a:rPr lang="cs-CZ" dirty="0"/>
              <a:t> – zhojení následků při hlasování V </a:t>
            </a:r>
            <a:r>
              <a:rPr lang="cs-CZ" dirty="0" err="1"/>
              <a:t>v</a:t>
            </a:r>
            <a:r>
              <a:rPr lang="cs-CZ" dirty="0"/>
              <a:t> rozporu se zákonem (§347/3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980053343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Schválení RP § 348 </a:t>
            </a:r>
            <a:r>
              <a:rPr lang="cs-CZ" dirty="0" err="1"/>
              <a:t>InsZ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Předpoklady schválení RP soudem</a:t>
            </a:r>
            <a:r>
              <a:rPr lang="cs-CZ" dirty="0"/>
              <a:t>: §348/1 </a:t>
            </a:r>
            <a:r>
              <a:rPr lang="cs-CZ" dirty="0" err="1"/>
              <a:t>InsZ</a:t>
            </a:r>
            <a:r>
              <a:rPr lang="cs-CZ" dirty="0"/>
              <a:t>: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v souladu se zákonem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vyloučen nepoctivý záměr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každá skupina přijala (i fikcí)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každý V získá plnění v hodnotě, která = </a:t>
            </a:r>
            <a:r>
              <a:rPr lang="cs-CZ" i="0" dirty="0" err="1"/>
              <a:t>or</a:t>
            </a:r>
            <a:r>
              <a:rPr lang="cs-CZ" i="0" dirty="0"/>
              <a:t> je vyšší než by obdržel v K(</a:t>
            </a:r>
            <a:r>
              <a:rPr lang="cs-CZ" i="0" dirty="0" err="1"/>
              <a:t>or</a:t>
            </a:r>
            <a:r>
              <a:rPr lang="cs-CZ" i="0" dirty="0"/>
              <a:t> souhlasí, že obdrží méně)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pohledávky za MP (168,169) byly uhrazeny </a:t>
            </a:r>
            <a:r>
              <a:rPr lang="cs-CZ" i="0" dirty="0" err="1"/>
              <a:t>or</a:t>
            </a:r>
            <a:r>
              <a:rPr lang="cs-CZ" i="0" dirty="0"/>
              <a:t> budou ihned poté,  co bude RP účinný (není-li dohodnuto jinak)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Schválení </a:t>
            </a:r>
            <a:r>
              <a:rPr lang="cs-CZ" i="0" dirty="0" err="1"/>
              <a:t>InsSoudem</a:t>
            </a:r>
            <a:r>
              <a:rPr lang="cs-CZ" i="0" dirty="0"/>
              <a:t> dle </a:t>
            </a:r>
            <a:r>
              <a:rPr lang="cs-CZ" b="1" i="0" dirty="0"/>
              <a:t>348/2 </a:t>
            </a:r>
            <a:r>
              <a:rPr lang="cs-CZ" i="0" dirty="0"/>
              <a:t>- alespoň jedna skupina schválila RP + </a:t>
            </a:r>
            <a:r>
              <a:rPr lang="cs-CZ" i="0" dirty="0" err="1"/>
              <a:t>kriterium</a:t>
            </a:r>
            <a:r>
              <a:rPr lang="cs-CZ" i="0" dirty="0"/>
              <a:t> spravedlnosti ve všech skupinách + Reo nepovede k Ú </a:t>
            </a:r>
            <a:r>
              <a:rPr lang="cs-CZ" i="0" dirty="0" err="1"/>
              <a:t>or</a:t>
            </a:r>
            <a:r>
              <a:rPr lang="cs-CZ" i="0" dirty="0"/>
              <a:t> k likvidaci</a:t>
            </a:r>
          </a:p>
        </p:txBody>
      </p:sp>
    </p:spTree>
    <p:extLst>
      <p:ext uri="{BB962C8B-B14F-4D97-AF65-F5344CB8AC3E}">
        <p14:creationId xmlns:p14="http://schemas.microsoft.com/office/powerpoint/2010/main" val="2303789892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Kritéria spravedlnosti v skupinách v případě nepřijetí skupinou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§ 349/1 </a:t>
            </a:r>
            <a:r>
              <a:rPr lang="cs-CZ" dirty="0" err="1"/>
              <a:t>InsZ</a:t>
            </a:r>
            <a:r>
              <a:rPr lang="cs-CZ" dirty="0"/>
              <a:t> : </a:t>
            </a:r>
            <a:r>
              <a:rPr lang="cs-CZ" b="1" dirty="0"/>
              <a:t>pro </a:t>
            </a:r>
            <a:r>
              <a:rPr lang="cs-CZ" b="1" dirty="0" err="1"/>
              <a:t>zajV</a:t>
            </a:r>
            <a:r>
              <a:rPr lang="cs-CZ" b="1" dirty="0"/>
              <a:t> </a:t>
            </a:r>
            <a:r>
              <a:rPr lang="cs-CZ" dirty="0"/>
              <a:t>(stejný, obdobný typ zajištění, totéž pořadí, stejný, obdobný, jiný majetek D nejméně stejné hodnoty + současná hodnota plnění nejméně hodnota zajištění ve ZP)</a:t>
            </a:r>
          </a:p>
          <a:p>
            <a:r>
              <a:rPr lang="cs-CZ" dirty="0"/>
              <a:t>§ 349/2 </a:t>
            </a:r>
            <a:r>
              <a:rPr lang="cs-CZ" dirty="0" err="1"/>
              <a:t>InsZ</a:t>
            </a:r>
            <a:r>
              <a:rPr lang="cs-CZ" dirty="0"/>
              <a:t>: </a:t>
            </a:r>
            <a:r>
              <a:rPr lang="cs-CZ" b="1" dirty="0"/>
              <a:t>pro </a:t>
            </a:r>
            <a:r>
              <a:rPr lang="cs-CZ" b="1" dirty="0" err="1"/>
              <a:t>nezajV</a:t>
            </a:r>
            <a:r>
              <a:rPr lang="cs-CZ" b="1" dirty="0"/>
              <a:t> </a:t>
            </a:r>
            <a:r>
              <a:rPr lang="cs-CZ" dirty="0"/>
              <a:t>(současná hodnota plnění nejméně jmenovitá hodnota zjištěné </a:t>
            </a:r>
            <a:r>
              <a:rPr lang="cs-CZ" dirty="0" err="1"/>
              <a:t>pohl</a:t>
            </a:r>
            <a:r>
              <a:rPr lang="cs-CZ" dirty="0"/>
              <a:t>. + úrok ve ZP)</a:t>
            </a:r>
          </a:p>
          <a:p>
            <a:r>
              <a:rPr lang="cs-CZ" dirty="0"/>
              <a:t>§ 349/3 </a:t>
            </a:r>
            <a:r>
              <a:rPr lang="cs-CZ" dirty="0" err="1"/>
              <a:t>InsZ</a:t>
            </a:r>
            <a:r>
              <a:rPr lang="cs-CZ" dirty="0"/>
              <a:t>: </a:t>
            </a:r>
            <a:r>
              <a:rPr lang="cs-CZ" b="1" dirty="0"/>
              <a:t>pro V dle § 335 </a:t>
            </a:r>
            <a:r>
              <a:rPr lang="cs-CZ" b="1" dirty="0" err="1"/>
              <a:t>InsZ</a:t>
            </a:r>
            <a:r>
              <a:rPr lang="cs-CZ" b="1" dirty="0"/>
              <a:t> </a:t>
            </a:r>
          </a:p>
          <a:p>
            <a:r>
              <a:rPr lang="cs-CZ" dirty="0"/>
              <a:t>§ 349/4 </a:t>
            </a:r>
            <a:r>
              <a:rPr lang="cs-CZ" dirty="0" err="1"/>
              <a:t>InsZ</a:t>
            </a:r>
            <a:r>
              <a:rPr lang="cs-CZ" dirty="0"/>
              <a:t>: </a:t>
            </a:r>
          </a:p>
          <a:p>
            <a:r>
              <a:rPr lang="cs-CZ" b="1" dirty="0"/>
              <a:t>VŽDY</a:t>
            </a:r>
            <a:r>
              <a:rPr lang="cs-CZ" dirty="0"/>
              <a:t> hodnoty ke dni účinnosti RP</a:t>
            </a:r>
          </a:p>
        </p:txBody>
      </p:sp>
    </p:spTree>
    <p:extLst>
      <p:ext uri="{BB962C8B-B14F-4D97-AF65-F5344CB8AC3E}">
        <p14:creationId xmlns:p14="http://schemas.microsoft.com/office/powerpoint/2010/main" val="2989109866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Odvolání proti R o schválení RP,</a:t>
            </a:r>
            <a:br>
              <a:rPr lang="cs-CZ" dirty="0"/>
            </a:br>
            <a:r>
              <a:rPr lang="cs-CZ" dirty="0"/>
              <a:t>odvolání proti R o zamítnutí RP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cs-CZ" b="1" dirty="0"/>
              <a:t>§ 350 </a:t>
            </a:r>
            <a:r>
              <a:rPr lang="cs-CZ" b="1" dirty="0" err="1"/>
              <a:t>InsZ</a:t>
            </a:r>
            <a:r>
              <a:rPr lang="cs-CZ" b="1" dirty="0"/>
              <a:t>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jen V, kteří hlasovali pro odmítnutí RP (§350/1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Předkladatel může </a:t>
            </a:r>
            <a:r>
              <a:rPr lang="cs-CZ" b="1" dirty="0"/>
              <a:t>vzít RP zpět </a:t>
            </a:r>
            <a:r>
              <a:rPr lang="cs-CZ" dirty="0"/>
              <a:t>až do </a:t>
            </a:r>
            <a:r>
              <a:rPr lang="cs-CZ" b="1" dirty="0"/>
              <a:t>R soudu </a:t>
            </a:r>
            <a:r>
              <a:rPr lang="cs-CZ" dirty="0"/>
              <a:t>o schválení RP (pak se k RP nepřihlíží)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Předkladatel může </a:t>
            </a:r>
            <a:r>
              <a:rPr lang="cs-CZ" b="1" dirty="0"/>
              <a:t>doplnit</a:t>
            </a:r>
            <a:r>
              <a:rPr lang="cs-CZ" dirty="0"/>
              <a:t> nebo </a:t>
            </a:r>
            <a:r>
              <a:rPr lang="cs-CZ" b="1" dirty="0"/>
              <a:t>změnit RP </a:t>
            </a:r>
            <a:r>
              <a:rPr lang="cs-CZ" dirty="0"/>
              <a:t>až do </a:t>
            </a:r>
            <a:r>
              <a:rPr lang="cs-CZ" b="1" dirty="0"/>
              <a:t>rozhodnutí</a:t>
            </a:r>
            <a:r>
              <a:rPr lang="cs-CZ" dirty="0"/>
              <a:t> o schválení RP (pak se hlasuje v podobě </a:t>
            </a:r>
            <a:r>
              <a:rPr lang="cs-CZ" dirty="0" err="1"/>
              <a:t>změnové,hlasování</a:t>
            </a:r>
            <a:r>
              <a:rPr lang="cs-CZ" dirty="0"/>
              <a:t> až 15 dnů po předložení změn </a:t>
            </a:r>
            <a:r>
              <a:rPr lang="cs-CZ" dirty="0" err="1"/>
              <a:t>Vům</a:t>
            </a:r>
            <a:r>
              <a:rPr lang="cs-CZ" dirty="0"/>
              <a:t>)</a:t>
            </a:r>
          </a:p>
          <a:p>
            <a:pPr marL="457200" indent="-457200">
              <a:buFont typeface="+mj-lt"/>
              <a:buAutoNum type="arabicParenR"/>
            </a:pPr>
            <a:r>
              <a:rPr lang="cs-CZ" b="1" dirty="0"/>
              <a:t>§ 351 </a:t>
            </a:r>
            <a:r>
              <a:rPr lang="cs-CZ" b="1" dirty="0" err="1"/>
              <a:t>InsZ</a:t>
            </a:r>
            <a:r>
              <a:rPr lang="cs-CZ" b="1" dirty="0"/>
              <a:t>: </a:t>
            </a:r>
            <a:r>
              <a:rPr lang="cs-CZ" dirty="0"/>
              <a:t>nejsou-li podmínky – </a:t>
            </a:r>
            <a:r>
              <a:rPr lang="cs-CZ" dirty="0" err="1"/>
              <a:t>InsS</a:t>
            </a:r>
            <a:r>
              <a:rPr lang="cs-CZ" dirty="0"/>
              <a:t> zamítne, odvolání: </a:t>
            </a:r>
            <a:r>
              <a:rPr lang="cs-CZ" dirty="0" err="1"/>
              <a:t>D+předkladatel</a:t>
            </a:r>
            <a:r>
              <a:rPr lang="cs-CZ" dirty="0"/>
              <a:t>+ </a:t>
            </a:r>
            <a:r>
              <a:rPr lang="cs-CZ" dirty="0" err="1"/>
              <a:t>Vé</a:t>
            </a:r>
            <a:r>
              <a:rPr lang="cs-CZ" dirty="0"/>
              <a:t>, kteří hlasovali pro přijetí, </a:t>
            </a:r>
            <a:r>
              <a:rPr lang="cs-CZ" dirty="0" err="1"/>
              <a:t>znovupodání</a:t>
            </a:r>
            <a:r>
              <a:rPr lang="cs-CZ" dirty="0"/>
              <a:t> jen neuplynula lhůta k předložení (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InsS</a:t>
            </a:r>
            <a:r>
              <a:rPr lang="cs-CZ" dirty="0"/>
              <a:t> prodlouží)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96326564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Právní moc + účinnost RP 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b="1" dirty="0"/>
              <a:t>Účinnost RP: rozhodnutí o schválení RP nabude PM </a:t>
            </a:r>
            <a:r>
              <a:rPr lang="cs-CZ" dirty="0"/>
              <a:t>(pokud účinnost nebyla odložena </a:t>
            </a:r>
            <a:r>
              <a:rPr lang="cs-CZ" dirty="0" err="1"/>
              <a:t>or</a:t>
            </a:r>
            <a:r>
              <a:rPr lang="cs-CZ" dirty="0"/>
              <a:t> o pozdější účinnosti nerozhodne </a:t>
            </a:r>
            <a:r>
              <a:rPr lang="cs-CZ" dirty="0" err="1"/>
              <a:t>InsS</a:t>
            </a:r>
            <a:r>
              <a:rPr lang="cs-CZ" dirty="0"/>
              <a:t>)-§352/1 </a:t>
            </a:r>
            <a:r>
              <a:rPr lang="cs-CZ" dirty="0" err="1"/>
              <a:t>InsZ</a:t>
            </a:r>
            <a:endParaRPr lang="cs-CZ" dirty="0"/>
          </a:p>
          <a:p>
            <a:r>
              <a:rPr lang="cs-CZ" dirty="0"/>
              <a:t>Ruší se zákaz započtení (§324/3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  <a:p>
            <a:r>
              <a:rPr lang="cs-CZ" dirty="0"/>
              <a:t>D = osoba s dispozičním oprávněním (DO) - (omezení pouze RP)</a:t>
            </a:r>
          </a:p>
          <a:p>
            <a:r>
              <a:rPr lang="cs-CZ" dirty="0"/>
              <a:t>Dosavadní omezení </a:t>
            </a:r>
            <a:r>
              <a:rPr lang="cs-CZ" dirty="0" err="1"/>
              <a:t>InsSu</a:t>
            </a:r>
            <a:r>
              <a:rPr lang="cs-CZ" dirty="0"/>
              <a:t> zanikají</a:t>
            </a:r>
          </a:p>
          <a:p>
            <a:r>
              <a:rPr lang="cs-CZ" dirty="0"/>
              <a:t>Obnova </a:t>
            </a:r>
            <a:r>
              <a:rPr lang="cs-CZ" dirty="0" err="1"/>
              <a:t>fce</a:t>
            </a:r>
            <a:r>
              <a:rPr lang="cs-CZ" dirty="0"/>
              <a:t> VH </a:t>
            </a:r>
            <a:r>
              <a:rPr lang="cs-CZ" dirty="0" err="1"/>
              <a:t>or</a:t>
            </a:r>
            <a:r>
              <a:rPr lang="cs-CZ" dirty="0"/>
              <a:t> členské schůze D (omezení pouze RP)</a:t>
            </a:r>
          </a:p>
          <a:p>
            <a:r>
              <a:rPr lang="cs-CZ" dirty="0"/>
              <a:t>Změna zakladatelských dokumentů </a:t>
            </a:r>
            <a:r>
              <a:rPr lang="cs-CZ" dirty="0" err="1"/>
              <a:t>or</a:t>
            </a:r>
            <a:r>
              <a:rPr lang="cs-CZ" dirty="0"/>
              <a:t> stanov dle RP (do SL se zakládá RP)</a:t>
            </a:r>
          </a:p>
          <a:p>
            <a:r>
              <a:rPr lang="cs-CZ" dirty="0" err="1"/>
              <a:t>InsS</a:t>
            </a:r>
            <a:r>
              <a:rPr lang="cs-CZ" dirty="0"/>
              <a:t> : procesní úkony spojené s účinností RP + </a:t>
            </a:r>
            <a:r>
              <a:rPr lang="cs-CZ" dirty="0" err="1"/>
              <a:t>Du</a:t>
            </a:r>
            <a:r>
              <a:rPr lang="cs-CZ" dirty="0"/>
              <a:t> zprávu o činnosti, dále dohled nad činností D…..,  1 x 3 měsíce informuje </a:t>
            </a:r>
            <a:r>
              <a:rPr lang="cs-CZ" dirty="0" err="1"/>
              <a:t>InsS</a:t>
            </a:r>
            <a:r>
              <a:rPr lang="cs-CZ" dirty="0"/>
              <a:t> + VV-354/1,2</a:t>
            </a:r>
          </a:p>
          <a:p>
            <a:r>
              <a:rPr lang="cs-CZ" dirty="0"/>
              <a:t>D s DO: </a:t>
            </a:r>
            <a:r>
              <a:rPr lang="cs-CZ" dirty="0" err="1"/>
              <a:t>info</a:t>
            </a:r>
            <a:r>
              <a:rPr lang="cs-CZ" dirty="0"/>
              <a:t> </a:t>
            </a:r>
            <a:r>
              <a:rPr lang="cs-CZ" dirty="0" err="1"/>
              <a:t>InsS</a:t>
            </a:r>
            <a:r>
              <a:rPr lang="cs-CZ" dirty="0"/>
              <a:t> o PÚ, postupu RP…(354/3,4) </a:t>
            </a:r>
          </a:p>
          <a:p>
            <a:r>
              <a:rPr lang="cs-CZ" dirty="0"/>
              <a:t> </a:t>
            </a:r>
            <a:r>
              <a:rPr lang="cs-CZ" dirty="0" err="1"/>
              <a:t>VV:kontrola</a:t>
            </a:r>
            <a:r>
              <a:rPr lang="cs-CZ" dirty="0"/>
              <a:t>, může si vyhradit k předběžnému souhlasu úkony zásadního významu, návrh </a:t>
            </a:r>
            <a:r>
              <a:rPr lang="cs-CZ" dirty="0" err="1"/>
              <a:t>InsSu</a:t>
            </a:r>
            <a:r>
              <a:rPr lang="cs-CZ" dirty="0"/>
              <a:t> opatření k odstranění nedostatků (355)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37279275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Právní moc + účinnost II.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Účinností RP </a:t>
            </a:r>
            <a:r>
              <a:rPr lang="cs-CZ" b="1" dirty="0"/>
              <a:t>zanikají </a:t>
            </a:r>
            <a:r>
              <a:rPr lang="cs-CZ" dirty="0"/>
              <a:t>práva všech V vůči D (i nepřihlášených V) -356/1</a:t>
            </a:r>
          </a:p>
          <a:p>
            <a:r>
              <a:rPr lang="cs-CZ" dirty="0"/>
              <a:t>Účinností RP </a:t>
            </a:r>
            <a:r>
              <a:rPr lang="cs-CZ" b="1" dirty="0"/>
              <a:t>zanikají </a:t>
            </a:r>
            <a:r>
              <a:rPr lang="cs-CZ" dirty="0"/>
              <a:t>práva třetích osob k majetku v MP a vznikají osobám uvedeným v RP (platí i o majetku, který má dle RP připadnout osobě odlišné od D)</a:t>
            </a:r>
          </a:p>
          <a:p>
            <a:r>
              <a:rPr lang="cs-CZ" dirty="0"/>
              <a:t>Účinností RP </a:t>
            </a:r>
            <a:r>
              <a:rPr lang="cs-CZ" b="1" dirty="0"/>
              <a:t>zůstávají nedotčena</a:t>
            </a:r>
            <a:r>
              <a:rPr lang="cs-CZ" dirty="0"/>
              <a:t> práva V vůči spoludlužníkům a ručitelům Da (351/3)</a:t>
            </a:r>
          </a:p>
          <a:p>
            <a:r>
              <a:rPr lang="cs-CZ" dirty="0"/>
              <a:t>Změny zápisů v KN </a:t>
            </a:r>
            <a:r>
              <a:rPr lang="cs-CZ" dirty="0" err="1"/>
              <a:t>or</a:t>
            </a:r>
            <a:r>
              <a:rPr lang="cs-CZ" dirty="0"/>
              <a:t> jiném seznamu – přesné označení v RP 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43208295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Pohledávka V z úvěrového financování (357)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3796018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/>
              <a:t>§ 41,42 </a:t>
            </a:r>
            <a:r>
              <a:rPr lang="cs-CZ" b="1" dirty="0" err="1"/>
              <a:t>InsZ</a:t>
            </a:r>
            <a:r>
              <a:rPr lang="cs-CZ" b="1" dirty="0"/>
              <a:t> - obecně :</a:t>
            </a:r>
          </a:p>
          <a:p>
            <a:pPr lvl="1"/>
            <a:r>
              <a:rPr lang="cs-CZ" i="0" dirty="0"/>
              <a:t>smlouvu o úvěrovém </a:t>
            </a:r>
            <a:r>
              <a:rPr lang="cs-CZ" i="0" dirty="0" err="1"/>
              <a:t>fin</a:t>
            </a:r>
            <a:r>
              <a:rPr lang="cs-CZ" i="0" dirty="0"/>
              <a:t>. Může uzavřít  </a:t>
            </a:r>
            <a:r>
              <a:rPr lang="cs-CZ" i="0" dirty="0" err="1"/>
              <a:t>InsSpr</a:t>
            </a:r>
            <a:r>
              <a:rPr lang="cs-CZ" i="0" dirty="0"/>
              <a:t> pro udržení </a:t>
            </a:r>
            <a:r>
              <a:rPr lang="cs-CZ" i="0" dirty="0" err="1"/>
              <a:t>or</a:t>
            </a:r>
            <a:r>
              <a:rPr lang="cs-CZ" i="0" dirty="0"/>
              <a:t> obnovení provozu + dodávky surovin, energií vč. zajištění</a:t>
            </a:r>
          </a:p>
          <a:p>
            <a:pPr lvl="1"/>
            <a:r>
              <a:rPr lang="cs-CZ" i="0" dirty="0"/>
              <a:t>dosavadní </a:t>
            </a:r>
            <a:r>
              <a:rPr lang="cs-CZ" i="0" dirty="0" err="1"/>
              <a:t>zajV</a:t>
            </a:r>
            <a:r>
              <a:rPr lang="cs-CZ" i="0" dirty="0"/>
              <a:t> přednostní právo (minimálně stejné podmínky </a:t>
            </a:r>
            <a:r>
              <a:rPr lang="cs-CZ" i="0" dirty="0" err="1"/>
              <a:t>or</a:t>
            </a:r>
            <a:r>
              <a:rPr lang="cs-CZ" i="0" dirty="0"/>
              <a:t> lepší)</a:t>
            </a:r>
          </a:p>
          <a:p>
            <a:pPr lvl="1"/>
            <a:endParaRPr lang="cs-CZ" i="0" dirty="0"/>
          </a:p>
          <a:p>
            <a:r>
              <a:rPr lang="cs-CZ" dirty="0"/>
              <a:t>§ 357 </a:t>
            </a:r>
            <a:r>
              <a:rPr lang="cs-CZ" dirty="0" err="1"/>
              <a:t>Ins</a:t>
            </a:r>
            <a:r>
              <a:rPr lang="cs-CZ" dirty="0"/>
              <a:t> (pro </a:t>
            </a:r>
            <a:r>
              <a:rPr lang="cs-CZ" dirty="0" err="1"/>
              <a:t>Reo</a:t>
            </a:r>
            <a:r>
              <a:rPr lang="cs-CZ" dirty="0"/>
              <a:t>): D s DO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InsSpr</a:t>
            </a:r>
            <a:r>
              <a:rPr lang="cs-CZ" dirty="0"/>
              <a:t> po povolení </a:t>
            </a:r>
            <a:r>
              <a:rPr lang="cs-CZ" dirty="0" err="1"/>
              <a:t>Reo</a:t>
            </a:r>
            <a:r>
              <a:rPr lang="cs-CZ" dirty="0"/>
              <a:t> = </a:t>
            </a:r>
            <a:r>
              <a:rPr lang="cs-CZ" b="1" dirty="0"/>
              <a:t>pohledávka za MP</a:t>
            </a:r>
            <a:r>
              <a:rPr lang="cs-CZ" dirty="0"/>
              <a:t> (přednost pouze výdaje + odměna </a:t>
            </a:r>
            <a:r>
              <a:rPr lang="cs-CZ" dirty="0" err="1"/>
              <a:t>InsSpr</a:t>
            </a:r>
            <a:r>
              <a:rPr lang="cs-CZ" dirty="0"/>
              <a:t>)</a:t>
            </a:r>
          </a:p>
          <a:p>
            <a:r>
              <a:rPr lang="cs-CZ" dirty="0"/>
              <a:t>V z úvěrového </a:t>
            </a:r>
            <a:r>
              <a:rPr lang="cs-CZ" dirty="0" err="1"/>
              <a:t>fin</a:t>
            </a:r>
            <a:r>
              <a:rPr lang="cs-CZ" dirty="0"/>
              <a:t>. jiná osoba než 41/2 </a:t>
            </a:r>
            <a:r>
              <a:rPr lang="cs-CZ" dirty="0" err="1"/>
              <a:t>InsZ</a:t>
            </a:r>
            <a:r>
              <a:rPr lang="cs-CZ" dirty="0"/>
              <a:t>: má její pohledávka z úvěrového </a:t>
            </a:r>
            <a:r>
              <a:rPr lang="cs-CZ" dirty="0" err="1"/>
              <a:t>fin</a:t>
            </a:r>
            <a:r>
              <a:rPr lang="cs-CZ" dirty="0"/>
              <a:t>. </a:t>
            </a:r>
            <a:r>
              <a:rPr lang="cs-CZ" b="1" dirty="0"/>
              <a:t>stejné pořadí </a:t>
            </a:r>
            <a:r>
              <a:rPr lang="cs-CZ" dirty="0"/>
              <a:t>jako pohledávky </a:t>
            </a:r>
            <a:r>
              <a:rPr lang="cs-CZ" dirty="0" err="1"/>
              <a:t>zajV</a:t>
            </a:r>
            <a:r>
              <a:rPr lang="cs-CZ" dirty="0"/>
              <a:t>, kteří práva 41/2 nevyužili (mezi tyto </a:t>
            </a:r>
            <a:r>
              <a:rPr lang="cs-CZ" dirty="0" err="1"/>
              <a:t>zajV</a:t>
            </a:r>
            <a:r>
              <a:rPr lang="cs-CZ" dirty="0"/>
              <a:t> se rozdělí pohledávka v poměru…dle ZP ….357/2</a:t>
            </a:r>
          </a:p>
          <a:p>
            <a:r>
              <a:rPr lang="cs-CZ" dirty="0"/>
              <a:t>Pokud pohledávka z úvěrového </a:t>
            </a:r>
            <a:r>
              <a:rPr lang="cs-CZ" dirty="0" err="1"/>
              <a:t>fin</a:t>
            </a:r>
            <a:r>
              <a:rPr lang="cs-CZ" dirty="0"/>
              <a:t>. má být uhrazena po skončení </a:t>
            </a:r>
            <a:r>
              <a:rPr lang="cs-CZ" dirty="0" err="1"/>
              <a:t>Reo</a:t>
            </a:r>
            <a:r>
              <a:rPr lang="cs-CZ" dirty="0"/>
              <a:t>, ale uhrazena není pro opětovný Ú (do 2 let po skončení </a:t>
            </a:r>
            <a:r>
              <a:rPr lang="cs-CZ" dirty="0" err="1"/>
              <a:t>Reo</a:t>
            </a:r>
            <a:r>
              <a:rPr lang="cs-CZ" dirty="0"/>
              <a:t>)….postavení stejné jako v původním </a:t>
            </a:r>
            <a:r>
              <a:rPr lang="cs-CZ" dirty="0" err="1"/>
              <a:t>InsŘ</a:t>
            </a:r>
            <a:r>
              <a:rPr lang="cs-CZ" dirty="0"/>
              <a:t> (357/3)</a:t>
            </a:r>
          </a:p>
        </p:txBody>
      </p:sp>
    </p:spTree>
    <p:extLst>
      <p:ext uri="{BB962C8B-B14F-4D97-AF65-F5344CB8AC3E}">
        <p14:creationId xmlns:p14="http://schemas.microsoft.com/office/powerpoint/2010/main" val="2920970455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Zánik pohledávek (§ 359),</a:t>
            </a:r>
            <a:br>
              <a:rPr lang="cs-CZ" dirty="0"/>
            </a:br>
            <a:r>
              <a:rPr lang="cs-CZ" dirty="0"/>
              <a:t>VR a EXE (360) – důsledek přijetí RP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cs-CZ" dirty="0" err="1"/>
              <a:t>pohl</a:t>
            </a:r>
            <a:r>
              <a:rPr lang="cs-CZ" dirty="0"/>
              <a:t>. dle § 170 </a:t>
            </a:r>
            <a:r>
              <a:rPr lang="cs-CZ" dirty="0" err="1"/>
              <a:t>InsZ</a:t>
            </a:r>
            <a:r>
              <a:rPr lang="cs-CZ" dirty="0"/>
              <a:t>…….</a:t>
            </a:r>
            <a:r>
              <a:rPr lang="cs-CZ" b="1" dirty="0"/>
              <a:t>ZÁNIK</a:t>
            </a:r>
            <a:r>
              <a:rPr lang="cs-CZ" dirty="0"/>
              <a:t> přijetím RP</a:t>
            </a:r>
          </a:p>
          <a:p>
            <a:pPr marL="514350" indent="-514350">
              <a:buAutoNum type="arabicParenR"/>
            </a:pPr>
            <a:r>
              <a:rPr lang="cs-CZ" dirty="0"/>
              <a:t>Výjimka: </a:t>
            </a:r>
            <a:r>
              <a:rPr lang="cs-CZ" b="1" dirty="0"/>
              <a:t>nezaniká mimosmluvní sankce </a:t>
            </a:r>
            <a:r>
              <a:rPr lang="cs-CZ" dirty="0"/>
              <a:t>(§170d </a:t>
            </a:r>
            <a:r>
              <a:rPr lang="cs-CZ" dirty="0" err="1"/>
              <a:t>InsZ</a:t>
            </a:r>
            <a:r>
              <a:rPr lang="cs-CZ" dirty="0"/>
              <a:t>) </a:t>
            </a:r>
            <a:r>
              <a:rPr lang="cs-CZ" dirty="0" err="1"/>
              <a:t>or</a:t>
            </a:r>
            <a:r>
              <a:rPr lang="cs-CZ" dirty="0"/>
              <a:t> není-li v RP uvedeno jinak (v RP v tom případě musí být výslovně a přesně vymezeno) </a:t>
            </a:r>
          </a:p>
          <a:p>
            <a:pPr marL="0" indent="0">
              <a:buNone/>
            </a:pPr>
            <a:r>
              <a:rPr lang="cs-CZ" b="1" dirty="0"/>
              <a:t>VR a EXE:</a:t>
            </a:r>
          </a:p>
          <a:p>
            <a:pPr marL="514350" indent="-514350">
              <a:buAutoNum type="arabicParenR"/>
            </a:pPr>
            <a:r>
              <a:rPr lang="cs-CZ" dirty="0"/>
              <a:t>Po účinnosti RP lze </a:t>
            </a:r>
            <a:r>
              <a:rPr lang="cs-CZ" b="1" dirty="0"/>
              <a:t>proti D</a:t>
            </a:r>
            <a:r>
              <a:rPr lang="cs-CZ" dirty="0"/>
              <a:t>: </a:t>
            </a:r>
            <a:r>
              <a:rPr lang="cs-CZ" b="1" dirty="0"/>
              <a:t>nařídit</a:t>
            </a:r>
            <a:r>
              <a:rPr lang="cs-CZ" dirty="0"/>
              <a:t> a </a:t>
            </a:r>
            <a:r>
              <a:rPr lang="cs-CZ" b="1" dirty="0"/>
              <a:t>provést</a:t>
            </a:r>
            <a:r>
              <a:rPr lang="cs-CZ" dirty="0"/>
              <a:t> VR, EXE k vymožení </a:t>
            </a:r>
            <a:r>
              <a:rPr lang="cs-CZ" dirty="0" err="1"/>
              <a:t>pohl</a:t>
            </a:r>
            <a:r>
              <a:rPr lang="cs-CZ" dirty="0"/>
              <a:t>., stanovené RP (u popřené </a:t>
            </a:r>
            <a:r>
              <a:rPr lang="cs-CZ" dirty="0" err="1"/>
              <a:t>pohl</a:t>
            </a:r>
            <a:r>
              <a:rPr lang="cs-CZ" dirty="0"/>
              <a:t>. až po PM rozhodnutí o zjištění </a:t>
            </a:r>
            <a:r>
              <a:rPr lang="cs-CZ" dirty="0" err="1"/>
              <a:t>pohl</a:t>
            </a:r>
            <a:r>
              <a:rPr lang="cs-CZ" dirty="0"/>
              <a:t>.)</a:t>
            </a:r>
          </a:p>
          <a:p>
            <a:pPr marL="514350" indent="-514350">
              <a:buAutoNum type="arabicParenR"/>
            </a:pPr>
            <a:r>
              <a:rPr lang="cs-CZ" dirty="0"/>
              <a:t>Dtto </a:t>
            </a:r>
            <a:r>
              <a:rPr lang="cs-CZ" b="1" dirty="0"/>
              <a:t>proti třetí osobě</a:t>
            </a:r>
            <a:r>
              <a:rPr lang="cs-CZ" dirty="0"/>
              <a:t>, která převzala dle RP povinnost za D nebo společně s ním     </a:t>
            </a:r>
          </a:p>
        </p:txBody>
      </p:sp>
    </p:spTree>
    <p:extLst>
      <p:ext uri="{BB962C8B-B14F-4D97-AF65-F5344CB8AC3E}">
        <p14:creationId xmlns:p14="http://schemas.microsoft.com/office/powerpoint/2010/main" val="480101379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Změna RP (§361)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71600" y="1770077"/>
            <a:ext cx="9601200" cy="4402123"/>
          </a:xfrm>
        </p:spPr>
        <p:txBody>
          <a:bodyPr>
            <a:normAutofit fontScale="70000" lnSpcReduction="20000"/>
          </a:bodyPr>
          <a:lstStyle/>
          <a:p>
            <a:r>
              <a:rPr lang="cs-CZ" dirty="0"/>
              <a:t>návrh změny RP: jen navrhovatel RP</a:t>
            </a:r>
          </a:p>
          <a:p>
            <a:r>
              <a:rPr lang="cs-CZ" b="1" dirty="0"/>
              <a:t>Důvod</a:t>
            </a:r>
            <a:r>
              <a:rPr lang="cs-CZ" dirty="0"/>
              <a:t>: Účel Reo bude po změně lépe splnitelný</a:t>
            </a:r>
          </a:p>
          <a:p>
            <a:r>
              <a:rPr lang="cs-CZ" b="1" dirty="0"/>
              <a:t>Obsah</a:t>
            </a:r>
            <a:r>
              <a:rPr lang="cs-CZ" dirty="0"/>
              <a:t> návrhu změny RP (zveřejní </a:t>
            </a:r>
            <a:r>
              <a:rPr lang="cs-CZ" dirty="0" err="1"/>
              <a:t>InsS</a:t>
            </a:r>
            <a:r>
              <a:rPr lang="cs-CZ" dirty="0"/>
              <a:t> + doručí zvlášť původním i novým V, mají 30 dnů na odmítnutí – 361/2 </a:t>
            </a:r>
            <a:r>
              <a:rPr lang="cs-CZ" dirty="0" err="1"/>
              <a:t>InsZ</a:t>
            </a:r>
            <a:r>
              <a:rPr lang="cs-CZ" dirty="0"/>
              <a:t>):</a:t>
            </a:r>
          </a:p>
          <a:p>
            <a:pPr marL="1044702" lvl="1" indent="-514350">
              <a:buAutoNum type="arabicParenR"/>
            </a:pPr>
            <a:r>
              <a:rPr lang="cs-CZ" i="0" dirty="0"/>
              <a:t>Účel změny,</a:t>
            </a:r>
          </a:p>
          <a:p>
            <a:pPr marL="1044702" lvl="1" indent="-514350">
              <a:buAutoNum type="arabicParenR"/>
            </a:pPr>
            <a:r>
              <a:rPr lang="cs-CZ" i="0" dirty="0"/>
              <a:t>Způsob provedení změny,</a:t>
            </a:r>
          </a:p>
          <a:p>
            <a:pPr marL="1044702" lvl="1" indent="-514350">
              <a:buAutoNum type="arabicParenR"/>
            </a:pPr>
            <a:r>
              <a:rPr lang="cs-CZ" i="0" dirty="0"/>
              <a:t>Dopady změny na původní i nové V.</a:t>
            </a:r>
          </a:p>
          <a:p>
            <a:r>
              <a:rPr lang="cs-CZ" b="1" dirty="0"/>
              <a:t>Projednání</a:t>
            </a:r>
            <a:r>
              <a:rPr lang="cs-CZ" dirty="0"/>
              <a:t> návrhu změny: jednání (15 dnů od konce lhůty k odmítnutí)</a:t>
            </a:r>
          </a:p>
          <a:p>
            <a:r>
              <a:rPr lang="cs-CZ" b="1" dirty="0"/>
              <a:t>Schválení </a:t>
            </a:r>
            <a:r>
              <a:rPr lang="cs-CZ" dirty="0"/>
              <a:t>změny (361/4) - nutný souhlas (s pravidlem: „kdo se nevyjádří, souhlasí“ - § 361/5 </a:t>
            </a:r>
            <a:r>
              <a:rPr lang="cs-CZ" dirty="0" err="1"/>
              <a:t>InsZ</a:t>
            </a:r>
            <a:r>
              <a:rPr lang="cs-CZ" dirty="0"/>
              <a:t>):</a:t>
            </a:r>
          </a:p>
          <a:p>
            <a:pPr marL="1044702" lvl="1" indent="-514350">
              <a:buAutoNum type="arabicParenR"/>
            </a:pPr>
            <a:r>
              <a:rPr lang="cs-CZ" i="0" dirty="0"/>
              <a:t>všech skupin původních V,</a:t>
            </a:r>
          </a:p>
          <a:p>
            <a:pPr marL="1044702" lvl="1" indent="-514350">
              <a:buAutoNum type="arabicParenR"/>
            </a:pPr>
            <a:r>
              <a:rPr lang="cs-CZ" i="0" dirty="0"/>
              <a:t>většiny nových V, jejichž </a:t>
            </a:r>
            <a:r>
              <a:rPr lang="cs-CZ" i="0" dirty="0" err="1"/>
              <a:t>pohl</a:t>
            </a:r>
            <a:r>
              <a:rPr lang="cs-CZ" i="0" dirty="0"/>
              <a:t>. jsou dle RP zajištěny,</a:t>
            </a:r>
          </a:p>
          <a:p>
            <a:pPr marL="1044702" lvl="1" indent="-514350">
              <a:buFont typeface="Arial" panose="020B0604020202020204" pitchFamily="34" charset="0"/>
              <a:buAutoNum type="arabicParenR"/>
            </a:pPr>
            <a:r>
              <a:rPr lang="cs-CZ" i="0" dirty="0"/>
              <a:t>většiny nových V, jejichž </a:t>
            </a:r>
            <a:r>
              <a:rPr lang="cs-CZ" i="0" dirty="0" err="1"/>
              <a:t>pohl</a:t>
            </a:r>
            <a:r>
              <a:rPr lang="cs-CZ" i="0" dirty="0"/>
              <a:t>. nejsou dle RP zajištěny,</a:t>
            </a:r>
          </a:p>
          <a:p>
            <a:pPr marL="1044702" lvl="1" indent="-514350">
              <a:buAutoNum type="arabicParenR"/>
            </a:pPr>
            <a:r>
              <a:rPr lang="cs-CZ" i="0" dirty="0"/>
              <a:t>většiny společníků D </a:t>
            </a:r>
            <a:r>
              <a:rPr lang="cs-CZ" i="0" dirty="0" err="1"/>
              <a:t>or</a:t>
            </a:r>
            <a:r>
              <a:rPr lang="cs-CZ" i="0" dirty="0"/>
              <a:t> jiné PO, na kterou přešel dle RP majetek D….+ platí pravidla hlasování § 347</a:t>
            </a:r>
          </a:p>
          <a:p>
            <a:r>
              <a:rPr lang="cs-CZ" b="1" dirty="0"/>
              <a:t>Schválení změny </a:t>
            </a:r>
            <a:r>
              <a:rPr lang="cs-CZ" b="1" dirty="0" err="1"/>
              <a:t>InsSoudem</a:t>
            </a:r>
            <a:r>
              <a:rPr lang="cs-CZ" dirty="0"/>
              <a:t>: </a:t>
            </a:r>
            <a:r>
              <a:rPr lang="cs-CZ" dirty="0" err="1"/>
              <a:t>if</a:t>
            </a:r>
            <a:r>
              <a:rPr lang="cs-CZ" dirty="0"/>
              <a:t> schválí V dle 361/4 </a:t>
            </a:r>
            <a:r>
              <a:rPr lang="cs-CZ" dirty="0" err="1"/>
              <a:t>or</a:t>
            </a:r>
            <a:r>
              <a:rPr lang="cs-CZ" dirty="0"/>
              <a:t> 361/5</a:t>
            </a:r>
          </a:p>
          <a:p>
            <a:r>
              <a:rPr lang="cs-CZ" b="1" dirty="0"/>
              <a:t>Neschválení změny </a:t>
            </a:r>
            <a:r>
              <a:rPr lang="cs-CZ" b="1" dirty="0" err="1"/>
              <a:t>InsSoudem</a:t>
            </a:r>
            <a:r>
              <a:rPr lang="cs-CZ" dirty="0"/>
              <a:t>: zůstává účinný původní RP  </a:t>
            </a:r>
          </a:p>
        </p:txBody>
      </p:sp>
    </p:spTree>
    <p:extLst>
      <p:ext uri="{BB962C8B-B14F-4D97-AF65-F5344CB8AC3E}">
        <p14:creationId xmlns:p14="http://schemas.microsoft.com/office/powerpoint/2010/main" val="1590950192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Skončení </a:t>
            </a:r>
            <a:r>
              <a:rPr lang="cs-CZ" dirty="0" err="1"/>
              <a:t>Reo</a:t>
            </a:r>
            <a:r>
              <a:rPr lang="cs-CZ" dirty="0"/>
              <a:t> (362)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Zrušení </a:t>
            </a:r>
            <a:r>
              <a:rPr lang="cs-CZ" dirty="0"/>
              <a:t>R o schválení RP =&gt; </a:t>
            </a:r>
            <a:r>
              <a:rPr lang="cs-CZ" dirty="0" err="1"/>
              <a:t>InsSoud</a:t>
            </a:r>
            <a:r>
              <a:rPr lang="cs-CZ" dirty="0"/>
              <a:t> zruší do 6 měsíců od jeho účinnosti:</a:t>
            </a:r>
          </a:p>
          <a:p>
            <a:pPr lvl="1"/>
            <a:r>
              <a:rPr lang="cs-CZ" dirty="0"/>
              <a:t>zvláštní výhody některému z věřitelů, </a:t>
            </a:r>
            <a:r>
              <a:rPr lang="cs-CZ" dirty="0" err="1"/>
              <a:t>or</a:t>
            </a:r>
            <a:endParaRPr lang="cs-CZ" dirty="0"/>
          </a:p>
          <a:p>
            <a:pPr lvl="1"/>
            <a:r>
              <a:rPr lang="cs-CZ" dirty="0"/>
              <a:t>podvodný způsob schválení RP</a:t>
            </a:r>
          </a:p>
          <a:p>
            <a:r>
              <a:rPr lang="cs-CZ" b="1" dirty="0"/>
              <a:t>Zrušení</a:t>
            </a:r>
            <a:r>
              <a:rPr lang="cs-CZ" dirty="0"/>
              <a:t> R o schválení RP: </a:t>
            </a:r>
            <a:r>
              <a:rPr lang="cs-CZ" dirty="0" err="1"/>
              <a:t>InsSoud</a:t>
            </a:r>
            <a:r>
              <a:rPr lang="cs-CZ" dirty="0"/>
              <a:t> zruší do </a:t>
            </a:r>
            <a:r>
              <a:rPr lang="cs-CZ" b="1" dirty="0"/>
              <a:t>3 le</a:t>
            </a:r>
            <a:r>
              <a:rPr lang="cs-CZ" dirty="0"/>
              <a:t>t od jeho účinnosti:</a:t>
            </a:r>
          </a:p>
          <a:p>
            <a:pPr lvl="1"/>
            <a:r>
              <a:rPr lang="cs-CZ" dirty="0"/>
              <a:t>D, statutár nebo člen statutára pravomocně odsouzen pro úmyslný TČ, kterým dosáhl schválení RP nebo podstatně zkrátil V</a:t>
            </a:r>
          </a:p>
          <a:p>
            <a:r>
              <a:rPr lang="cs-CZ" dirty="0"/>
              <a:t>Při zrušení: V pohledávek mají </a:t>
            </a:r>
            <a:r>
              <a:rPr lang="cs-CZ" dirty="0" err="1"/>
              <a:t>pohl</a:t>
            </a:r>
            <a:r>
              <a:rPr lang="cs-CZ" dirty="0"/>
              <a:t>. jako před schválením RP, práva V nebo </a:t>
            </a:r>
            <a:r>
              <a:rPr lang="cs-CZ" dirty="0" err="1"/>
              <a:t>pohl</a:t>
            </a:r>
            <a:r>
              <a:rPr lang="cs-CZ" dirty="0"/>
              <a:t>. založená </a:t>
            </a:r>
            <a:r>
              <a:rPr lang="cs-CZ" dirty="0" err="1"/>
              <a:t>Rpnem</a:t>
            </a:r>
            <a:r>
              <a:rPr lang="cs-CZ" dirty="0"/>
              <a:t> nejsou dotčena</a:t>
            </a:r>
          </a:p>
        </p:txBody>
      </p:sp>
    </p:spTree>
    <p:extLst>
      <p:ext uri="{BB962C8B-B14F-4D97-AF65-F5344CB8AC3E}">
        <p14:creationId xmlns:p14="http://schemas.microsoft.com/office/powerpoint/2010/main" val="3137677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9BA0D2-D0FA-4FF4-AB26-6096D6D955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2669" y="1480930"/>
            <a:ext cx="8447964" cy="3254321"/>
          </a:xfrm>
        </p:spPr>
        <p:txBody>
          <a:bodyPr>
            <a:normAutofit/>
          </a:bodyPr>
          <a:lstStyle/>
          <a:p>
            <a:pPr algn="l"/>
            <a:r>
              <a:rPr lang="cs-CZ" sz="4800" dirty="0"/>
              <a:t>Insolvenční návrh a rozhodnutí o něm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AD99098-D9A1-4EFC-93F5-0B020335A4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2668" y="4804850"/>
            <a:ext cx="5957248" cy="1086237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cs-CZ"/>
              <a:t>§ 97 a násl. InsZ</a:t>
            </a:r>
          </a:p>
        </p:txBody>
      </p:sp>
      <p:pic>
        <p:nvPicPr>
          <p:cNvPr id="4" name="Graphic 6" descr="Scales of Justice">
            <a:extLst>
              <a:ext uri="{FF2B5EF4-FFF2-40B4-BE49-F238E27FC236}">
                <a16:creationId xmlns:a16="http://schemas.microsoft.com/office/drawing/2014/main" id="{310A0ABD-2D92-39D4-2812-856CB99CE1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19916" y="1059930"/>
            <a:ext cx="3415614" cy="3415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89198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Přeměna </a:t>
            </a:r>
            <a:r>
              <a:rPr lang="cs-CZ" dirty="0" err="1"/>
              <a:t>Reo</a:t>
            </a:r>
            <a:r>
              <a:rPr lang="cs-CZ" dirty="0"/>
              <a:t> v 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71600" y="1728132"/>
            <a:ext cx="9601200" cy="4139268"/>
          </a:xfrm>
        </p:spPr>
        <p:txBody>
          <a:bodyPr>
            <a:normAutofit fontScale="70000" lnSpcReduction="20000"/>
          </a:bodyPr>
          <a:lstStyle/>
          <a:p>
            <a:r>
              <a:rPr lang="cs-CZ" b="1" dirty="0" err="1"/>
              <a:t>InsSoud</a:t>
            </a:r>
            <a:r>
              <a:rPr lang="cs-CZ" b="1" dirty="0"/>
              <a:t> rozhodne o přeměně</a:t>
            </a:r>
            <a:r>
              <a:rPr lang="cs-CZ" dirty="0"/>
              <a:t>, jestli: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Reo povolená na návrh Da – D po povolení přeměnu navrhne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není sestaven RP ve lhůtě (po prodloužení lhůty) </a:t>
            </a:r>
            <a:r>
              <a:rPr lang="cs-CZ" i="0" dirty="0" err="1"/>
              <a:t>or</a:t>
            </a:r>
            <a:r>
              <a:rPr lang="cs-CZ" i="0" dirty="0"/>
              <a:t> předložený RP vezme zpět a do 30ti dnů nebude podán návrh na svolání SV k rozhodnutí o tom, která jiná osoba má přednostní právo k sestavení RP </a:t>
            </a:r>
            <a:r>
              <a:rPr lang="cs-CZ" i="0" dirty="0" err="1"/>
              <a:t>or</a:t>
            </a:r>
            <a:r>
              <a:rPr lang="cs-CZ" i="0" dirty="0"/>
              <a:t> tato jiná osoba nesestaví </a:t>
            </a:r>
            <a:r>
              <a:rPr lang="cs-CZ" i="0" dirty="0" err="1"/>
              <a:t>or</a:t>
            </a:r>
            <a:r>
              <a:rPr lang="cs-CZ" i="0" dirty="0"/>
              <a:t> vezme zpět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 err="1"/>
              <a:t>InsSoud</a:t>
            </a:r>
            <a:r>
              <a:rPr lang="cs-CZ" i="0" dirty="0"/>
              <a:t> neschválí RP a </a:t>
            </a:r>
            <a:r>
              <a:rPr lang="cs-CZ" i="0" dirty="0" err="1"/>
              <a:t>oprávněnýcm</a:t>
            </a:r>
            <a:r>
              <a:rPr lang="cs-CZ" i="0" dirty="0"/>
              <a:t> osobám uplynula lhůta k předložení RP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D neplní podstatné povinnosti v průběhu Reo </a:t>
            </a:r>
            <a:r>
              <a:rPr lang="cs-CZ" i="0" dirty="0" err="1"/>
              <a:t>or</a:t>
            </a:r>
            <a:r>
              <a:rPr lang="cs-CZ" i="0" dirty="0"/>
              <a:t> se ukáže, že RP nelze splnit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D neplatí řádně a včas úroky (171/4) </a:t>
            </a:r>
            <a:r>
              <a:rPr lang="cs-CZ" i="0" dirty="0" err="1"/>
              <a:t>or</a:t>
            </a:r>
            <a:r>
              <a:rPr lang="cs-CZ" i="0" dirty="0"/>
              <a:t> splatné peněžité závazky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D po schválení RP přestal podnikat (ale dle RP podnikat měl)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D po schválení RP neuhradil pohledávky za MP (168,169) – 348/1e </a:t>
            </a:r>
            <a:r>
              <a:rPr lang="cs-CZ" i="0" dirty="0" err="1"/>
              <a:t>InsZ</a:t>
            </a:r>
            <a:endParaRPr lang="cs-CZ" i="0" dirty="0"/>
          </a:p>
          <a:p>
            <a:pPr marL="0" indent="0">
              <a:buNone/>
            </a:pPr>
            <a:endParaRPr lang="cs-CZ" i="1" dirty="0"/>
          </a:p>
          <a:p>
            <a:r>
              <a:rPr lang="cs-CZ" dirty="0" err="1"/>
              <a:t>InsSoud</a:t>
            </a:r>
            <a:r>
              <a:rPr lang="cs-CZ" dirty="0"/>
              <a:t> - R </a:t>
            </a:r>
            <a:r>
              <a:rPr lang="cs-CZ" b="1" dirty="0"/>
              <a:t>bez jednání </a:t>
            </a:r>
            <a:r>
              <a:rPr lang="cs-CZ" dirty="0"/>
              <a:t>(1-3) – odvolání: D, navrhovatel </a:t>
            </a:r>
            <a:r>
              <a:rPr lang="cs-CZ" dirty="0" err="1"/>
              <a:t>Reo</a:t>
            </a:r>
            <a:r>
              <a:rPr lang="cs-CZ" dirty="0"/>
              <a:t>, </a:t>
            </a:r>
            <a:r>
              <a:rPr lang="cs-CZ" dirty="0" err="1"/>
              <a:t>InsSpr</a:t>
            </a:r>
            <a:r>
              <a:rPr lang="cs-CZ" dirty="0"/>
              <a:t>, VV  </a:t>
            </a:r>
          </a:p>
          <a:p>
            <a:r>
              <a:rPr lang="cs-CZ" dirty="0" err="1"/>
              <a:t>InsSoud</a:t>
            </a:r>
            <a:r>
              <a:rPr lang="cs-CZ" dirty="0"/>
              <a:t> </a:t>
            </a:r>
            <a:r>
              <a:rPr lang="cs-CZ" b="1" dirty="0"/>
              <a:t>po jednání </a:t>
            </a:r>
            <a:r>
              <a:rPr lang="cs-CZ" dirty="0"/>
              <a:t>(4-7) – odvolání: D, navrhovatel Reo, </a:t>
            </a:r>
            <a:r>
              <a:rPr lang="cs-CZ" dirty="0" err="1"/>
              <a:t>InsSpr</a:t>
            </a:r>
            <a:r>
              <a:rPr lang="cs-CZ" dirty="0"/>
              <a:t>, VV  </a:t>
            </a:r>
          </a:p>
          <a:p>
            <a:r>
              <a:rPr lang="cs-CZ" b="1" dirty="0"/>
              <a:t>NELZE rozhodnout o PŘEMĚNĚ – RP v podstatných bodech splněn</a:t>
            </a:r>
          </a:p>
          <a:p>
            <a:r>
              <a:rPr lang="cs-CZ" dirty="0"/>
              <a:t>R </a:t>
            </a:r>
            <a:r>
              <a:rPr lang="cs-CZ" dirty="0" err="1"/>
              <a:t>InsS</a:t>
            </a:r>
            <a:r>
              <a:rPr lang="cs-CZ" dirty="0"/>
              <a:t> o přeměně….nastávají účinky spojené s prohlášením K (§ 245, 246) + ruší se zákaz započtení § 324/3</a:t>
            </a:r>
          </a:p>
        </p:txBody>
      </p:sp>
    </p:spTree>
    <p:extLst>
      <p:ext uri="{BB962C8B-B14F-4D97-AF65-F5344CB8AC3E}">
        <p14:creationId xmlns:p14="http://schemas.microsoft.com/office/powerpoint/2010/main" val="2287647134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Splnění RP (§ 364)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průběžné zprávy </a:t>
            </a:r>
            <a:r>
              <a:rPr lang="cs-CZ" dirty="0" err="1"/>
              <a:t>InsSpr</a:t>
            </a:r>
            <a:r>
              <a:rPr lang="cs-CZ" dirty="0"/>
              <a:t> a VV – elektronický formulář</a:t>
            </a:r>
          </a:p>
          <a:p>
            <a:r>
              <a:rPr lang="cs-CZ" dirty="0"/>
              <a:t>splnění RP </a:t>
            </a:r>
            <a:r>
              <a:rPr lang="cs-CZ" dirty="0" err="1"/>
              <a:t>or</a:t>
            </a:r>
            <a:r>
              <a:rPr lang="cs-CZ" dirty="0"/>
              <a:t> podstatných částí bere </a:t>
            </a:r>
            <a:r>
              <a:rPr lang="cs-CZ" dirty="0" err="1"/>
              <a:t>InsSoud</a:t>
            </a:r>
            <a:r>
              <a:rPr lang="cs-CZ" dirty="0"/>
              <a:t> na vědomí = R o tom, že </a:t>
            </a:r>
            <a:r>
              <a:rPr lang="cs-CZ" b="1" dirty="0"/>
              <a:t>Reo končí </a:t>
            </a:r>
            <a:r>
              <a:rPr lang="cs-CZ" dirty="0"/>
              <a:t>(odvolání není přípustné) </a:t>
            </a:r>
          </a:p>
          <a:p>
            <a:r>
              <a:rPr lang="cs-CZ" dirty="0"/>
              <a:t>Po skončení Reo rozhodne </a:t>
            </a:r>
            <a:r>
              <a:rPr lang="cs-CZ" dirty="0" err="1"/>
              <a:t>InsSoud</a:t>
            </a:r>
            <a:r>
              <a:rPr lang="cs-CZ" dirty="0"/>
              <a:t> o odměně </a:t>
            </a:r>
            <a:r>
              <a:rPr lang="cs-CZ" dirty="0" err="1"/>
              <a:t>InsSpr</a:t>
            </a:r>
            <a:r>
              <a:rPr lang="cs-CZ" dirty="0"/>
              <a:t> + nákladech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2920202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Zvláštní ustanovení – vyloučení účinků </a:t>
            </a:r>
            <a:r>
              <a:rPr lang="cs-CZ" dirty="0" err="1"/>
              <a:t>InsZ</a:t>
            </a:r>
            <a:r>
              <a:rPr lang="cs-CZ" dirty="0"/>
              <a:t> §365,366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D = </a:t>
            </a:r>
            <a:r>
              <a:rPr lang="cs-CZ" b="1" dirty="0"/>
              <a:t>účastník platebního systému (i zahraničního) s neodvolatelností zúčtování</a:t>
            </a:r>
            <a:r>
              <a:rPr lang="cs-CZ" dirty="0"/>
              <a:t>…….pak ustanovení </a:t>
            </a:r>
            <a:r>
              <a:rPr lang="cs-CZ" dirty="0" err="1"/>
              <a:t>InsZ</a:t>
            </a:r>
            <a:r>
              <a:rPr lang="cs-CZ" dirty="0"/>
              <a:t> nemají vliv na platnost, účinnost, vymahatelnost závazků Da (za podmínek upravujících platební styk)</a:t>
            </a:r>
          </a:p>
          <a:p>
            <a:r>
              <a:rPr lang="cs-CZ" dirty="0"/>
              <a:t>D = </a:t>
            </a:r>
            <a:r>
              <a:rPr lang="cs-CZ" b="1" dirty="0"/>
              <a:t>účastník vypořádacího systému (i zahraničního) s neodvolatelností vypořádání</a:t>
            </a:r>
            <a:r>
              <a:rPr lang="cs-CZ" dirty="0"/>
              <a:t>……pak ustanovení </a:t>
            </a:r>
            <a:r>
              <a:rPr lang="cs-CZ" dirty="0" err="1"/>
              <a:t>InsZ</a:t>
            </a:r>
            <a:r>
              <a:rPr lang="cs-CZ" dirty="0"/>
              <a:t> nemají vliv na platnost, účinnost, vymahatelnost závazků Da (za podmínek upravujících podnikání na kapitálovém trhu)</a:t>
            </a:r>
          </a:p>
          <a:p>
            <a:r>
              <a:rPr lang="cs-CZ" dirty="0"/>
              <a:t>Ustanovení </a:t>
            </a:r>
            <a:r>
              <a:rPr lang="cs-CZ" dirty="0" err="1"/>
              <a:t>InsZ</a:t>
            </a:r>
            <a:r>
              <a:rPr lang="cs-CZ" dirty="0"/>
              <a:t> nemají vliv na právo na zajištění, které D poskytl, jde-li o: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právo na zajištění </a:t>
            </a:r>
            <a:r>
              <a:rPr lang="cs-CZ" i="0" dirty="0" err="1"/>
              <a:t>ČNBce</a:t>
            </a:r>
            <a:r>
              <a:rPr lang="cs-CZ" i="0" dirty="0"/>
              <a:t>, </a:t>
            </a:r>
            <a:r>
              <a:rPr lang="cs-CZ" i="0" dirty="0" err="1"/>
              <a:t>ECBce</a:t>
            </a:r>
            <a:r>
              <a:rPr lang="cs-CZ" i="0" dirty="0"/>
              <a:t>, centrální </a:t>
            </a:r>
            <a:r>
              <a:rPr lang="cs-CZ" i="0" dirty="0" err="1"/>
              <a:t>Bce</a:t>
            </a:r>
            <a:r>
              <a:rPr lang="cs-CZ" i="0" dirty="0"/>
              <a:t> členského státu EU </a:t>
            </a:r>
            <a:r>
              <a:rPr lang="cs-CZ" i="0" dirty="0" err="1"/>
              <a:t>or</a:t>
            </a:r>
            <a:r>
              <a:rPr lang="cs-CZ" i="0" dirty="0"/>
              <a:t> EHP, 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výkon práv a splnění povinností vyplývajících z ujednání o finančním zajištění (pokud vzniklo před zahájením </a:t>
            </a:r>
            <a:r>
              <a:rPr lang="cs-CZ" i="0" dirty="0" err="1"/>
              <a:t>InsŘ</a:t>
            </a:r>
            <a:r>
              <a:rPr lang="cs-CZ" i="0" dirty="0"/>
              <a:t>, </a:t>
            </a:r>
            <a:r>
              <a:rPr lang="cs-CZ" i="0" dirty="0" err="1"/>
              <a:t>or</a:t>
            </a:r>
            <a:r>
              <a:rPr lang="cs-CZ" i="0" dirty="0"/>
              <a:t> v den zahájení </a:t>
            </a:r>
            <a:r>
              <a:rPr lang="cs-CZ" i="0" dirty="0" err="1"/>
              <a:t>InsŘ</a:t>
            </a:r>
            <a:r>
              <a:rPr lang="cs-CZ" i="0" dirty="0"/>
              <a:t>, ale až poté, co tato skutečnost nastala – ledaže příjemce finančního kolaterálu věděl, vědět měl </a:t>
            </a:r>
            <a:r>
              <a:rPr lang="cs-CZ" i="0" dirty="0" err="1"/>
              <a:t>or</a:t>
            </a:r>
            <a:r>
              <a:rPr lang="cs-CZ" i="0" dirty="0"/>
              <a:t> mohl)</a:t>
            </a:r>
          </a:p>
          <a:p>
            <a:r>
              <a:rPr lang="cs-CZ" dirty="0"/>
              <a:t>Ustanovení </a:t>
            </a:r>
            <a:r>
              <a:rPr lang="cs-CZ" dirty="0" err="1"/>
              <a:t>InsZ</a:t>
            </a:r>
            <a:r>
              <a:rPr lang="cs-CZ" dirty="0"/>
              <a:t> nemají vliv na závěrečné vyrovnání dle </a:t>
            </a:r>
            <a:r>
              <a:rPr lang="cs-CZ" dirty="0" err="1"/>
              <a:t>ZoPKT</a:t>
            </a:r>
            <a:r>
              <a:rPr lang="cs-CZ" dirty="0"/>
              <a:t>, pokud nastalo před zahájením </a:t>
            </a:r>
            <a:r>
              <a:rPr lang="cs-CZ" dirty="0" err="1"/>
              <a:t>InsŘ</a:t>
            </a:r>
            <a:r>
              <a:rPr lang="cs-CZ" dirty="0"/>
              <a:t> (§ 366/2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19350708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356A80-CC12-6E52-8CA2-29E62B7E2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3256" y="2858549"/>
            <a:ext cx="7014594" cy="1310779"/>
          </a:xfrm>
        </p:spPr>
        <p:txBody>
          <a:bodyPr/>
          <a:lstStyle/>
          <a:p>
            <a:r>
              <a:rPr lang="cs-CZ" dirty="0"/>
              <a:t>Děkuji za pozornost.</a:t>
            </a:r>
          </a:p>
        </p:txBody>
      </p:sp>
    </p:spTree>
    <p:extLst>
      <p:ext uri="{BB962C8B-B14F-4D97-AF65-F5344CB8AC3E}">
        <p14:creationId xmlns:p14="http://schemas.microsoft.com/office/powerpoint/2010/main" val="2890159085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32E2F9F-03F5-B48E-2502-B5953B66E1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843093"/>
            <a:ext cx="9601200" cy="3581400"/>
          </a:xfrm>
        </p:spPr>
        <p:txBody>
          <a:bodyPr/>
          <a:lstStyle/>
          <a:p>
            <a:r>
              <a:rPr lang="cs-CZ" dirty="0"/>
              <a:t>Obr. 1 – https://www.ceska-justice.cz/2019/12/prepracovane-insolvencni-formulare-uvedlo-ministerstvo-novou-verzi-navrhu-povoleni-oddluzeni/</a:t>
            </a:r>
          </a:p>
          <a:p>
            <a:r>
              <a:rPr lang="cs-CZ" dirty="0"/>
              <a:t>Obr. 2 - https://www.businessinfo.cz/navody/insolvence-upadek-a-zpusoby-jeho-reseni-ppbi/2/</a:t>
            </a:r>
          </a:p>
        </p:txBody>
      </p:sp>
    </p:spTree>
    <p:extLst>
      <p:ext uri="{BB962C8B-B14F-4D97-AF65-F5344CB8AC3E}">
        <p14:creationId xmlns:p14="http://schemas.microsoft.com/office/powerpoint/2010/main" val="7639608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E23634-73EB-4778-8BE5-97E3E0347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Zahájení </a:t>
            </a:r>
            <a:r>
              <a:rPr lang="cs-CZ" dirty="0" err="1"/>
              <a:t>InsŘ</a:t>
            </a:r>
            <a:r>
              <a:rPr lang="cs-CZ" dirty="0"/>
              <a:t> - návrh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A6FAC12-9523-47C7-BAA0-2E3288F953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2027382"/>
            <a:ext cx="9601200" cy="3886200"/>
          </a:xfrm>
        </p:spPr>
        <p:txBody>
          <a:bodyPr>
            <a:normAutofit lnSpcReduction="10000"/>
          </a:bodyPr>
          <a:lstStyle/>
          <a:p>
            <a:r>
              <a:rPr lang="cs-CZ" dirty="0"/>
              <a:t>Návrhové řízení - Ř </a:t>
            </a:r>
            <a:r>
              <a:rPr lang="cs-CZ" b="1" dirty="0"/>
              <a:t>zahájeno</a:t>
            </a:r>
            <a:r>
              <a:rPr lang="cs-CZ" dirty="0"/>
              <a:t> </a:t>
            </a:r>
            <a:r>
              <a:rPr lang="cs-CZ" b="1" dirty="0"/>
              <a:t>doručením</a:t>
            </a:r>
            <a:r>
              <a:rPr lang="cs-CZ" dirty="0"/>
              <a:t> věcně příslušnému soudu (§7a)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speciální úprava (neplatí OSŘ)</a:t>
            </a:r>
          </a:p>
          <a:p>
            <a:r>
              <a:rPr lang="cs-CZ" dirty="0"/>
              <a:t>Dlužník a Věřitel </a:t>
            </a:r>
          </a:p>
          <a:p>
            <a:r>
              <a:rPr lang="cs-CZ" b="1" dirty="0"/>
              <a:t>Účinky zahájení </a:t>
            </a:r>
            <a:r>
              <a:rPr lang="cs-CZ" b="1" dirty="0" err="1"/>
              <a:t>InsŘ</a:t>
            </a:r>
            <a:r>
              <a:rPr lang="cs-CZ" b="1" dirty="0"/>
              <a:t> </a:t>
            </a:r>
            <a:r>
              <a:rPr lang="cs-CZ" dirty="0"/>
              <a:t>(§ 109, § 111) nastávají zveřejněním v </a:t>
            </a:r>
            <a:r>
              <a:rPr lang="cs-CZ" dirty="0" err="1"/>
              <a:t>InsRej</a:t>
            </a:r>
            <a:r>
              <a:rPr lang="cs-CZ" dirty="0"/>
              <a:t> (§109/4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  <a:p>
            <a:r>
              <a:rPr lang="cs-CZ" b="1" dirty="0"/>
              <a:t>Obecné náležitosti: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i="0" dirty="0"/>
              <a:t>Listinná podoba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i="0" dirty="0"/>
              <a:t>Ověření podpisu §97/2 (součást obrany proti </a:t>
            </a:r>
            <a:r>
              <a:rPr lang="cs-CZ" i="0" dirty="0" err="1"/>
              <a:t>šikanozním</a:t>
            </a:r>
            <a:r>
              <a:rPr lang="cs-CZ" i="0" dirty="0"/>
              <a:t> návrhům)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i="0" dirty="0" err="1"/>
              <a:t>InsN</a:t>
            </a:r>
            <a:r>
              <a:rPr lang="cs-CZ" i="0" dirty="0"/>
              <a:t> podaný spolu s návrhem na povolení </a:t>
            </a:r>
            <a:r>
              <a:rPr lang="cs-CZ" i="0" dirty="0" err="1"/>
              <a:t>oddl</a:t>
            </a:r>
            <a:r>
              <a:rPr lang="cs-CZ" i="0" dirty="0"/>
              <a:t>. (</a:t>
            </a:r>
            <a:r>
              <a:rPr lang="cs-CZ" i="0" dirty="0" err="1"/>
              <a:t>NnPO</a:t>
            </a:r>
            <a:r>
              <a:rPr lang="cs-CZ" i="0" dirty="0"/>
              <a:t>) – pokud chybí, k návrhu se nepřihlíží, odvolání není přípustné! </a:t>
            </a:r>
          </a:p>
          <a:p>
            <a:r>
              <a:rPr lang="cs-CZ" dirty="0"/>
              <a:t>Povinnost podat </a:t>
            </a:r>
            <a:r>
              <a:rPr lang="cs-CZ" dirty="0" err="1"/>
              <a:t>InsN</a:t>
            </a:r>
            <a:r>
              <a:rPr lang="cs-CZ" dirty="0"/>
              <a:t> spojená s odpovědností za škodu, PO  </a:t>
            </a:r>
          </a:p>
        </p:txBody>
      </p:sp>
    </p:spTree>
    <p:extLst>
      <p:ext uri="{BB962C8B-B14F-4D97-AF65-F5344CB8AC3E}">
        <p14:creationId xmlns:p14="http://schemas.microsoft.com/office/powerpoint/2010/main" val="37458520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 descr="Obsah obrázku text, číslo, software, Webová stránka&#10;&#10;Popis byl vytvořen automaticky">
            <a:extLst>
              <a:ext uri="{FF2B5EF4-FFF2-40B4-BE49-F238E27FC236}">
                <a16:creationId xmlns:a16="http://schemas.microsoft.com/office/drawing/2014/main" id="{7B75F35C-329F-0813-2E8E-18F3571730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1039" y="885650"/>
            <a:ext cx="6739143" cy="5172292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42373E92-5674-9FAD-21DB-4771D2A63370}"/>
              </a:ext>
            </a:extLst>
          </p:cNvPr>
          <p:cNvSpPr txBox="1"/>
          <p:nvPr/>
        </p:nvSpPr>
        <p:spPr>
          <a:xfrm>
            <a:off x="10879201" y="6057942"/>
            <a:ext cx="7395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dirty="0"/>
              <a:t>Obr.1</a:t>
            </a:r>
          </a:p>
        </p:txBody>
      </p:sp>
    </p:spTree>
    <p:extLst>
      <p:ext uri="{BB962C8B-B14F-4D97-AF65-F5344CB8AC3E}">
        <p14:creationId xmlns:p14="http://schemas.microsoft.com/office/powerpoint/2010/main" val="10191432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1BD2E4-8520-47BD-B6C4-FA8452EFE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Opatření proti </a:t>
            </a:r>
            <a:r>
              <a:rPr lang="cs-CZ" dirty="0" err="1"/>
              <a:t>šikanozním</a:t>
            </a:r>
            <a:r>
              <a:rPr lang="cs-CZ" dirty="0"/>
              <a:t> návrhům I.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93A8AAC-94B0-4A22-94DB-2C4C4EB6BA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828800"/>
            <a:ext cx="10266218" cy="4507345"/>
          </a:xfrm>
        </p:spPr>
        <p:txBody>
          <a:bodyPr>
            <a:normAutofit fontScale="92500" lnSpcReduction="10000"/>
          </a:bodyPr>
          <a:lstStyle/>
          <a:p>
            <a:r>
              <a:rPr lang="cs-CZ" sz="1600" dirty="0"/>
              <a:t>Předběžné posouzení návrhu V</a:t>
            </a:r>
          </a:p>
          <a:p>
            <a:pPr>
              <a:lnSpc>
                <a:spcPct val="160000"/>
              </a:lnSpc>
            </a:pPr>
            <a:r>
              <a:rPr lang="cs-CZ" sz="1600" b="1" dirty="0"/>
              <a:t>ODMÍTNUTÍ </a:t>
            </a:r>
            <a:r>
              <a:rPr lang="cs-CZ" sz="1600" dirty="0"/>
              <a:t>nejpozději do 7 dnů po podání pro </a:t>
            </a:r>
            <a:r>
              <a:rPr lang="cs-CZ" sz="1600" b="1" dirty="0"/>
              <a:t>zjevnou bezdůvodnost </a:t>
            </a:r>
            <a:r>
              <a:rPr lang="cs-CZ" sz="1600" dirty="0"/>
              <a:t>( generální klauzule §128a </a:t>
            </a:r>
            <a:r>
              <a:rPr lang="cs-CZ" sz="1600" dirty="0" err="1"/>
              <a:t>InsZ</a:t>
            </a:r>
            <a:r>
              <a:rPr lang="cs-CZ" sz="1600" dirty="0"/>
              <a:t>):</a:t>
            </a:r>
          </a:p>
          <a:p>
            <a:pPr marL="1444752" lvl="2" indent="-457200">
              <a:buFont typeface="+mj-lt"/>
              <a:buAutoNum type="arabicParenR"/>
            </a:pPr>
            <a:r>
              <a:rPr lang="cs-CZ" sz="1600" i="1" dirty="0"/>
              <a:t>návrh podaný pro pohledávku, ke které se pro účely </a:t>
            </a:r>
            <a:r>
              <a:rPr lang="cs-CZ" sz="1600" i="1" dirty="0" err="1"/>
              <a:t>RoÚ</a:t>
            </a:r>
            <a:r>
              <a:rPr lang="cs-CZ" sz="1600" i="1" dirty="0"/>
              <a:t> nepřihlíží (opakovaný </a:t>
            </a:r>
            <a:r>
              <a:rPr lang="cs-CZ" sz="1600" i="1" dirty="0" err="1"/>
              <a:t>InsN</a:t>
            </a:r>
            <a:r>
              <a:rPr lang="cs-CZ" sz="1600" i="1" dirty="0"/>
              <a:t>, nesplatná pohledávka, postoupená pohledávka, „dělená“ pohledávka atd.) </a:t>
            </a:r>
          </a:p>
          <a:p>
            <a:pPr marL="1444752" lvl="2" indent="-457200">
              <a:buFont typeface="+mj-lt"/>
              <a:buAutoNum type="arabicParenR"/>
            </a:pPr>
            <a:r>
              <a:rPr lang="cs-CZ" sz="1600" i="1" dirty="0"/>
              <a:t>opakovaný návrh + nesplněné povinnosti uložené předchozím R o </a:t>
            </a:r>
            <a:r>
              <a:rPr lang="cs-CZ" sz="1600" i="1" dirty="0" err="1"/>
              <a:t>InsN</a:t>
            </a:r>
            <a:r>
              <a:rPr lang="cs-CZ" sz="1600" i="1" dirty="0"/>
              <a:t> (nezaplacení náhrady NŘ, nezaplacení pokuty § 128a/3 </a:t>
            </a:r>
            <a:r>
              <a:rPr lang="cs-CZ" sz="1600" i="1" dirty="0" err="1"/>
              <a:t>InsZ</a:t>
            </a:r>
            <a:r>
              <a:rPr lang="cs-CZ" sz="1600" i="1" dirty="0"/>
              <a:t>, nezaplacení SOP atd.)</a:t>
            </a:r>
          </a:p>
          <a:p>
            <a:pPr marL="1444752" lvl="2" indent="-457200">
              <a:buFont typeface="+mj-lt"/>
              <a:buAutoNum type="arabicParenR"/>
            </a:pPr>
            <a:r>
              <a:rPr lang="cs-CZ" sz="1600" i="1" dirty="0"/>
              <a:t>zjevné zneužití práv V na úkor D (snaha přimět zaplatit atd.)</a:t>
            </a:r>
          </a:p>
          <a:p>
            <a:pPr marL="1444752" lvl="2" indent="-457200">
              <a:buFont typeface="+mj-lt"/>
              <a:buAutoNum type="arabicParenR"/>
            </a:pPr>
            <a:r>
              <a:rPr lang="cs-CZ" sz="1600" i="1" dirty="0"/>
              <a:t>nezaplacení zálohy na náklady </a:t>
            </a:r>
            <a:r>
              <a:rPr lang="cs-CZ" sz="1600" i="1" dirty="0" err="1"/>
              <a:t>InsŘ</a:t>
            </a:r>
            <a:r>
              <a:rPr lang="cs-CZ" sz="1600" i="1" dirty="0"/>
              <a:t> (§108/1 </a:t>
            </a:r>
            <a:r>
              <a:rPr lang="cs-CZ" sz="1600" i="1" dirty="0" err="1"/>
              <a:t>InsZ</a:t>
            </a:r>
            <a:r>
              <a:rPr lang="cs-CZ" sz="1600" i="1" dirty="0"/>
              <a:t>)</a:t>
            </a:r>
          </a:p>
          <a:p>
            <a:r>
              <a:rPr lang="cs-CZ" sz="1600" dirty="0"/>
              <a:t>ODMÍTNUTÍ dle §128/1 (nesrozumitelný, neurčitý, neobsahuje všechny náležitosti)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1600" dirty="0"/>
              <a:t>Nový </a:t>
            </a:r>
            <a:r>
              <a:rPr lang="cs-CZ" sz="1600" dirty="0" err="1"/>
              <a:t>InsN</a:t>
            </a:r>
            <a:r>
              <a:rPr lang="cs-CZ" sz="1600" dirty="0"/>
              <a:t> lze podat až po 6 měsících, jinak se k němu nepřihlíží – možná i pokuta (§ 128a/3 </a:t>
            </a:r>
            <a:r>
              <a:rPr lang="cs-CZ" sz="1600" dirty="0" err="1"/>
              <a:t>InsZ</a:t>
            </a:r>
            <a:r>
              <a:rPr lang="cs-CZ" sz="1600" dirty="0"/>
              <a:t>)</a:t>
            </a:r>
          </a:p>
          <a:p>
            <a:r>
              <a:rPr lang="cs-CZ" sz="1600" dirty="0"/>
              <a:t>Další důsledky důvodných pochybností </a:t>
            </a:r>
            <a:r>
              <a:rPr lang="cs-CZ" sz="1600" dirty="0" err="1"/>
              <a:t>InsS</a:t>
            </a:r>
            <a:r>
              <a:rPr lang="cs-CZ" sz="1600" dirty="0"/>
              <a:t> dle § 128a </a:t>
            </a:r>
            <a:r>
              <a:rPr lang="cs-CZ" sz="1600" dirty="0" err="1"/>
              <a:t>InsZ</a:t>
            </a:r>
            <a:r>
              <a:rPr lang="cs-CZ" sz="1600" dirty="0"/>
              <a:t> :</a:t>
            </a:r>
          </a:p>
          <a:p>
            <a:pPr lvl="1"/>
            <a:r>
              <a:rPr lang="cs-CZ" sz="1600" dirty="0" err="1"/>
              <a:t>InsN</a:t>
            </a:r>
            <a:r>
              <a:rPr lang="cs-CZ" sz="1600" dirty="0"/>
              <a:t> se nezveřejňuje vč. příloh (soud musí rozhodnout ve lhůtě § 100a/1 za středníkem) + odvolání není přípustné</a:t>
            </a:r>
          </a:p>
          <a:p>
            <a:r>
              <a:rPr lang="cs-CZ" sz="1600" dirty="0"/>
              <a:t>Postup dle § 100a/1 </a:t>
            </a:r>
          </a:p>
          <a:p>
            <a:pPr lvl="1"/>
            <a:r>
              <a:rPr lang="cs-CZ" sz="1600" dirty="0"/>
              <a:t>soud </a:t>
            </a:r>
            <a:r>
              <a:rPr lang="cs-CZ" sz="1600" dirty="0" err="1"/>
              <a:t>InsN</a:t>
            </a:r>
            <a:r>
              <a:rPr lang="cs-CZ" sz="1600" dirty="0"/>
              <a:t> ne/odmítne a oznámí zahájení vyhláškou a zveřejní </a:t>
            </a:r>
            <a:r>
              <a:rPr lang="cs-CZ" sz="1600" dirty="0" err="1"/>
              <a:t>InsN</a:t>
            </a:r>
            <a:r>
              <a:rPr lang="cs-CZ" sz="1600" dirty="0"/>
              <a:t> v </a:t>
            </a:r>
            <a:r>
              <a:rPr lang="cs-CZ" sz="1600" dirty="0" err="1"/>
              <a:t>InsRej</a:t>
            </a:r>
            <a:r>
              <a:rPr lang="cs-CZ" sz="1600" dirty="0"/>
              <a:t> (§101/4)</a:t>
            </a:r>
          </a:p>
          <a:p>
            <a:endParaRPr lang="cs-CZ" sz="1600" dirty="0"/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5725486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614B1E-2798-448B-9235-795520455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Opatření proti </a:t>
            </a:r>
            <a:r>
              <a:rPr lang="cs-CZ" dirty="0" err="1"/>
              <a:t>šikanozním</a:t>
            </a:r>
            <a:r>
              <a:rPr lang="cs-CZ" dirty="0"/>
              <a:t> návrhům II.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E88225B-1F4B-4345-BFF7-BD06456E48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Přehled možných sankčních dopadů: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/>
              <a:t>Pokuta (§ 128a/3 </a:t>
            </a:r>
            <a:r>
              <a:rPr lang="cs-CZ" dirty="0" err="1"/>
              <a:t>InsZ</a:t>
            </a:r>
            <a:r>
              <a:rPr lang="cs-CZ" dirty="0"/>
              <a:t>) až 500 000,- Kč (do 01. 07. 2017 jen 50.000,- Kč  a byla jen pokutou pořádkovou)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/>
              <a:t>Zákaz podání nového </a:t>
            </a:r>
            <a:r>
              <a:rPr lang="cs-CZ" dirty="0" err="1"/>
              <a:t>InsN</a:t>
            </a:r>
            <a:r>
              <a:rPr lang="cs-CZ" dirty="0"/>
              <a:t> (§ 128a/4 </a:t>
            </a:r>
            <a:r>
              <a:rPr lang="cs-CZ" dirty="0" err="1"/>
              <a:t>InsZ</a:t>
            </a:r>
            <a:r>
              <a:rPr lang="cs-CZ" dirty="0"/>
              <a:t>) – lhůta 6 </a:t>
            </a:r>
            <a:r>
              <a:rPr lang="cs-CZ" dirty="0" err="1"/>
              <a:t>měs</a:t>
            </a:r>
            <a:r>
              <a:rPr lang="cs-CZ" dirty="0"/>
              <a:t>.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/>
              <a:t>Náhrada újmy § 147 </a:t>
            </a:r>
            <a:r>
              <a:rPr lang="cs-CZ" dirty="0" err="1"/>
              <a:t>InsZ</a:t>
            </a:r>
            <a:r>
              <a:rPr lang="cs-CZ" dirty="0"/>
              <a:t>, § 2984 OZ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/>
              <a:t>Časový 6 měsíční limit dle § 177/2-4 </a:t>
            </a:r>
            <a:r>
              <a:rPr lang="cs-CZ" dirty="0" err="1"/>
              <a:t>InsZ</a:t>
            </a:r>
            <a:r>
              <a:rPr lang="cs-CZ" dirty="0"/>
              <a:t> pro postoupenou pohledávku a následek neosvědčení dle § 105/3 </a:t>
            </a:r>
            <a:r>
              <a:rPr lang="cs-CZ" dirty="0" err="1"/>
              <a:t>InsZ</a:t>
            </a:r>
            <a:endParaRPr lang="cs-CZ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/>
              <a:t>Sankce za nezjištěnou pohledávku ( § 178, § 179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/>
              <a:t>TČ vydírání a pomluvy (§175 a 184 </a:t>
            </a:r>
            <a:r>
              <a:rPr lang="cs-CZ" dirty="0" err="1"/>
              <a:t>TrZ</a:t>
            </a:r>
            <a:r>
              <a:rPr lang="cs-CZ" dirty="0"/>
              <a:t>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950237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F2CDB6-2F28-4C42-A3E3-E4775D99C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467687"/>
            <a:ext cx="9601200" cy="1485900"/>
          </a:xfrm>
        </p:spPr>
        <p:txBody>
          <a:bodyPr>
            <a:normAutofit/>
          </a:bodyPr>
          <a:lstStyle/>
          <a:p>
            <a:r>
              <a:rPr lang="cs-CZ" sz="4000" dirty="0"/>
              <a:t>Oznámení o zahájení řízení</a:t>
            </a:r>
            <a:br>
              <a:rPr lang="cs-CZ" sz="4000" dirty="0"/>
            </a:br>
            <a:r>
              <a:rPr lang="cs-CZ" sz="4000" dirty="0"/>
              <a:t>Insolvenční návrh (</a:t>
            </a:r>
            <a:r>
              <a:rPr lang="cs-CZ" sz="4000" dirty="0" err="1"/>
              <a:t>InsN</a:t>
            </a:r>
            <a:r>
              <a:rPr lang="cs-CZ" sz="4000" dirty="0"/>
              <a:t>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6925AD8-5B72-45B6-AC27-54F5F290ED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719743"/>
            <a:ext cx="10322653" cy="4798503"/>
          </a:xfrm>
        </p:spPr>
        <p:txBody>
          <a:bodyPr>
            <a:normAutofit fontScale="62500" lnSpcReduction="20000"/>
          </a:bodyPr>
          <a:lstStyle/>
          <a:p>
            <a:r>
              <a:rPr lang="cs-CZ" b="1" dirty="0"/>
              <a:t>Zahájení</a:t>
            </a:r>
            <a:r>
              <a:rPr lang="cs-CZ" dirty="0"/>
              <a:t> – oznámení </a:t>
            </a:r>
            <a:r>
              <a:rPr lang="cs-CZ" b="1" dirty="0"/>
              <a:t>vyhláškou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do 2 hodin poté, kdy byl doručen soudu </a:t>
            </a:r>
            <a:r>
              <a:rPr lang="cs-CZ" dirty="0" err="1"/>
              <a:t>InsN</a:t>
            </a:r>
            <a:r>
              <a:rPr lang="cs-CZ" dirty="0"/>
              <a:t> nebo bylo učiněn záznam dle § 100a/5 </a:t>
            </a:r>
            <a:r>
              <a:rPr lang="cs-CZ" dirty="0" err="1"/>
              <a:t>InsZ</a:t>
            </a:r>
            <a:r>
              <a:rPr lang="cs-CZ" dirty="0"/>
              <a:t>, event. podle pravidel § 101 /1 věta druhá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do 3 </a:t>
            </a:r>
            <a:r>
              <a:rPr lang="cs-CZ" dirty="0" err="1"/>
              <a:t>prac</a:t>
            </a:r>
            <a:r>
              <a:rPr lang="cs-CZ" dirty="0"/>
              <a:t>. dnů poté, kdy byl doručen soudu </a:t>
            </a:r>
            <a:r>
              <a:rPr lang="cs-CZ" dirty="0" err="1"/>
              <a:t>InsN</a:t>
            </a:r>
            <a:r>
              <a:rPr lang="cs-CZ" dirty="0"/>
              <a:t> + </a:t>
            </a:r>
            <a:r>
              <a:rPr lang="cs-CZ" dirty="0" err="1"/>
              <a:t>NnPO</a:t>
            </a:r>
            <a:endParaRPr lang="cs-CZ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odvolání není přípustné !!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cs-CZ" dirty="0"/>
          </a:p>
          <a:p>
            <a:r>
              <a:rPr lang="cs-CZ" b="1" dirty="0"/>
              <a:t>Náležitosti </a:t>
            </a:r>
            <a:r>
              <a:rPr lang="cs-CZ" b="1" dirty="0" err="1"/>
              <a:t>InsN</a:t>
            </a:r>
            <a:r>
              <a:rPr lang="cs-CZ" b="1" dirty="0"/>
              <a:t> - §103</a:t>
            </a:r>
          </a:p>
          <a:p>
            <a:r>
              <a:rPr lang="cs-CZ" b="1" dirty="0"/>
              <a:t>Náležitosti </a:t>
            </a:r>
            <a:r>
              <a:rPr lang="cs-CZ" b="1" dirty="0" err="1"/>
              <a:t>InsN</a:t>
            </a:r>
            <a:r>
              <a:rPr lang="cs-CZ" b="1" dirty="0"/>
              <a:t> dlužníka </a:t>
            </a:r>
            <a:r>
              <a:rPr lang="cs-CZ" dirty="0"/>
              <a:t>(§ 104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seznam majetku</a:t>
            </a:r>
          </a:p>
          <a:p>
            <a:pPr lvl="1"/>
            <a:r>
              <a:rPr lang="cs-CZ" dirty="0"/>
              <a:t>seznam závazků (netýká se </a:t>
            </a:r>
            <a:r>
              <a:rPr lang="cs-CZ" dirty="0" err="1"/>
              <a:t>oddl</a:t>
            </a:r>
            <a:r>
              <a:rPr lang="cs-CZ" dirty="0"/>
              <a:t>.)</a:t>
            </a:r>
          </a:p>
          <a:p>
            <a:pPr lvl="1"/>
            <a:r>
              <a:rPr lang="cs-CZ" dirty="0"/>
              <a:t>seznam zaměstnanců</a:t>
            </a:r>
          </a:p>
          <a:p>
            <a:pPr lvl="1"/>
            <a:r>
              <a:rPr lang="cs-CZ" dirty="0"/>
              <a:t>listiny dokládající Ú</a:t>
            </a:r>
          </a:p>
          <a:p>
            <a:r>
              <a:rPr lang="cs-CZ" b="1" dirty="0"/>
              <a:t>Náležitosti </a:t>
            </a:r>
            <a:r>
              <a:rPr lang="cs-CZ" b="1" dirty="0" err="1"/>
              <a:t>InsN</a:t>
            </a:r>
            <a:r>
              <a:rPr lang="cs-CZ" b="1" dirty="0"/>
              <a:t> Věřitele</a:t>
            </a:r>
            <a:r>
              <a:rPr lang="cs-CZ" dirty="0"/>
              <a:t> (§ 105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splatná pohledávka (+ přihláška)</a:t>
            </a:r>
          </a:p>
          <a:p>
            <a:r>
              <a:rPr lang="cs-CZ" b="1" dirty="0" err="1"/>
              <a:t>InsN</a:t>
            </a:r>
            <a:r>
              <a:rPr lang="cs-CZ" b="1" dirty="0"/>
              <a:t> V PO </a:t>
            </a:r>
            <a:r>
              <a:rPr lang="cs-CZ" dirty="0"/>
              <a:t>(§105/1 za středníkem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pohledávka s uznáním závazku D s ověřeným podpisem (</a:t>
            </a:r>
            <a:r>
              <a:rPr lang="cs-CZ" b="1" dirty="0"/>
              <a:t>nebo</a:t>
            </a:r>
            <a:r>
              <a:rPr lang="cs-CZ" dirty="0"/>
              <a:t> vykonatelné rozhodnutí </a:t>
            </a:r>
            <a:r>
              <a:rPr lang="cs-CZ" b="1" dirty="0"/>
              <a:t>nebo</a:t>
            </a:r>
            <a:r>
              <a:rPr lang="cs-CZ" dirty="0"/>
              <a:t> NZ se svolením k vykonatelnosti </a:t>
            </a:r>
            <a:r>
              <a:rPr lang="cs-CZ" b="1" dirty="0"/>
              <a:t>nebo</a:t>
            </a:r>
            <a:r>
              <a:rPr lang="cs-CZ" dirty="0"/>
              <a:t> </a:t>
            </a:r>
            <a:r>
              <a:rPr lang="cs-CZ" dirty="0" err="1"/>
              <a:t>exe</a:t>
            </a:r>
            <a:r>
              <a:rPr lang="cs-CZ" dirty="0"/>
              <a:t> zápis se svolením k vykonatelnosti nebo potvrzení auditora, soudního znalce nebo daň. poradce, že o pohledávce </a:t>
            </a:r>
            <a:r>
              <a:rPr lang="cs-CZ" b="1" dirty="0"/>
              <a:t>účtuje</a:t>
            </a:r>
            <a:r>
              <a:rPr lang="cs-CZ" dirty="0"/>
              <a:t> )</a:t>
            </a:r>
          </a:p>
          <a:p>
            <a:r>
              <a:rPr lang="cs-CZ" b="1" dirty="0" err="1"/>
              <a:t>InsN</a:t>
            </a:r>
            <a:r>
              <a:rPr lang="cs-CZ" dirty="0"/>
              <a:t> </a:t>
            </a:r>
            <a:r>
              <a:rPr lang="cs-CZ" b="1" dirty="0"/>
              <a:t>zahraniční FO, PO =&gt; </a:t>
            </a:r>
            <a:r>
              <a:rPr lang="cs-CZ" dirty="0"/>
              <a:t>zvláštní režim  </a:t>
            </a:r>
          </a:p>
          <a:p>
            <a:r>
              <a:rPr lang="cs-CZ" b="1" dirty="0" err="1"/>
              <a:t>InsN</a:t>
            </a:r>
            <a:r>
              <a:rPr lang="cs-CZ" b="1" dirty="0"/>
              <a:t> + </a:t>
            </a:r>
            <a:r>
              <a:rPr lang="cs-CZ" b="1" dirty="0" err="1"/>
              <a:t>NnPO</a:t>
            </a:r>
            <a:r>
              <a:rPr lang="cs-CZ" b="1" dirty="0"/>
              <a:t> </a:t>
            </a:r>
            <a:r>
              <a:rPr lang="cs-CZ" dirty="0"/>
              <a:t>nutně spojené podání !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543827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C35F86-0A6C-4CEE-9A33-57559C616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Automatické moratorium § 109 </a:t>
            </a:r>
            <a:r>
              <a:rPr lang="cs-CZ" dirty="0" err="1"/>
              <a:t>InsZ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B14595B-A2E3-4C4F-A257-FB1EE3229E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arenR"/>
            </a:pPr>
            <a:r>
              <a:rPr lang="cs-CZ" dirty="0"/>
              <a:t>uplatnění pohledávek a jiných práv přihláškou (ne žalobou)</a:t>
            </a:r>
          </a:p>
          <a:p>
            <a:pPr marL="457200" indent="-457200">
              <a:buFont typeface="+mj-lt"/>
              <a:buAutoNum type="arabicParenR"/>
            </a:pPr>
            <a:r>
              <a:rPr lang="cs-CZ" dirty="0"/>
              <a:t>právo na uspokojení ze zajištění</a:t>
            </a:r>
          </a:p>
          <a:p>
            <a:pPr marL="457200" indent="-457200">
              <a:buFont typeface="+mj-lt"/>
              <a:buAutoNum type="arabicParenR"/>
            </a:pPr>
            <a:r>
              <a:rPr lang="cs-CZ" dirty="0"/>
              <a:t>VR nebo </a:t>
            </a:r>
            <a:r>
              <a:rPr lang="cs-CZ" dirty="0" err="1"/>
              <a:t>exe</a:t>
            </a:r>
            <a:r>
              <a:rPr lang="cs-CZ" dirty="0"/>
              <a:t> nelze provést</a:t>
            </a:r>
          </a:p>
          <a:p>
            <a:pPr marL="457200" indent="-457200">
              <a:buFont typeface="+mj-lt"/>
              <a:buAutoNum type="arabicParenR"/>
            </a:pPr>
            <a:r>
              <a:rPr lang="cs-CZ" dirty="0"/>
              <a:t>nelze uplatnit dohodu V a D o právu na výplatu srážek ze mzdy </a:t>
            </a:r>
          </a:p>
          <a:p>
            <a:pPr marL="457200" indent="-457200">
              <a:buFont typeface="+mj-lt"/>
              <a:buAutoNum type="arabicParenR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01705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E0103B-9D02-4C7A-B3E4-1EE3544B9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/>
              <a:t>Omezení D po zahájení </a:t>
            </a:r>
            <a:r>
              <a:rPr lang="cs-CZ" sz="4000" dirty="0" err="1"/>
              <a:t>InsŘ</a:t>
            </a:r>
            <a:r>
              <a:rPr lang="cs-CZ" sz="4000" dirty="0"/>
              <a:t> (§ 111 </a:t>
            </a:r>
            <a:r>
              <a:rPr lang="cs-CZ" sz="4000" dirty="0" err="1"/>
              <a:t>InsZ</a:t>
            </a:r>
            <a:r>
              <a:rPr lang="cs-CZ" sz="4000" dirty="0"/>
              <a:t>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31D179B-097A-4213-897B-8933984A9A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Povinnost D zdržet se nakládání s majetkovou podstatou (MP) a majetkem, který do ní může náležet: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Ne podstatné změny ve skladbě, využití  nebo určení majetku nebo nezanedbatelné zmenšení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peněžité závazky vzniklé před zahájením </a:t>
            </a:r>
            <a:r>
              <a:rPr lang="cs-CZ" dirty="0" err="1"/>
              <a:t>InsŘ</a:t>
            </a:r>
            <a:r>
              <a:rPr lang="cs-CZ" dirty="0"/>
              <a:t> lze hradit jen podle </a:t>
            </a:r>
            <a:r>
              <a:rPr lang="cs-CZ" dirty="0" err="1"/>
              <a:t>insZ</a:t>
            </a:r>
            <a:r>
              <a:rPr lang="cs-CZ" dirty="0"/>
              <a:t>  (§111/2 </a:t>
            </a:r>
            <a:r>
              <a:rPr lang="cs-CZ" dirty="0" err="1"/>
              <a:t>InsZ</a:t>
            </a:r>
            <a:r>
              <a:rPr lang="cs-CZ" dirty="0"/>
              <a:t>) – jinak jsou </a:t>
            </a:r>
            <a:r>
              <a:rPr lang="cs-CZ" b="1" dirty="0"/>
              <a:t>NEÚČINNÉ</a:t>
            </a:r>
          </a:p>
          <a:p>
            <a:r>
              <a:rPr lang="cs-CZ" b="1" dirty="0"/>
              <a:t>Osobou s dispozičním oprávněním = D</a:t>
            </a:r>
          </a:p>
          <a:p>
            <a:pPr lvl="1"/>
            <a:r>
              <a:rPr lang="cs-CZ" dirty="0"/>
              <a:t>lze omezit ustanovením předběžného </a:t>
            </a:r>
            <a:r>
              <a:rPr lang="cs-CZ" dirty="0" err="1"/>
              <a:t>InsSpr</a:t>
            </a:r>
            <a:r>
              <a:rPr lang="cs-CZ" dirty="0"/>
              <a:t> (§ 112) event. PO (§ 113)  </a:t>
            </a:r>
          </a:p>
        </p:txBody>
      </p:sp>
    </p:spTree>
    <p:extLst>
      <p:ext uri="{BB962C8B-B14F-4D97-AF65-F5344CB8AC3E}">
        <p14:creationId xmlns:p14="http://schemas.microsoft.com/office/powerpoint/2010/main" val="1698127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D6A803-4D0C-406F-8900-7C0075287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Rozhodnutí o návrhu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0AB886E-F274-4A82-A9D2-AAFC6D0611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080470"/>
            <a:ext cx="9601200" cy="378693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lphaUcPeriod"/>
            </a:pPr>
            <a:r>
              <a:rPr lang="cs-CZ" b="1" dirty="0"/>
              <a:t>ODMÍTNUTÍ </a:t>
            </a:r>
            <a:r>
              <a:rPr lang="cs-CZ" b="1" dirty="0" err="1"/>
              <a:t>InsN</a:t>
            </a:r>
            <a:endParaRPr lang="cs-CZ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vady bránící pokračování v řízení - max do 7 dnů po doručení </a:t>
            </a:r>
            <a:r>
              <a:rPr lang="cs-CZ" dirty="0" err="1"/>
              <a:t>InsN</a:t>
            </a:r>
            <a:r>
              <a:rPr lang="cs-CZ" dirty="0"/>
              <a:t> soudu (§ 128/1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vady (nepřipojené přílohy, nebo přílohy nemají náležitosti), které nebyly odstraněny ve stanovené lhůtě (max 7 dnů) § 128/2 </a:t>
            </a:r>
            <a:r>
              <a:rPr lang="cs-CZ" dirty="0" err="1"/>
              <a:t>InsZ</a:t>
            </a:r>
            <a:endParaRPr lang="cs-CZ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odmítnutí pro zjevnou bezdůvodnost (§128a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  <a:p>
            <a:pPr marL="457200" indent="-457200">
              <a:buFont typeface="+mj-lt"/>
              <a:buAutoNum type="alphaUcPeriod"/>
            </a:pPr>
            <a:r>
              <a:rPr lang="cs-CZ" b="1" dirty="0"/>
              <a:t>ZASTAVENÍ Ř.</a:t>
            </a:r>
            <a:r>
              <a:rPr lang="cs-CZ" dirty="0"/>
              <a:t> - zpětvzetí (§ 129, § 130)</a:t>
            </a:r>
          </a:p>
          <a:p>
            <a:pPr marL="457200" indent="-457200">
              <a:buFont typeface="+mj-lt"/>
              <a:buAutoNum type="alphaUcPeriod"/>
            </a:pPr>
            <a:r>
              <a:rPr lang="cs-CZ" b="1" dirty="0"/>
              <a:t>ZAMÍTNUTÍ </a:t>
            </a:r>
            <a:r>
              <a:rPr lang="cs-CZ" b="1" dirty="0" err="1"/>
              <a:t>InsN</a:t>
            </a:r>
            <a:r>
              <a:rPr lang="cs-CZ" b="1" dirty="0"/>
              <a:t> - </a:t>
            </a:r>
            <a:r>
              <a:rPr lang="cs-CZ" dirty="0"/>
              <a:t>nejsou splněny zákonné předpoklady  (§ 143)</a:t>
            </a:r>
          </a:p>
          <a:p>
            <a:pPr marL="457200" indent="-457200">
              <a:buFont typeface="+mj-lt"/>
              <a:buAutoNum type="alphaUcPeriod"/>
            </a:pPr>
            <a:r>
              <a:rPr lang="cs-CZ" b="1" dirty="0"/>
              <a:t>Rozhodnutí o úpadku (</a:t>
            </a:r>
            <a:r>
              <a:rPr lang="cs-CZ" b="1" dirty="0" err="1"/>
              <a:t>RoÚ</a:t>
            </a:r>
            <a:r>
              <a:rPr lang="cs-CZ" b="1" dirty="0"/>
              <a:t>)</a:t>
            </a:r>
            <a:r>
              <a:rPr lang="cs-CZ" dirty="0"/>
              <a:t>  (§ 136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619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6225CD-7947-47C1-B8C2-1D761D805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Předmět a pojmy, smysl 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64A016B-53BE-4A5E-A706-920E8AB9F9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71413"/>
            <a:ext cx="9601200" cy="4269996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cs-CZ" dirty="0"/>
              <a:t>řešení (hrozícího) úpadku způsobem zákonem určeným soudně</a:t>
            </a:r>
          </a:p>
          <a:p>
            <a:pPr marL="457200" indent="-457200">
              <a:buFont typeface="+mj-lt"/>
              <a:buAutoNum type="arabicParenR"/>
            </a:pPr>
            <a:r>
              <a:rPr lang="cs-CZ" dirty="0"/>
              <a:t>uspořádání majetkových vztahů k zákonem určeným osobám</a:t>
            </a:r>
          </a:p>
          <a:p>
            <a:pPr marL="457200" indent="-457200">
              <a:buFont typeface="+mj-lt"/>
              <a:buAutoNum type="arabicParenR"/>
            </a:pPr>
            <a:r>
              <a:rPr lang="cs-CZ" dirty="0"/>
              <a:t>poměrné uspokojení V</a:t>
            </a:r>
          </a:p>
          <a:p>
            <a:pPr marL="457200" indent="-457200">
              <a:buFont typeface="+mj-lt"/>
              <a:buAutoNum type="arabicParenR"/>
            </a:pPr>
            <a:r>
              <a:rPr lang="cs-CZ" dirty="0"/>
              <a:t>oddlužení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Definice základních pojmů stanovící mantinely pro insolvenční řízení (speciální úprava): </a:t>
            </a:r>
          </a:p>
          <a:p>
            <a:pPr marL="530352" lvl="1" indent="0">
              <a:buNone/>
            </a:pPr>
            <a:r>
              <a:rPr lang="cs-CZ" dirty="0" err="1"/>
              <a:t>InsŘ</a:t>
            </a:r>
            <a:r>
              <a:rPr lang="cs-CZ" dirty="0"/>
              <a:t>(§2a), </a:t>
            </a:r>
            <a:r>
              <a:rPr lang="cs-CZ" dirty="0" err="1"/>
              <a:t>InsS</a:t>
            </a:r>
            <a:r>
              <a:rPr lang="cs-CZ" dirty="0"/>
              <a:t> (§2b), </a:t>
            </a:r>
            <a:r>
              <a:rPr lang="cs-CZ" dirty="0" err="1"/>
              <a:t>InsN</a:t>
            </a:r>
            <a:r>
              <a:rPr lang="cs-CZ" dirty="0"/>
              <a:t> (§2c), incidenční spor (§ 2d), MP (§2e), osoba s dispozičním oprávněním (§2f), </a:t>
            </a:r>
            <a:r>
              <a:rPr lang="cs-CZ" b="1" dirty="0" err="1"/>
              <a:t>ZajV</a:t>
            </a:r>
            <a:r>
              <a:rPr lang="cs-CZ" dirty="0"/>
              <a:t> (§2g), přihláška pohledávky (§2h), </a:t>
            </a:r>
            <a:r>
              <a:rPr lang="cs-CZ" dirty="0" err="1"/>
              <a:t>InsRej</a:t>
            </a:r>
            <a:r>
              <a:rPr lang="cs-CZ" dirty="0"/>
              <a:t> (§2i),  </a:t>
            </a:r>
            <a:r>
              <a:rPr lang="cs-CZ" b="1" dirty="0"/>
              <a:t>společný zájem věřitelů </a:t>
            </a:r>
            <a:r>
              <a:rPr lang="cs-CZ" dirty="0"/>
              <a:t>(§ 2 j),finanční instituce (§ 2k)</a:t>
            </a:r>
          </a:p>
        </p:txBody>
      </p:sp>
    </p:spTree>
    <p:extLst>
      <p:ext uri="{BB962C8B-B14F-4D97-AF65-F5344CB8AC3E}">
        <p14:creationId xmlns:p14="http://schemas.microsoft.com/office/powerpoint/2010/main" val="39536260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010232-79FC-47CA-BD12-19AE26601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168167"/>
          </a:xfrm>
        </p:spPr>
        <p:txBody>
          <a:bodyPr/>
          <a:lstStyle/>
          <a:p>
            <a:r>
              <a:rPr lang="cs-CZ" dirty="0" err="1"/>
              <a:t>RoÚ</a:t>
            </a:r>
            <a:r>
              <a:rPr lang="cs-CZ" dirty="0"/>
              <a:t> - §136 </a:t>
            </a:r>
            <a:r>
              <a:rPr lang="cs-CZ" dirty="0" err="1"/>
              <a:t>InsZ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5EA6408-4E7C-43EB-B9BA-C8ACB27AAF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71413"/>
            <a:ext cx="9601200" cy="378168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b="1" dirty="0"/>
              <a:t>Obsahové náležitosti:</a:t>
            </a:r>
          </a:p>
          <a:p>
            <a:pPr marL="987552" lvl="1" indent="-457200">
              <a:lnSpc>
                <a:spcPct val="120000"/>
              </a:lnSpc>
              <a:buFont typeface="+mj-lt"/>
              <a:buAutoNum type="arabicParenR"/>
            </a:pPr>
            <a:r>
              <a:rPr lang="cs-CZ" i="0" dirty="0"/>
              <a:t>výrok „</a:t>
            </a:r>
            <a:r>
              <a:rPr lang="cs-CZ" i="0" dirty="0" err="1"/>
              <a:t>zjištuje</a:t>
            </a:r>
            <a:r>
              <a:rPr lang="cs-CZ" i="0" dirty="0"/>
              <a:t> se úpadek dlužníka…“</a:t>
            </a:r>
          </a:p>
          <a:p>
            <a:pPr marL="987552" lvl="1" indent="-457200">
              <a:lnSpc>
                <a:spcPct val="120000"/>
              </a:lnSpc>
              <a:buFont typeface="+mj-lt"/>
              <a:buAutoNum type="arabicParenR"/>
            </a:pPr>
            <a:r>
              <a:rPr lang="cs-CZ" i="0" dirty="0"/>
              <a:t>ustanovení </a:t>
            </a:r>
            <a:r>
              <a:rPr lang="cs-CZ" i="0" dirty="0" err="1"/>
              <a:t>InsSpr</a:t>
            </a:r>
            <a:endParaRPr lang="cs-CZ" i="0" dirty="0"/>
          </a:p>
          <a:p>
            <a:pPr marL="987552" lvl="1" indent="-457200">
              <a:lnSpc>
                <a:spcPct val="120000"/>
              </a:lnSpc>
              <a:buFont typeface="+mj-lt"/>
              <a:buAutoNum type="arabicParenR"/>
            </a:pPr>
            <a:r>
              <a:rPr lang="cs-CZ" i="0" dirty="0"/>
              <a:t>okamžik účinků </a:t>
            </a:r>
            <a:r>
              <a:rPr lang="cs-CZ" i="0" dirty="0" err="1"/>
              <a:t>RoÚ</a:t>
            </a:r>
            <a:endParaRPr lang="cs-CZ" i="0" dirty="0"/>
          </a:p>
          <a:p>
            <a:pPr marL="987552" lvl="1" indent="-457200">
              <a:lnSpc>
                <a:spcPct val="120000"/>
              </a:lnSpc>
              <a:buFont typeface="+mj-lt"/>
              <a:buAutoNum type="arabicParenR"/>
            </a:pPr>
            <a:r>
              <a:rPr lang="cs-CZ" i="0" dirty="0"/>
              <a:t>výzva V, aby přihlásili pohledávky ve lhůtě 2 měsíců + poučení o následcích, pokud tak neučiní</a:t>
            </a:r>
          </a:p>
          <a:p>
            <a:pPr marL="987552" lvl="1" indent="-457200">
              <a:lnSpc>
                <a:spcPct val="120000"/>
              </a:lnSpc>
              <a:buFont typeface="+mj-lt"/>
              <a:buAutoNum type="arabicParenR"/>
            </a:pPr>
            <a:r>
              <a:rPr lang="cs-CZ" i="0" dirty="0"/>
              <a:t>výzva ohledně zajišťovacích práv</a:t>
            </a:r>
          </a:p>
          <a:p>
            <a:pPr marL="987552" lvl="1" indent="-457200">
              <a:lnSpc>
                <a:spcPct val="120000"/>
              </a:lnSpc>
              <a:buFont typeface="+mj-lt"/>
              <a:buAutoNum type="arabicParenR"/>
            </a:pPr>
            <a:r>
              <a:rPr lang="cs-CZ" i="0" dirty="0"/>
              <a:t>svolání schůze věřitelů (max do 3 měsíců po </a:t>
            </a:r>
            <a:r>
              <a:rPr lang="cs-CZ" i="0" dirty="0" err="1"/>
              <a:t>RoÚ</a:t>
            </a:r>
            <a:r>
              <a:rPr lang="cs-CZ" i="0" dirty="0"/>
              <a:t>)  a přezkumného jednání (max do 2 měsíců po   uplynutí lhůty k </a:t>
            </a:r>
            <a:r>
              <a:rPr lang="cs-CZ" i="0" dirty="0" err="1"/>
              <a:t>přihl.pohl</a:t>
            </a:r>
            <a:r>
              <a:rPr lang="cs-CZ" i="0" dirty="0"/>
              <a:t>. + ne dříve než po 7 dnech od uplynutí této lhůty – lze prodloužit)  - viz §137/1,2 </a:t>
            </a:r>
            <a:r>
              <a:rPr lang="cs-CZ" i="0" dirty="0" err="1"/>
              <a:t>InsZ</a:t>
            </a:r>
            <a:endParaRPr lang="cs-CZ" i="0" dirty="0"/>
          </a:p>
          <a:p>
            <a:pPr marL="987552" lvl="1" indent="-457200">
              <a:lnSpc>
                <a:spcPct val="120000"/>
              </a:lnSpc>
              <a:buFont typeface="+mj-lt"/>
              <a:buAutoNum type="arabicParenR"/>
            </a:pPr>
            <a:r>
              <a:rPr lang="cs-CZ" i="0" dirty="0"/>
              <a:t>uložení povinností D</a:t>
            </a:r>
          </a:p>
          <a:p>
            <a:pPr marL="530352" lvl="1" indent="0">
              <a:lnSpc>
                <a:spcPct val="120000"/>
              </a:lnSpc>
              <a:buNone/>
            </a:pPr>
            <a:endParaRPr lang="cs-CZ" i="0" dirty="0"/>
          </a:p>
          <a:p>
            <a:r>
              <a:rPr lang="cs-CZ" b="1" dirty="0"/>
              <a:t>DORUČENÍ do vlastních rukou </a:t>
            </a:r>
            <a:r>
              <a:rPr lang="cs-CZ" dirty="0"/>
              <a:t>(</a:t>
            </a:r>
            <a:r>
              <a:rPr lang="cs-CZ" dirty="0" err="1"/>
              <a:t>InsSpr</a:t>
            </a:r>
            <a:r>
              <a:rPr lang="cs-CZ" dirty="0"/>
              <a:t>, D)</a:t>
            </a:r>
          </a:p>
        </p:txBody>
      </p:sp>
    </p:spTree>
    <p:extLst>
      <p:ext uri="{BB962C8B-B14F-4D97-AF65-F5344CB8AC3E}">
        <p14:creationId xmlns:p14="http://schemas.microsoft.com/office/powerpoint/2010/main" val="26566042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2DC0BD-081F-434C-AD22-59B37144A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151389"/>
          </a:xfrm>
        </p:spPr>
        <p:txBody>
          <a:bodyPr/>
          <a:lstStyle/>
          <a:p>
            <a:r>
              <a:rPr lang="cs-CZ" dirty="0"/>
              <a:t>Účinky </a:t>
            </a:r>
            <a:r>
              <a:rPr lang="cs-CZ" dirty="0" err="1"/>
              <a:t>RoÚ</a:t>
            </a:r>
            <a:r>
              <a:rPr lang="cs-CZ" dirty="0"/>
              <a:t> (§140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88F601-9B6C-44EB-B030-8DFF71D3BE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1479" y="1837189"/>
            <a:ext cx="10515600" cy="4419754"/>
          </a:xfrm>
        </p:spPr>
        <p:txBody>
          <a:bodyPr>
            <a:normAutofit fontScale="77500" lnSpcReduction="20000"/>
          </a:bodyPr>
          <a:lstStyle/>
          <a:p>
            <a:r>
              <a:rPr lang="cs-CZ" dirty="0"/>
              <a:t>Účinky nastávají zveřejněním v </a:t>
            </a:r>
            <a:r>
              <a:rPr lang="cs-CZ" dirty="0" err="1"/>
              <a:t>InsRej</a:t>
            </a:r>
            <a:endParaRPr lang="cs-CZ" dirty="0"/>
          </a:p>
          <a:p>
            <a:r>
              <a:rPr lang="cs-CZ" dirty="0"/>
              <a:t>PO - trvá, změna, zrušení</a:t>
            </a:r>
          </a:p>
          <a:p>
            <a:r>
              <a:rPr lang="cs-CZ" dirty="0"/>
              <a:t>Započtení vzájemných pohledávek -  novela při zápočtu jistoty nájmu bytu (§ 2254 OZ)  - § 140/2 poslední věta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Podmínky započtení:</a:t>
            </a:r>
          </a:p>
          <a:p>
            <a:pPr marL="1444752" lvl="2" indent="-457200">
              <a:buFont typeface="+mj-lt"/>
              <a:buAutoNum type="arabicParenR"/>
            </a:pPr>
            <a:r>
              <a:rPr lang="cs-CZ" dirty="0"/>
              <a:t>V je ohledně započitatelné </a:t>
            </a:r>
            <a:r>
              <a:rPr lang="cs-CZ" dirty="0" err="1"/>
              <a:t>pohl</a:t>
            </a:r>
            <a:r>
              <a:rPr lang="cs-CZ" dirty="0"/>
              <a:t>. </a:t>
            </a:r>
            <a:r>
              <a:rPr lang="cs-CZ" dirty="0" err="1"/>
              <a:t>přihl.V</a:t>
            </a:r>
            <a:endParaRPr lang="cs-CZ" dirty="0"/>
          </a:p>
          <a:p>
            <a:pPr marL="1444752" lvl="2" indent="-457200">
              <a:buFont typeface="+mj-lt"/>
              <a:buAutoNum type="arabicParenR"/>
            </a:pPr>
            <a:r>
              <a:rPr lang="cs-CZ" dirty="0"/>
              <a:t>nezískal započitatelnou </a:t>
            </a:r>
            <a:r>
              <a:rPr lang="cs-CZ" dirty="0" err="1"/>
              <a:t>pohl</a:t>
            </a:r>
            <a:r>
              <a:rPr lang="cs-CZ" dirty="0"/>
              <a:t>. neúčinným právním  jednáním</a:t>
            </a:r>
          </a:p>
          <a:p>
            <a:pPr marL="1444752" lvl="2" indent="-457200">
              <a:buFont typeface="+mj-lt"/>
              <a:buAutoNum type="arabicParenR"/>
            </a:pPr>
            <a:r>
              <a:rPr lang="cs-CZ" dirty="0"/>
              <a:t>v době nabytí započitatelné </a:t>
            </a:r>
            <a:r>
              <a:rPr lang="cs-CZ" dirty="0" err="1"/>
              <a:t>pohl</a:t>
            </a:r>
            <a:r>
              <a:rPr lang="cs-CZ" dirty="0"/>
              <a:t>. nevěděl o dlužníkově Ú</a:t>
            </a:r>
          </a:p>
          <a:p>
            <a:pPr marL="1444752" lvl="2" indent="-457200">
              <a:spcAft>
                <a:spcPts val="600"/>
              </a:spcAft>
              <a:buFont typeface="+mj-lt"/>
              <a:buAutoNum type="arabicParenR"/>
            </a:pPr>
            <a:r>
              <a:rPr lang="cs-CZ" dirty="0"/>
              <a:t>nejdříve musí uhradit splatnou </a:t>
            </a:r>
            <a:r>
              <a:rPr lang="cs-CZ" dirty="0" err="1"/>
              <a:t>pohl</a:t>
            </a:r>
            <a:r>
              <a:rPr lang="cs-CZ" dirty="0"/>
              <a:t>. D (pokud převyšuje započitatelnou </a:t>
            </a:r>
            <a:r>
              <a:rPr lang="cs-CZ" dirty="0" err="1"/>
              <a:t>poh</a:t>
            </a:r>
            <a:r>
              <a:rPr lang="cs-CZ" dirty="0"/>
              <a:t>. V)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2100" dirty="0"/>
              <a:t>Započtení může nepřipustit zákon nebo PO (§140/4 </a:t>
            </a:r>
            <a:r>
              <a:rPr lang="cs-CZ" sz="2100" dirty="0" err="1"/>
              <a:t>InsZ</a:t>
            </a:r>
            <a:r>
              <a:rPr lang="cs-CZ" sz="2100" dirty="0"/>
              <a:t>)</a:t>
            </a:r>
          </a:p>
          <a:p>
            <a:r>
              <a:rPr lang="cs-CZ" sz="2100" dirty="0"/>
              <a:t>Přerušení řízení § 140a, nepřerušení řízení §140d</a:t>
            </a:r>
          </a:p>
          <a:p>
            <a:r>
              <a:rPr lang="cs-CZ" sz="2100" dirty="0"/>
              <a:t>Výkon rozhodnutí a exekuce - nelze zahájit , nařídit ani provést (§140e)</a:t>
            </a:r>
          </a:p>
          <a:p>
            <a:endParaRPr lang="cs-CZ" sz="2100" dirty="0"/>
          </a:p>
          <a:p>
            <a:r>
              <a:rPr lang="cs-CZ" b="1" dirty="0"/>
              <a:t>ODVOLÁNÍ</a:t>
            </a:r>
          </a:p>
          <a:p>
            <a:pPr marL="1044702" lvl="1" indent="-514350">
              <a:buFont typeface="+mj-lt"/>
              <a:buAutoNum type="alphaLcParenR"/>
            </a:pPr>
            <a:r>
              <a:rPr lang="cs-CZ" dirty="0" err="1"/>
              <a:t>InsN</a:t>
            </a:r>
            <a:r>
              <a:rPr lang="cs-CZ" dirty="0"/>
              <a:t> D: není přípustné</a:t>
            </a:r>
          </a:p>
          <a:p>
            <a:pPr marL="1044702" lvl="1" indent="-514350">
              <a:buFont typeface="+mj-lt"/>
              <a:buAutoNum type="alphaLcParenR"/>
            </a:pPr>
            <a:r>
              <a:rPr lang="cs-CZ" dirty="0" err="1"/>
              <a:t>InsN</a:t>
            </a:r>
            <a:r>
              <a:rPr lang="cs-CZ" dirty="0"/>
              <a:t> V: D jen z uvedených zákonných důvodů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605495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C537E6-67B5-48EC-9AC9-DFB49C143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Způsoby řešení Ú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4842928-D9B1-4D48-8AA7-182E87E83B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8983" y="2171699"/>
            <a:ext cx="5597236" cy="3647209"/>
          </a:xfrm>
        </p:spPr>
        <p:txBody>
          <a:bodyPr/>
          <a:lstStyle/>
          <a:p>
            <a:pPr marL="0" indent="0">
              <a:buNone/>
            </a:pPr>
            <a:r>
              <a:rPr lang="cs-CZ" dirty="0" err="1"/>
              <a:t>RoÚ</a:t>
            </a:r>
            <a:r>
              <a:rPr lang="cs-CZ" dirty="0"/>
              <a:t> + způsob řešení Ú =&gt; prohlášení Konkursu</a:t>
            </a:r>
          </a:p>
          <a:p>
            <a:pPr marL="0" indent="0">
              <a:buNone/>
            </a:pPr>
            <a:r>
              <a:rPr lang="cs-CZ" dirty="0" err="1"/>
              <a:t>RoÚ</a:t>
            </a:r>
            <a:r>
              <a:rPr lang="cs-CZ" dirty="0"/>
              <a:t> + způsob řešení Ú =&gt; povolení </a:t>
            </a:r>
            <a:r>
              <a:rPr lang="cs-CZ" dirty="0" err="1"/>
              <a:t>Reorg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 err="1"/>
              <a:t>RoÚ</a:t>
            </a:r>
            <a:r>
              <a:rPr lang="cs-CZ" dirty="0"/>
              <a:t> + způsob řešení Ú =&gt; povolení Oddlužení</a:t>
            </a:r>
          </a:p>
        </p:txBody>
      </p:sp>
      <p:pic>
        <p:nvPicPr>
          <p:cNvPr id="7" name="Obrázek 6" descr="Obsah obrázku text, diagram, řada/pruh, snímek obrazovky&#10;&#10;Popis byl vytvořen automaticky">
            <a:extLst>
              <a:ext uri="{FF2B5EF4-FFF2-40B4-BE49-F238E27FC236}">
                <a16:creationId xmlns:a16="http://schemas.microsoft.com/office/drawing/2014/main" id="{7C54976E-091B-3789-4863-7FDA569BBE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685800"/>
            <a:ext cx="5715000" cy="5534025"/>
          </a:xfrm>
          <a:prstGeom prst="rect">
            <a:avLst/>
          </a:prstGeom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E367EEE7-BF00-9A1A-5192-B902E0E7C7F4}"/>
              </a:ext>
            </a:extLst>
          </p:cNvPr>
          <p:cNvSpPr txBox="1"/>
          <p:nvPr/>
        </p:nvSpPr>
        <p:spPr>
          <a:xfrm>
            <a:off x="11290262" y="6172200"/>
            <a:ext cx="7395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dirty="0"/>
              <a:t>Obr.2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CD4C3420-66A4-D7AC-B3E2-6A6E487526BF}"/>
              </a:ext>
            </a:extLst>
          </p:cNvPr>
          <p:cNvSpPr txBox="1"/>
          <p:nvPr/>
        </p:nvSpPr>
        <p:spPr>
          <a:xfrm>
            <a:off x="6699658" y="2852149"/>
            <a:ext cx="2330042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900" dirty="0"/>
              <a:t>(Prodloužení o 30 dnů) </a:t>
            </a:r>
          </a:p>
        </p:txBody>
      </p:sp>
    </p:spTree>
    <p:extLst>
      <p:ext uri="{BB962C8B-B14F-4D97-AF65-F5344CB8AC3E}">
        <p14:creationId xmlns:p14="http://schemas.microsoft.com/office/powerpoint/2010/main" val="11979825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CA5AEF-F635-441C-A943-61A18AB744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2262" y="3046546"/>
            <a:ext cx="5301138" cy="1306251"/>
          </a:xfrm>
        </p:spPr>
        <p:txBody>
          <a:bodyPr>
            <a:normAutofit/>
          </a:bodyPr>
          <a:lstStyle/>
          <a:p>
            <a:pPr algn="l"/>
            <a:r>
              <a:rPr lang="cs-CZ" sz="6600" dirty="0"/>
              <a:t>Moratorium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24C8CD7-87AB-47C7-952B-A07E2EF31E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78524" y="4431008"/>
            <a:ext cx="5284876" cy="1086237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cs-CZ" dirty="0"/>
              <a:t>§ 115 </a:t>
            </a:r>
            <a:r>
              <a:rPr lang="cs-CZ" dirty="0" err="1"/>
              <a:t>an</a:t>
            </a:r>
            <a:r>
              <a:rPr lang="cs-CZ" dirty="0"/>
              <a:t>. </a:t>
            </a:r>
            <a:r>
              <a:rPr lang="cs-CZ" dirty="0" err="1"/>
              <a:t>InsZ</a:t>
            </a:r>
            <a:endParaRPr lang="cs-CZ" dirty="0"/>
          </a:p>
        </p:txBody>
      </p:sp>
      <p:pic>
        <p:nvPicPr>
          <p:cNvPr id="7" name="Graphic 6" descr="Scales of Justice">
            <a:extLst>
              <a:ext uri="{FF2B5EF4-FFF2-40B4-BE49-F238E27FC236}">
                <a16:creationId xmlns:a16="http://schemas.microsoft.com/office/drawing/2014/main" id="{B2EB6AB6-D679-A964-7FC5-D8CF8D8E65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14124" y="937183"/>
            <a:ext cx="3415614" cy="3415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3260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Moratorium § 115 </a:t>
            </a:r>
            <a:r>
              <a:rPr lang="cs-CZ" dirty="0" err="1"/>
              <a:t>an</a:t>
            </a:r>
            <a:r>
              <a:rPr lang="cs-CZ" dirty="0"/>
              <a:t>. </a:t>
            </a:r>
            <a:r>
              <a:rPr lang="cs-CZ" dirty="0" err="1"/>
              <a:t>InsZ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Kdo může?</a:t>
            </a:r>
          </a:p>
          <a:p>
            <a:pPr marL="987552" lvl="1" indent="-457200">
              <a:buFont typeface="+mj-lt"/>
              <a:buAutoNum type="alphaLcParenR"/>
            </a:pPr>
            <a:r>
              <a:rPr lang="cs-CZ" dirty="0"/>
              <a:t>D - podnikatel: </a:t>
            </a:r>
            <a:r>
              <a:rPr lang="cs-CZ" dirty="0" err="1"/>
              <a:t>InsN</a:t>
            </a:r>
            <a:r>
              <a:rPr lang="cs-CZ" dirty="0"/>
              <a:t> + 7 dnů (dlužnický návrh)</a:t>
            </a:r>
          </a:p>
          <a:p>
            <a:pPr marL="987552" lvl="1" indent="-457200">
              <a:buFont typeface="+mj-lt"/>
              <a:buAutoNum type="alphaLcParenR"/>
            </a:pPr>
            <a:r>
              <a:rPr lang="cs-CZ" dirty="0"/>
              <a:t>D - podnikatel: </a:t>
            </a:r>
            <a:r>
              <a:rPr lang="cs-CZ" dirty="0" err="1"/>
              <a:t>InsN</a:t>
            </a:r>
            <a:r>
              <a:rPr lang="cs-CZ" dirty="0"/>
              <a:t> + 15 dnů (věřitelský návrh)</a:t>
            </a:r>
          </a:p>
          <a:p>
            <a:pPr marL="987552" lvl="1" indent="-457200">
              <a:buFont typeface="+mj-lt"/>
              <a:buAutoNum type="alphaLcParenR"/>
            </a:pPr>
            <a:r>
              <a:rPr lang="cs-CZ" dirty="0"/>
              <a:t>PO (dlužník) nesmí být v likvidaci</a:t>
            </a:r>
          </a:p>
          <a:p>
            <a:pPr marL="530352" lvl="1" indent="0">
              <a:buNone/>
            </a:pPr>
            <a:endParaRPr lang="cs-CZ" dirty="0"/>
          </a:p>
          <a:p>
            <a:r>
              <a:rPr lang="cs-CZ" dirty="0"/>
              <a:t>Náležitosti § 116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obecné náležitosti podání + seznamy a listiny, řádné odůvodnění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poslední účetní závěrka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písemné prohlášení většiny věřitelů – souhlas (úředně ověřen)</a:t>
            </a:r>
          </a:p>
          <a:p>
            <a:r>
              <a:rPr lang="cs-CZ" dirty="0"/>
              <a:t>D – podnikatel - i před zahájením </a:t>
            </a:r>
            <a:r>
              <a:rPr lang="cs-CZ" dirty="0" err="1"/>
              <a:t>InsŘ</a:t>
            </a:r>
            <a:r>
              <a:rPr lang="cs-CZ" dirty="0"/>
              <a:t>, neveřejné řízení, vyhlášením M nastanou účinky spojené se zahájením </a:t>
            </a:r>
            <a:r>
              <a:rPr lang="cs-CZ" dirty="0" err="1"/>
              <a:t>InsŘ</a:t>
            </a:r>
            <a:r>
              <a:rPr lang="cs-CZ" dirty="0"/>
              <a:t> (§125-126 </a:t>
            </a:r>
            <a:r>
              <a:rPr lang="cs-CZ" dirty="0" err="1"/>
              <a:t>InsZ</a:t>
            </a:r>
            <a:r>
              <a:rPr lang="cs-CZ" dirty="0"/>
              <a:t>)   </a:t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154126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 – návrh na moratorium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InsSoud</a:t>
            </a:r>
            <a:r>
              <a:rPr lang="cs-CZ" dirty="0"/>
              <a:t> – do konce pracovního dne, nejblíže následujícího po dni, kdy návrh došel  (§117):</a:t>
            </a:r>
          </a:p>
          <a:p>
            <a:pPr lvl="1"/>
            <a:r>
              <a:rPr lang="cs-CZ" dirty="0"/>
              <a:t>vyhlásí moratorium (splnění podmínek + není –</a:t>
            </a:r>
            <a:r>
              <a:rPr lang="cs-CZ" dirty="0" err="1"/>
              <a:t>li</a:t>
            </a:r>
            <a:r>
              <a:rPr lang="cs-CZ" dirty="0"/>
              <a:t> dosud rozhodnuto  o </a:t>
            </a:r>
            <a:r>
              <a:rPr lang="cs-CZ" dirty="0" err="1"/>
              <a:t>InsN</a:t>
            </a:r>
            <a:r>
              <a:rPr lang="cs-CZ" dirty="0"/>
              <a:t>) – odvolání není přípustné</a:t>
            </a:r>
          </a:p>
          <a:p>
            <a:pPr lvl="1"/>
            <a:r>
              <a:rPr lang="cs-CZ" dirty="0"/>
              <a:t>odmítne návrh (odvolání – pouze D) </a:t>
            </a:r>
          </a:p>
          <a:p>
            <a:r>
              <a:rPr lang="cs-CZ" b="1" dirty="0"/>
              <a:t>Účinnost -</a:t>
            </a:r>
            <a:r>
              <a:rPr lang="cs-CZ" dirty="0"/>
              <a:t> od zveřejnění vyhlášení moratoria  - max 3 měsíce </a:t>
            </a:r>
          </a:p>
          <a:p>
            <a:pPr lvl="1"/>
            <a:r>
              <a:rPr lang="cs-CZ" dirty="0"/>
              <a:t>Prodloužení o 30 dnů (aktualizovaný seznam závazků + souhlas s prodloužením)</a:t>
            </a:r>
          </a:p>
        </p:txBody>
      </p:sp>
    </p:spTree>
    <p:extLst>
      <p:ext uri="{BB962C8B-B14F-4D97-AF65-F5344CB8AC3E}">
        <p14:creationId xmlns:p14="http://schemas.microsoft.com/office/powerpoint/2010/main" val="36700416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Účinky moratoria  § 120 </a:t>
            </a:r>
            <a:r>
              <a:rPr lang="cs-CZ" dirty="0" err="1"/>
              <a:t>an</a:t>
            </a:r>
            <a:r>
              <a:rPr lang="cs-CZ" dirty="0"/>
              <a:t>. </a:t>
            </a:r>
            <a:r>
              <a:rPr lang="cs-CZ" dirty="0" err="1"/>
              <a:t>Insz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Nelze vydat </a:t>
            </a:r>
            <a:r>
              <a:rPr lang="cs-CZ" dirty="0" err="1"/>
              <a:t>RoÚ</a:t>
            </a:r>
            <a:endParaRPr lang="cs-CZ" dirty="0"/>
          </a:p>
          <a:p>
            <a:r>
              <a:rPr lang="cs-CZ" dirty="0"/>
              <a:t>Účinky spojené se zahájením </a:t>
            </a:r>
            <a:r>
              <a:rPr lang="cs-CZ" dirty="0" err="1"/>
              <a:t>InsŘ</a:t>
            </a:r>
            <a:r>
              <a:rPr lang="cs-CZ" dirty="0"/>
              <a:t> (§§ 109,110 </a:t>
            </a:r>
            <a:r>
              <a:rPr lang="cs-CZ" dirty="0" err="1"/>
              <a:t>InsZ</a:t>
            </a:r>
            <a:r>
              <a:rPr lang="cs-CZ" dirty="0"/>
              <a:t>) trvají (není-li stanoveno jinak)</a:t>
            </a:r>
          </a:p>
          <a:p>
            <a:r>
              <a:rPr lang="cs-CZ" dirty="0"/>
              <a:t>D přednostně hradí závazky nutné k zachování provozu (30 dnů před vyhlášením a dále)</a:t>
            </a:r>
          </a:p>
          <a:p>
            <a:r>
              <a:rPr lang="cs-CZ" dirty="0"/>
              <a:t>Smlouvy na dodávku energií a surovin a služeb trvající ke dni </a:t>
            </a:r>
            <a:r>
              <a:rPr lang="cs-CZ" dirty="0" err="1"/>
              <a:t>vyhl</a:t>
            </a:r>
            <a:r>
              <a:rPr lang="cs-CZ" dirty="0"/>
              <a:t>. M alespoň 3 měsíce – zákaz výpovědi nebo odstoupení pro neplacení</a:t>
            </a:r>
          </a:p>
          <a:p>
            <a:r>
              <a:rPr lang="cs-CZ" b="1" dirty="0"/>
              <a:t>ZÁKAZ započtení </a:t>
            </a:r>
            <a:r>
              <a:rPr lang="cs-CZ" dirty="0"/>
              <a:t>vzájemných pohledávek D a V </a:t>
            </a:r>
          </a:p>
        </p:txBody>
      </p:sp>
    </p:spTree>
    <p:extLst>
      <p:ext uri="{BB962C8B-B14F-4D97-AF65-F5344CB8AC3E}">
        <p14:creationId xmlns:p14="http://schemas.microsoft.com/office/powerpoint/2010/main" val="10717339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Předběžný správce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Na návrh D</a:t>
            </a:r>
          </a:p>
          <a:p>
            <a:r>
              <a:rPr lang="cs-CZ" dirty="0"/>
              <a:t>Na návrh V, kteří nepodepsali prohlášení (§116/2 </a:t>
            </a:r>
            <a:r>
              <a:rPr lang="cs-CZ" dirty="0" err="1"/>
              <a:t>nsZ</a:t>
            </a:r>
            <a:r>
              <a:rPr lang="cs-CZ" dirty="0"/>
              <a:t>) + pohledávky alespoň 1/10 pohledávek podle seznamu závazků </a:t>
            </a:r>
          </a:p>
          <a:p>
            <a:r>
              <a:rPr lang="cs-CZ" dirty="0"/>
              <a:t>Záloha na náklady předběžného správce   </a:t>
            </a:r>
          </a:p>
        </p:txBody>
      </p:sp>
    </p:spTree>
    <p:extLst>
      <p:ext uri="{BB962C8B-B14F-4D97-AF65-F5344CB8AC3E}">
        <p14:creationId xmlns:p14="http://schemas.microsoft.com/office/powerpoint/2010/main" val="31063893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Zánik moratoria § 124 </a:t>
            </a:r>
            <a:r>
              <a:rPr lang="cs-CZ" dirty="0" err="1"/>
              <a:t>InsZ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9355" y="1690688"/>
            <a:ext cx="10515600" cy="4351338"/>
          </a:xfrm>
        </p:spPr>
        <p:txBody>
          <a:bodyPr/>
          <a:lstStyle/>
          <a:p>
            <a:r>
              <a:rPr lang="cs-CZ" dirty="0"/>
              <a:t> </a:t>
            </a:r>
            <a:r>
              <a:rPr lang="cs-CZ" b="1" dirty="0"/>
              <a:t>uplynutím doby </a:t>
            </a:r>
            <a:r>
              <a:rPr lang="cs-CZ" dirty="0"/>
              <a:t>(§ 124/1) </a:t>
            </a:r>
          </a:p>
          <a:p>
            <a:r>
              <a:rPr lang="cs-CZ" dirty="0"/>
              <a:t> R </a:t>
            </a:r>
            <a:r>
              <a:rPr lang="cs-CZ" dirty="0" err="1"/>
              <a:t>Ins</a:t>
            </a:r>
            <a:r>
              <a:rPr lang="cs-CZ" dirty="0"/>
              <a:t> Soudu o zrušení (</a:t>
            </a:r>
            <a:r>
              <a:rPr lang="cs-CZ" b="1" dirty="0"/>
              <a:t>před uplynutím doby</a:t>
            </a:r>
            <a:r>
              <a:rPr lang="cs-CZ" dirty="0"/>
              <a:t>):</a:t>
            </a:r>
          </a:p>
          <a:p>
            <a:pPr lvl="1">
              <a:buFontTx/>
              <a:buChar char="-"/>
            </a:pPr>
            <a:r>
              <a:rPr lang="cs-CZ" dirty="0"/>
              <a:t>na návrh většiny V,</a:t>
            </a:r>
          </a:p>
          <a:p>
            <a:pPr lvl="1">
              <a:buFontTx/>
              <a:buChar char="-"/>
            </a:pPr>
            <a:r>
              <a:rPr lang="cs-CZ" dirty="0"/>
              <a:t>bez návrhu - nepravdivé údaje, nepoctivý záměr</a:t>
            </a:r>
          </a:p>
          <a:p>
            <a:r>
              <a:rPr lang="cs-CZ" dirty="0"/>
              <a:t>Nutné slyšení</a:t>
            </a:r>
          </a:p>
          <a:p>
            <a:r>
              <a:rPr lang="cs-CZ" dirty="0"/>
              <a:t>R neprodleně</a:t>
            </a:r>
          </a:p>
          <a:p>
            <a:r>
              <a:rPr lang="cs-CZ" b="1" dirty="0"/>
              <a:t>Zánik</a:t>
            </a:r>
          </a:p>
          <a:p>
            <a:pPr lvl="1"/>
            <a:r>
              <a:rPr lang="cs-CZ" b="1" dirty="0"/>
              <a:t> </a:t>
            </a:r>
            <a:r>
              <a:rPr lang="cs-CZ" dirty="0" err="1"/>
              <a:t>InsSoud</a:t>
            </a:r>
            <a:r>
              <a:rPr lang="cs-CZ" dirty="0"/>
              <a:t> odmítne nebo zamítne </a:t>
            </a:r>
            <a:r>
              <a:rPr lang="cs-CZ" dirty="0" err="1"/>
              <a:t>InsN</a:t>
            </a:r>
            <a:r>
              <a:rPr lang="cs-CZ" dirty="0"/>
              <a:t> nebo </a:t>
            </a:r>
          </a:p>
          <a:p>
            <a:pPr lvl="1"/>
            <a:r>
              <a:rPr lang="cs-CZ" dirty="0"/>
              <a:t>řízení zastaví, nebo </a:t>
            </a:r>
          </a:p>
          <a:p>
            <a:pPr lvl="1"/>
            <a:r>
              <a:rPr lang="cs-CZ" dirty="0"/>
              <a:t>D podá </a:t>
            </a:r>
            <a:r>
              <a:rPr lang="cs-CZ" dirty="0" err="1"/>
              <a:t>InsN</a:t>
            </a:r>
            <a:r>
              <a:rPr lang="cs-CZ" dirty="0"/>
              <a:t> (§ 126/4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258846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CA5AEF-F635-441C-A943-61A18AB744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0868" y="1798182"/>
            <a:ext cx="5301138" cy="1948070"/>
          </a:xfrm>
        </p:spPr>
        <p:txBody>
          <a:bodyPr>
            <a:normAutofit/>
          </a:bodyPr>
          <a:lstStyle/>
          <a:p>
            <a:pPr algn="l"/>
            <a:r>
              <a:rPr lang="cs-CZ" sz="6600" dirty="0"/>
              <a:t>oddlužení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24C8CD7-87AB-47C7-952B-A07E2EF31E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4476" y="3812734"/>
            <a:ext cx="5465487" cy="1704511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endParaRPr lang="cs-CZ" b="1" dirty="0">
              <a:latin typeface="+mj-lt"/>
            </a:endParaRPr>
          </a:p>
          <a:p>
            <a:pPr algn="l">
              <a:spcAft>
                <a:spcPts val="600"/>
              </a:spcAft>
            </a:pPr>
            <a:r>
              <a:rPr lang="cs-CZ" sz="2900" b="1" dirty="0">
                <a:latin typeface="+mj-lt"/>
              </a:rPr>
              <a:t>§ 389 - §418 </a:t>
            </a:r>
            <a:r>
              <a:rPr lang="cs-CZ" sz="2900" b="1" dirty="0" err="1">
                <a:latin typeface="+mj-lt"/>
              </a:rPr>
              <a:t>InsZ</a:t>
            </a:r>
            <a:endParaRPr lang="cs-CZ" sz="2900" b="1" dirty="0">
              <a:latin typeface="+mj-lt"/>
            </a:endParaRPr>
          </a:p>
        </p:txBody>
      </p:sp>
      <p:pic>
        <p:nvPicPr>
          <p:cNvPr id="7" name="Graphic 6" descr="Scales of Justice">
            <a:extLst>
              <a:ext uri="{FF2B5EF4-FFF2-40B4-BE49-F238E27FC236}">
                <a16:creationId xmlns:a16="http://schemas.microsoft.com/office/drawing/2014/main" id="{B2EB6AB6-D679-A964-7FC5-D8CF8D8E65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950568" y="1249375"/>
            <a:ext cx="3415614" cy="3415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029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0EB173-260D-4A14-BEF5-18B86E1F2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Úpadek a způsoby řešení, zásady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D3EA287-41B2-4F51-A2D9-1CE49B4200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70076"/>
            <a:ext cx="9601200" cy="4402123"/>
          </a:xfrm>
        </p:spPr>
        <p:txBody>
          <a:bodyPr>
            <a:normAutofit fontScale="62500" lnSpcReduction="20000"/>
          </a:bodyPr>
          <a:lstStyle/>
          <a:p>
            <a:r>
              <a:rPr lang="cs-CZ" b="1" dirty="0"/>
              <a:t>D je v Ú (§3) 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více věřitelů </a:t>
            </a:r>
            <a:r>
              <a:rPr lang="cs-CZ" b="1" dirty="0"/>
              <a:t>+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peněžité závazky po dobu delší než 30 dnů po lhůtě splatnosti </a:t>
            </a:r>
            <a:r>
              <a:rPr lang="cs-CZ" b="1" dirty="0"/>
              <a:t>a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platební neschopnost 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dirty="0"/>
              <a:t>zastavení plateb podstatné části svých peněžitých závazků, </a:t>
            </a:r>
            <a:r>
              <a:rPr lang="cs-CZ" b="1" dirty="0"/>
              <a:t>nebo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dirty="0"/>
              <a:t>je neplní po dobu delší 3 měsíců po lhůtě splatnosti, </a:t>
            </a:r>
            <a:r>
              <a:rPr lang="cs-CZ" b="1" dirty="0"/>
              <a:t>nebo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dirty="0"/>
              <a:t>v exekuci nebo VR nelze dosáhnout uspokojení, </a:t>
            </a:r>
            <a:r>
              <a:rPr lang="cs-CZ" b="1" dirty="0"/>
              <a:t>nebo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dirty="0"/>
              <a:t>nedodání seznamů § 104/1 </a:t>
            </a:r>
            <a:r>
              <a:rPr lang="cs-CZ" dirty="0" err="1"/>
              <a:t>InsZ</a:t>
            </a:r>
            <a:endParaRPr lang="cs-CZ" dirty="0"/>
          </a:p>
          <a:p>
            <a:r>
              <a:rPr lang="cs-CZ" dirty="0"/>
              <a:t>Předpoklad platební schopnosti definovaná pomocí „</a:t>
            </a:r>
            <a:r>
              <a:rPr lang="cs-CZ" b="1" dirty="0"/>
              <a:t>mezery krytí</a:t>
            </a:r>
            <a:r>
              <a:rPr lang="cs-CZ" dirty="0"/>
              <a:t>“ podle výkazu stavu likvidity </a:t>
            </a:r>
            <a:r>
              <a:rPr lang="cs-CZ" dirty="0">
                <a:solidFill>
                  <a:schemeClr val="tx1"/>
                </a:solidFill>
              </a:rPr>
              <a:t>(§3 </a:t>
            </a:r>
            <a:r>
              <a:rPr lang="cs-CZ" dirty="0" err="1">
                <a:solidFill>
                  <a:schemeClr val="tx1"/>
                </a:solidFill>
              </a:rPr>
              <a:t>InsZ</a:t>
            </a:r>
            <a:r>
              <a:rPr lang="cs-CZ" dirty="0">
                <a:solidFill>
                  <a:schemeClr val="tx1"/>
                </a:solidFill>
              </a:rPr>
              <a:t>)</a:t>
            </a:r>
          </a:p>
          <a:p>
            <a:r>
              <a:rPr lang="cs-CZ" dirty="0"/>
              <a:t>Předpoklad Ú (u D – PO nebo FO – podnikatel) pro </a:t>
            </a:r>
            <a:r>
              <a:rPr lang="cs-CZ" b="1" dirty="0"/>
              <a:t>předlužení</a:t>
            </a:r>
          </a:p>
          <a:p>
            <a:r>
              <a:rPr lang="cs-CZ" b="1" dirty="0"/>
              <a:t>Způsoby řešení Ú (§ 4): </a:t>
            </a:r>
          </a:p>
          <a:p>
            <a:pPr lvl="1"/>
            <a:r>
              <a:rPr lang="cs-CZ" b="1" dirty="0"/>
              <a:t>Konkurs</a:t>
            </a:r>
          </a:p>
          <a:p>
            <a:pPr lvl="1"/>
            <a:r>
              <a:rPr lang="cs-CZ" b="1" dirty="0"/>
              <a:t>Reorganizace</a:t>
            </a:r>
          </a:p>
          <a:p>
            <a:pPr lvl="1"/>
            <a:r>
              <a:rPr lang="cs-CZ" b="1" dirty="0"/>
              <a:t>Oddlužení  </a:t>
            </a:r>
          </a:p>
          <a:p>
            <a:pPr lvl="1"/>
            <a:r>
              <a:rPr lang="cs-CZ" b="1" dirty="0"/>
              <a:t>(+ zvláštní způsoby)</a:t>
            </a:r>
          </a:p>
          <a:p>
            <a:r>
              <a:rPr lang="cs-CZ" b="1" dirty="0"/>
              <a:t>ZÁSADY (§ 5) </a:t>
            </a:r>
            <a:r>
              <a:rPr lang="cs-CZ" dirty="0"/>
              <a:t>- obecné</a:t>
            </a:r>
          </a:p>
          <a:p>
            <a:r>
              <a:rPr lang="cs-CZ" b="1" dirty="0"/>
              <a:t>Výjimky z působnosti (§ 6) - </a:t>
            </a:r>
            <a:r>
              <a:rPr lang="cs-CZ" dirty="0"/>
              <a:t>taxativní výčet kombinace s časovým hlediskem</a:t>
            </a:r>
          </a:p>
        </p:txBody>
      </p:sp>
    </p:spTree>
    <p:extLst>
      <p:ext uri="{BB962C8B-B14F-4D97-AF65-F5344CB8AC3E}">
        <p14:creationId xmlns:p14="http://schemas.microsoft.com/office/powerpoint/2010/main" val="222845841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Podmínky (§ 389)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Návrh </a:t>
            </a:r>
            <a:r>
              <a:rPr lang="cs-CZ" dirty="0" err="1"/>
              <a:t>podávát</a:t>
            </a:r>
            <a:r>
              <a:rPr lang="cs-CZ" dirty="0"/>
              <a:t> JEN D. (Ú nebo </a:t>
            </a:r>
            <a:r>
              <a:rPr lang="cs-CZ" dirty="0" err="1"/>
              <a:t>HrozÚ</a:t>
            </a:r>
            <a:r>
              <a:rPr lang="cs-CZ" dirty="0"/>
              <a:t>)</a:t>
            </a:r>
          </a:p>
          <a:p>
            <a:r>
              <a:rPr lang="cs-CZ" dirty="0"/>
              <a:t>FO nemá dluhy z podnikání</a:t>
            </a:r>
          </a:p>
          <a:p>
            <a:r>
              <a:rPr lang="cs-CZ" dirty="0"/>
              <a:t>PO nepodnikatel + nemá dluhy z podnikání</a:t>
            </a:r>
          </a:p>
          <a:p>
            <a:endParaRPr lang="cs-CZ" dirty="0"/>
          </a:p>
          <a:p>
            <a:r>
              <a:rPr lang="cs-CZ" dirty="0"/>
              <a:t>Existující dluh z podnikání v oddlužení:</a:t>
            </a:r>
          </a:p>
          <a:p>
            <a:pPr lvl="1">
              <a:buFontTx/>
              <a:buChar char="-"/>
            </a:pPr>
            <a:r>
              <a:rPr lang="cs-CZ" i="0" dirty="0"/>
              <a:t>věřitel dluhu z podnikání souhlasí v přihlášce pohledávky a nesouhlas odůvodní</a:t>
            </a:r>
          </a:p>
          <a:p>
            <a:pPr lvl="1">
              <a:buFontTx/>
              <a:buChar char="-"/>
            </a:pPr>
            <a:r>
              <a:rPr lang="cs-CZ" i="0" dirty="0"/>
              <a:t>Pohledávka neuspokojená v předchozím K. řízení (K. zrušen 308/1c,d)</a:t>
            </a:r>
          </a:p>
          <a:p>
            <a:pPr lvl="1">
              <a:buFontTx/>
              <a:buChar char="-"/>
            </a:pPr>
            <a:r>
              <a:rPr lang="cs-CZ" i="0" dirty="0"/>
              <a:t>Pohledávka </a:t>
            </a:r>
            <a:r>
              <a:rPr lang="cs-CZ" i="0" dirty="0" err="1"/>
              <a:t>ZajVěř</a:t>
            </a:r>
            <a:endParaRPr lang="cs-CZ" i="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4130625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Návrh (§390n)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71600" y="1997476"/>
            <a:ext cx="9601200" cy="3869924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Návrh na povolení </a:t>
            </a:r>
            <a:r>
              <a:rPr lang="cs-CZ" dirty="0" err="1"/>
              <a:t>Oddl</a:t>
            </a:r>
            <a:r>
              <a:rPr lang="cs-CZ" dirty="0"/>
              <a:t> + insolvenční návrh = společně</a:t>
            </a:r>
          </a:p>
          <a:p>
            <a:r>
              <a:rPr lang="cs-CZ" dirty="0"/>
              <a:t>Povinné zastoupení (advokát, notář, soudní </a:t>
            </a:r>
            <a:r>
              <a:rPr lang="cs-CZ" dirty="0" err="1"/>
              <a:t>exe</a:t>
            </a:r>
            <a:r>
              <a:rPr lang="cs-CZ" dirty="0"/>
              <a:t>, </a:t>
            </a:r>
            <a:r>
              <a:rPr lang="cs-CZ" dirty="0" err="1"/>
              <a:t>InsS</a:t>
            </a:r>
            <a:r>
              <a:rPr lang="cs-CZ" dirty="0"/>
              <a:t>, akreditovaná osoba, popř. dlužník 390a/2 </a:t>
            </a:r>
            <a:r>
              <a:rPr lang="cs-CZ" dirty="0" err="1"/>
              <a:t>a,b</a:t>
            </a:r>
            <a:r>
              <a:rPr lang="cs-CZ" dirty="0"/>
              <a:t>) + zákonná odměna za sepis </a:t>
            </a:r>
            <a:r>
              <a:rPr lang="cs-CZ" dirty="0" err="1"/>
              <a:t>InsN</a:t>
            </a:r>
            <a:r>
              <a:rPr lang="cs-CZ" dirty="0"/>
              <a:t> 4.000/6.000 Kč + DPH)</a:t>
            </a:r>
          </a:p>
          <a:p>
            <a:r>
              <a:rPr lang="cs-CZ" b="1" dirty="0">
                <a:solidFill>
                  <a:schemeClr val="tx1"/>
                </a:solidFill>
              </a:rPr>
              <a:t>PODSTATNÉ NÁLEŽITOSTI </a:t>
            </a:r>
            <a:r>
              <a:rPr lang="cs-CZ" dirty="0"/>
              <a:t>(§ 391, 392): POVINNĚ FORMULÁŘ</a:t>
            </a:r>
          </a:p>
          <a:p>
            <a:pPr marL="987552" lvl="1" indent="-457200">
              <a:buFont typeface="+mj-lt"/>
              <a:buAutoNum type="alphaLcParenR"/>
            </a:pPr>
            <a:r>
              <a:rPr lang="cs-CZ" dirty="0"/>
              <a:t>Označení D (osob oprávněných k jednání)</a:t>
            </a:r>
          </a:p>
          <a:p>
            <a:pPr marL="987552" lvl="1" indent="-457200">
              <a:buFont typeface="+mj-lt"/>
              <a:buAutoNum type="alphaLcParenR"/>
            </a:pPr>
            <a:r>
              <a:rPr lang="cs-CZ" dirty="0"/>
              <a:t>Očekávané příjmy D (12 měsíců)</a:t>
            </a:r>
          </a:p>
          <a:p>
            <a:pPr marL="987552" lvl="1" indent="-457200">
              <a:buFont typeface="+mj-lt"/>
              <a:buAutoNum type="alphaLcParenR"/>
            </a:pPr>
            <a:r>
              <a:rPr lang="cs-CZ" dirty="0"/>
              <a:t>Dosažené příjmy D (12 měsíců)</a:t>
            </a:r>
          </a:p>
          <a:p>
            <a:pPr marL="987552" lvl="1" indent="-457200">
              <a:buFont typeface="+mj-lt"/>
              <a:buAutoNum type="alphaLcParenR"/>
            </a:pPr>
            <a:r>
              <a:rPr lang="cs-CZ" dirty="0"/>
              <a:t>Návrh způsobu </a:t>
            </a:r>
            <a:r>
              <a:rPr lang="cs-CZ" dirty="0" err="1"/>
              <a:t>Oddl</a:t>
            </a:r>
            <a:r>
              <a:rPr lang="cs-CZ" dirty="0"/>
              <a:t> (nebo sdělení, že způsob nenavrhuje) + </a:t>
            </a:r>
          </a:p>
          <a:p>
            <a:pPr marL="987552" lvl="1" indent="-457200">
              <a:buFont typeface="+mj-lt"/>
              <a:buAutoNum type="alphaLcParenR"/>
            </a:pPr>
            <a:r>
              <a:rPr lang="cs-CZ" b="1" dirty="0"/>
              <a:t>Přílohy </a:t>
            </a:r>
            <a:r>
              <a:rPr lang="cs-CZ" dirty="0"/>
              <a:t>(seznam majetku, listiny o příjmech D 12 měsíců, písemný souhlas Věř s nižším plněním, čestné prohlášení D a poučení D - § 392</a:t>
            </a:r>
          </a:p>
          <a:p>
            <a:r>
              <a:rPr lang="cs-CZ" dirty="0"/>
              <a:t>Podpis manžela na návrhu na povolení </a:t>
            </a:r>
            <a:r>
              <a:rPr lang="cs-CZ" dirty="0" err="1"/>
              <a:t>Oddl</a:t>
            </a:r>
            <a:r>
              <a:rPr lang="cs-CZ" dirty="0"/>
              <a:t> se nevyžaduje </a:t>
            </a:r>
          </a:p>
          <a:p>
            <a:r>
              <a:rPr lang="cs-CZ" dirty="0"/>
              <a:t>Zahájení a zveřejnění – 3 pracovní dny od doručení soudu (§101/2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4738326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Manželé v oddlužení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§ 394a společný návrh (výslovné prohlášení o majetku a SJM)</a:t>
            </a:r>
          </a:p>
          <a:p>
            <a:r>
              <a:rPr lang="cs-CZ" dirty="0"/>
              <a:t>Manželé = nerozluční společníci = jeden dlužník </a:t>
            </a:r>
          </a:p>
          <a:p>
            <a:r>
              <a:rPr lang="cs-CZ" b="1" dirty="0" err="1"/>
              <a:t>Oddl</a:t>
            </a:r>
            <a:r>
              <a:rPr lang="cs-CZ" b="1" dirty="0"/>
              <a:t> zpeněžením MP – samostatný návrh:</a:t>
            </a:r>
          </a:p>
          <a:p>
            <a:pPr lvl="1"/>
            <a:r>
              <a:rPr lang="cs-CZ" dirty="0"/>
              <a:t>SJM D a jeho manžela </a:t>
            </a:r>
            <a:r>
              <a:rPr lang="cs-CZ" dirty="0">
                <a:solidFill>
                  <a:srgbClr val="FF0000"/>
                </a:solidFill>
              </a:rPr>
              <a:t>zaniká</a:t>
            </a:r>
            <a:r>
              <a:rPr lang="cs-CZ" dirty="0"/>
              <a:t> – zveřejněním schválení </a:t>
            </a:r>
            <a:r>
              <a:rPr lang="cs-CZ" dirty="0" err="1"/>
              <a:t>oddl</a:t>
            </a:r>
            <a:r>
              <a:rPr lang="cs-CZ" dirty="0"/>
              <a:t> v IR (účinky)</a:t>
            </a:r>
          </a:p>
          <a:p>
            <a:r>
              <a:rPr lang="cs-CZ" b="1" dirty="0" err="1"/>
              <a:t>Oddl</a:t>
            </a:r>
            <a:r>
              <a:rPr lang="cs-CZ" b="1" dirty="0"/>
              <a:t> zpeněžením MP – společný návrh (§394a):</a:t>
            </a:r>
          </a:p>
          <a:p>
            <a:pPr lvl="1"/>
            <a:r>
              <a:rPr lang="cs-CZ" dirty="0"/>
              <a:t>SJM D a jeho manžela </a:t>
            </a:r>
            <a:r>
              <a:rPr lang="cs-CZ" dirty="0">
                <a:solidFill>
                  <a:srgbClr val="FF0000"/>
                </a:solidFill>
              </a:rPr>
              <a:t>nezaniká</a:t>
            </a:r>
            <a:r>
              <a:rPr lang="cs-CZ" dirty="0"/>
              <a:t>, ale </a:t>
            </a:r>
            <a:r>
              <a:rPr lang="cs-CZ" dirty="0">
                <a:solidFill>
                  <a:srgbClr val="FF0000"/>
                </a:solidFill>
              </a:rPr>
              <a:t>všechen majetek manželů je součástí SJM</a:t>
            </a:r>
            <a:r>
              <a:rPr lang="cs-CZ" dirty="0"/>
              <a:t> – zveřejněním schválení </a:t>
            </a:r>
            <a:r>
              <a:rPr lang="cs-CZ" dirty="0" err="1"/>
              <a:t>oddl</a:t>
            </a:r>
            <a:r>
              <a:rPr lang="cs-CZ" dirty="0"/>
              <a:t> v IR (účinky)</a:t>
            </a:r>
          </a:p>
          <a:p>
            <a:r>
              <a:rPr lang="cs-CZ" i="1" dirty="0"/>
              <a:t>Dispoziční oprávnění k majetku získaném po účincích schválení </a:t>
            </a:r>
            <a:r>
              <a:rPr lang="cs-CZ" i="1" dirty="0" err="1"/>
              <a:t>Oddl</a:t>
            </a:r>
            <a:r>
              <a:rPr lang="cs-CZ" i="1" dirty="0"/>
              <a:t> – D (lze vést </a:t>
            </a:r>
            <a:r>
              <a:rPr lang="cs-CZ" i="1" dirty="0" err="1"/>
              <a:t>Exe</a:t>
            </a:r>
            <a:r>
              <a:rPr lang="cs-CZ" i="1" dirty="0"/>
              <a:t>, VR pro nové dluhy)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038627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Účinky schválení </a:t>
            </a:r>
            <a:r>
              <a:rPr lang="cs-CZ" dirty="0" err="1"/>
              <a:t>Oddl</a:t>
            </a:r>
            <a:r>
              <a:rPr lang="cs-CZ" dirty="0"/>
              <a:t> (§ 407-409)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Účinky nastávají </a:t>
            </a:r>
            <a:r>
              <a:rPr lang="cs-CZ" b="1" dirty="0"/>
              <a:t>zveřejněním R o schválení </a:t>
            </a:r>
            <a:r>
              <a:rPr lang="cs-CZ" dirty="0"/>
              <a:t>v IR</a:t>
            </a:r>
          </a:p>
          <a:p>
            <a:r>
              <a:rPr lang="cs-CZ" dirty="0"/>
              <a:t>R v PM: </a:t>
            </a:r>
            <a:r>
              <a:rPr lang="cs-CZ" b="1" dirty="0"/>
              <a:t>ruší</a:t>
            </a:r>
            <a:r>
              <a:rPr lang="cs-CZ" dirty="0"/>
              <a:t> se omezení dispozičních oprávnění D </a:t>
            </a:r>
          </a:p>
          <a:p>
            <a:r>
              <a:rPr lang="cs-CZ" dirty="0" err="1"/>
              <a:t>Oddl</a:t>
            </a:r>
            <a:r>
              <a:rPr lang="cs-CZ" dirty="0"/>
              <a:t> zpeněžením PM: postup jako u K</a:t>
            </a:r>
          </a:p>
          <a:p>
            <a:r>
              <a:rPr lang="cs-CZ" dirty="0"/>
              <a:t>Dispoziční oprávnění k majetku získaném po účinku schválení </a:t>
            </a:r>
            <a:r>
              <a:rPr lang="cs-CZ" dirty="0" err="1"/>
              <a:t>Oddl</a:t>
            </a:r>
            <a:r>
              <a:rPr lang="cs-CZ" dirty="0"/>
              <a:t> zpeněžením MP má D (lze vést </a:t>
            </a:r>
            <a:r>
              <a:rPr lang="cs-CZ" dirty="0" err="1"/>
              <a:t>Exe</a:t>
            </a:r>
            <a:r>
              <a:rPr lang="cs-CZ" dirty="0"/>
              <a:t>, VR pro nové dluhy) – 408/2,</a:t>
            </a:r>
          </a:p>
          <a:p>
            <a:r>
              <a:rPr lang="cs-CZ" dirty="0"/>
              <a:t>Dispoziční oprávnění k příjmům získaném po účinku schválení </a:t>
            </a:r>
            <a:r>
              <a:rPr lang="cs-CZ" dirty="0" err="1"/>
              <a:t>Oddl</a:t>
            </a:r>
            <a:r>
              <a:rPr lang="cs-CZ" dirty="0"/>
              <a:t> plněním </a:t>
            </a:r>
            <a:r>
              <a:rPr lang="cs-CZ" dirty="0" err="1"/>
              <a:t>SplKal</a:t>
            </a:r>
            <a:r>
              <a:rPr lang="cs-CZ" dirty="0"/>
              <a:t> + zpeněžením MP má D (lze vést </a:t>
            </a:r>
            <a:r>
              <a:rPr lang="cs-CZ" dirty="0" err="1"/>
              <a:t>Exe</a:t>
            </a:r>
            <a:r>
              <a:rPr lang="cs-CZ" dirty="0"/>
              <a:t>, VR pro nové dluhy)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349772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Podmínky návrhu povolení </a:t>
            </a:r>
            <a:r>
              <a:rPr lang="cs-CZ" dirty="0" err="1"/>
              <a:t>Oddl</a:t>
            </a:r>
            <a:r>
              <a:rPr lang="cs-CZ" dirty="0"/>
              <a:t> (§395)</a:t>
            </a:r>
            <a:br>
              <a:rPr lang="cs-CZ" dirty="0"/>
            </a:br>
            <a:r>
              <a:rPr lang="cs-CZ" dirty="0"/>
              <a:t>Zamítnutí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dirty="0"/>
              <a:t>Poctivý záměr  </a:t>
            </a:r>
          </a:p>
          <a:p>
            <a:r>
              <a:rPr lang="cs-CZ" dirty="0"/>
              <a:t>Schopnost D splácet PMP (odměna + hotové výdaje </a:t>
            </a:r>
            <a:r>
              <a:rPr lang="cs-CZ" dirty="0" err="1"/>
              <a:t>InsSpr</a:t>
            </a:r>
            <a:r>
              <a:rPr lang="cs-CZ" dirty="0"/>
              <a:t>) + </a:t>
            </a:r>
          </a:p>
          <a:p>
            <a:r>
              <a:rPr lang="cs-CZ" dirty="0"/>
              <a:t>Splátky všem věřitelům alespoň ve stejné výši +</a:t>
            </a:r>
          </a:p>
          <a:p>
            <a:r>
              <a:rPr lang="cs-CZ" dirty="0"/>
              <a:t>Splátky výživného ze zákona (§169/1e) +</a:t>
            </a:r>
          </a:p>
          <a:p>
            <a:r>
              <a:rPr lang="cs-CZ" dirty="0"/>
              <a:t>Odměna za sepis návrhu (§390a/5)….pokud není splněno, soud návrh ZAMÍTNE (§ 395/1)</a:t>
            </a:r>
          </a:p>
          <a:p>
            <a:r>
              <a:rPr lang="cs-CZ" dirty="0">
                <a:solidFill>
                  <a:srgbClr val="FF0000"/>
                </a:solidFill>
              </a:rPr>
              <a:t>ZAMÍTNUTÍ</a:t>
            </a:r>
            <a:r>
              <a:rPr lang="cs-CZ" dirty="0"/>
              <a:t> : </a:t>
            </a:r>
            <a:r>
              <a:rPr lang="cs-CZ" i="1" dirty="0"/>
              <a:t>soud posuzuje důvody zvláštního zřetele hodné, ospravedlnitelný důvod, výrazný nepoměr dluhu a plnění - § 395/6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lehkomyslný a nedbalý přístup D, neplnění povinností D (§ 395/2)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10letá lhůta od přiznání osvobození v předchozím  </a:t>
            </a:r>
            <a:r>
              <a:rPr lang="cs-CZ" i="0" dirty="0" err="1"/>
              <a:t>Oddl</a:t>
            </a:r>
            <a:r>
              <a:rPr lang="cs-CZ" i="0" dirty="0"/>
              <a:t> (§395/3)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5letá lhůta od zamítnutí návrhu nebo neschválení </a:t>
            </a:r>
            <a:r>
              <a:rPr lang="cs-CZ" i="0" dirty="0" err="1"/>
              <a:t>Oddl</a:t>
            </a:r>
            <a:r>
              <a:rPr lang="cs-CZ" i="0" dirty="0"/>
              <a:t> nebo zrušení </a:t>
            </a:r>
            <a:r>
              <a:rPr lang="cs-CZ" i="0" dirty="0" err="1"/>
              <a:t>Oddl</a:t>
            </a:r>
            <a:r>
              <a:rPr lang="cs-CZ" i="0" dirty="0"/>
              <a:t> pro nepoctivý záměr (§395/4)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3měsíční lhůta od zpětvzetí předchozího návrhu (§395/5)  </a:t>
            </a:r>
          </a:p>
          <a:p>
            <a:pPr marL="987552" lvl="1" indent="-457200">
              <a:buFont typeface="+mj-lt"/>
              <a:buAutoNum type="arabicParenR"/>
            </a:pPr>
            <a:endParaRPr lang="cs-CZ" i="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2100" i="0" dirty="0"/>
              <a:t>Zamítnutí může navrhnout i </a:t>
            </a:r>
            <a:r>
              <a:rPr lang="cs-CZ" sz="2100" i="0" dirty="0" err="1"/>
              <a:t>InsSpr</a:t>
            </a:r>
            <a:r>
              <a:rPr lang="cs-CZ" sz="2100" i="0" dirty="0"/>
              <a:t> (§ 403)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2100" i="0" dirty="0"/>
              <a:t>ODVOLÁNÍ proti zamítnutí jen D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541700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Odmítnutí návrhu na povolení </a:t>
            </a:r>
            <a:r>
              <a:rPr lang="cs-CZ" dirty="0" err="1"/>
              <a:t>Oddl</a:t>
            </a:r>
            <a:r>
              <a:rPr lang="cs-CZ" dirty="0"/>
              <a:t> (§ 396)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504783" y="2171700"/>
            <a:ext cx="5181600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b="1" dirty="0">
                <a:solidFill>
                  <a:srgbClr val="FF0000"/>
                </a:solidFill>
              </a:rPr>
              <a:t>Rozhodnutí </a:t>
            </a:r>
            <a:r>
              <a:rPr lang="cs-CZ" b="1" dirty="0" err="1">
                <a:solidFill>
                  <a:srgbClr val="FF0000"/>
                </a:solidFill>
              </a:rPr>
              <a:t>InsSoudu</a:t>
            </a:r>
            <a:r>
              <a:rPr lang="cs-CZ" b="1" dirty="0">
                <a:solidFill>
                  <a:srgbClr val="FF0000"/>
                </a:solidFill>
              </a:rPr>
              <a:t>: (§ 396/1)</a:t>
            </a:r>
          </a:p>
          <a:p>
            <a:r>
              <a:rPr lang="cs-CZ" b="1" dirty="0"/>
              <a:t>Odmítnutí (vč. Odmítnutí dle 393/3)</a:t>
            </a:r>
          </a:p>
          <a:p>
            <a:r>
              <a:rPr lang="cs-CZ" b="1" dirty="0"/>
              <a:t>Vzetí na vědomí zpětvzetí</a:t>
            </a:r>
          </a:p>
          <a:p>
            <a:r>
              <a:rPr lang="cs-CZ" dirty="0"/>
              <a:t>(</a:t>
            </a:r>
            <a:r>
              <a:rPr lang="cs-CZ" b="1" dirty="0"/>
              <a:t>zamítnutí</a:t>
            </a:r>
            <a:r>
              <a:rPr lang="cs-CZ" dirty="0"/>
              <a:t>), event.:</a:t>
            </a:r>
          </a:p>
          <a:p>
            <a:r>
              <a:rPr lang="cs-CZ" b="1" dirty="0"/>
              <a:t>Řešení Ú: KONKURS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Zastavení</a:t>
            </a:r>
            <a:r>
              <a:rPr lang="cs-CZ" dirty="0"/>
              <a:t> (§ 396/2): uloží povinnost zaplatit odměnu za sepis návrhu (zavinění D) – odvolání : jen D + </a:t>
            </a:r>
            <a:r>
              <a:rPr lang="cs-CZ" dirty="0" err="1"/>
              <a:t>Přihl.Věř</a:t>
            </a:r>
            <a:endParaRPr lang="cs-CZ" dirty="0"/>
          </a:p>
          <a:p>
            <a:r>
              <a:rPr lang="cs-CZ" dirty="0"/>
              <a:t>Zjištěné, neuspokojené a nepopřené pohledávky v upraveném seznamu pohledávek po zastavení : </a:t>
            </a:r>
            <a:r>
              <a:rPr lang="cs-CZ" b="1" dirty="0"/>
              <a:t>EXEKUČNÍ TITUL </a:t>
            </a:r>
            <a:r>
              <a:rPr lang="cs-CZ" dirty="0"/>
              <a:t>(10 let promlčecí lhůta) - § 396/3)</a:t>
            </a:r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Vadné podání (nebyl současně podán </a:t>
            </a:r>
            <a:r>
              <a:rPr lang="cs-CZ" dirty="0" err="1"/>
              <a:t>ins</a:t>
            </a:r>
            <a:r>
              <a:rPr lang="cs-CZ" dirty="0"/>
              <a:t>. návrh + majetková dostatečnost)</a:t>
            </a:r>
          </a:p>
          <a:p>
            <a:r>
              <a:rPr lang="cs-CZ" dirty="0"/>
              <a:t>Řádné podání + majetková dostatečnost</a:t>
            </a:r>
          </a:p>
          <a:p>
            <a:r>
              <a:rPr lang="cs-CZ" dirty="0"/>
              <a:t>Řádné podání, ale majetková nedostatečnost + návrh D na řešení konkursem + zaplacená záloha 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2473732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Způsoby </a:t>
            </a:r>
            <a:r>
              <a:rPr lang="cs-CZ" dirty="0" err="1"/>
              <a:t>Oddl</a:t>
            </a:r>
            <a:r>
              <a:rPr lang="cs-CZ" dirty="0"/>
              <a:t> (§ 398)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>
                <a:solidFill>
                  <a:srgbClr val="FF0000"/>
                </a:solidFill>
              </a:rPr>
              <a:t>Zpeněžení MP</a:t>
            </a:r>
          </a:p>
          <a:p>
            <a:endParaRPr lang="cs-CZ" dirty="0"/>
          </a:p>
          <a:p>
            <a:r>
              <a:rPr lang="cs-CZ" dirty="0"/>
              <a:t>Pravidla konkursní při zpeněžování</a:t>
            </a:r>
          </a:p>
          <a:p>
            <a:r>
              <a:rPr lang="cs-CZ" dirty="0"/>
              <a:t>Majetek nabytý v průběhu </a:t>
            </a:r>
            <a:r>
              <a:rPr lang="cs-CZ" dirty="0" err="1"/>
              <a:t>InsŘ</a:t>
            </a:r>
            <a:r>
              <a:rPr lang="cs-CZ" dirty="0"/>
              <a:t>, poté, co nastaly účinky schválení oddlužení do MP </a:t>
            </a:r>
            <a:r>
              <a:rPr lang="cs-CZ" b="1" dirty="0"/>
              <a:t>nenáleží</a:t>
            </a:r>
          </a:p>
          <a:p>
            <a:r>
              <a:rPr lang="cs-CZ" dirty="0" err="1"/>
              <a:t>ZajVěř</a:t>
            </a:r>
            <a:r>
              <a:rPr lang="cs-CZ" dirty="0"/>
              <a:t>: uspokojení </a:t>
            </a:r>
            <a:r>
              <a:rPr lang="cs-CZ" b="1" dirty="0"/>
              <a:t>pouze</a:t>
            </a:r>
            <a:r>
              <a:rPr lang="cs-CZ" dirty="0"/>
              <a:t> z výtěžku zpeněžení</a:t>
            </a:r>
          </a:p>
          <a:p>
            <a:pPr marL="0" indent="0">
              <a:buNone/>
            </a:pPr>
            <a:r>
              <a:rPr lang="cs-CZ" dirty="0"/>
              <a:t>    (§ 408/3) 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>
                <a:solidFill>
                  <a:srgbClr val="FF0000"/>
                </a:solidFill>
              </a:rPr>
              <a:t>Splátkový kalendář se zpeněžením MP </a:t>
            </a:r>
          </a:p>
          <a:p>
            <a:r>
              <a:rPr lang="cs-CZ" dirty="0"/>
              <a:t>Pravidla konkursní při zpeněžování</a:t>
            </a:r>
          </a:p>
          <a:p>
            <a:r>
              <a:rPr lang="cs-CZ" dirty="0"/>
              <a:t>Majetek D ne/musí vydat ke zpeněžení (hodnota majetku, chráněné bydlení dle </a:t>
            </a:r>
            <a:r>
              <a:rPr lang="cs-CZ" dirty="0" err="1"/>
              <a:t>vl</a:t>
            </a:r>
            <a:r>
              <a:rPr lang="cs-CZ" dirty="0"/>
              <a:t>. </a:t>
            </a:r>
            <a:r>
              <a:rPr lang="cs-CZ" dirty="0" err="1"/>
              <a:t>nař</a:t>
            </a:r>
            <a:r>
              <a:rPr lang="cs-CZ" dirty="0"/>
              <a:t>.)  </a:t>
            </a:r>
          </a:p>
          <a:p>
            <a:r>
              <a:rPr lang="cs-CZ" dirty="0"/>
              <a:t>Měsíční splátky (zákonná výše, snížená výše - § 398/5)</a:t>
            </a:r>
          </a:p>
          <a:p>
            <a:r>
              <a:rPr lang="cs-CZ" dirty="0"/>
              <a:t>Majetek nabytý v průběhu </a:t>
            </a:r>
            <a:r>
              <a:rPr lang="cs-CZ" dirty="0" err="1"/>
              <a:t>InsŘ</a:t>
            </a:r>
            <a:r>
              <a:rPr lang="cs-CZ" dirty="0"/>
              <a:t>, poté co nastaly účinky schválení oddlužení do MP </a:t>
            </a:r>
            <a:r>
              <a:rPr lang="cs-CZ" b="1" dirty="0"/>
              <a:t>nenáleží</a:t>
            </a:r>
          </a:p>
          <a:p>
            <a:r>
              <a:rPr lang="cs-CZ" dirty="0" err="1"/>
              <a:t>ZajVěř</a:t>
            </a:r>
            <a:r>
              <a:rPr lang="cs-CZ" dirty="0"/>
              <a:t>: uspokojení </a:t>
            </a:r>
            <a:r>
              <a:rPr lang="cs-CZ" b="1" dirty="0"/>
              <a:t>pouze</a:t>
            </a:r>
            <a:r>
              <a:rPr lang="cs-CZ" dirty="0"/>
              <a:t> z výtěžku zpeněžení (§ 409/4 – požádá-li </a:t>
            </a:r>
            <a:r>
              <a:rPr lang="cs-CZ" dirty="0" err="1"/>
              <a:t>ZajVěř</a:t>
            </a:r>
            <a:r>
              <a:rPr lang="cs-CZ" dirty="0"/>
              <a:t>)</a:t>
            </a:r>
          </a:p>
          <a:p>
            <a:r>
              <a:rPr lang="cs-CZ" dirty="0"/>
              <a:t>100 hodin odborného sociálního poradenství (§398/7)</a:t>
            </a:r>
          </a:p>
          <a:p>
            <a:r>
              <a:rPr lang="cs-CZ" dirty="0"/>
              <a:t>Pravidla nepatrného K (§ 315/1), SV?</a:t>
            </a:r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97164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A6EC888-B85F-410F-B430-06583E94B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485DA84-CB73-4E5E-9864-2460CE2805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D49185E-361A-421B-8F2D-11C7FFC686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4B85BAA-C37F-44B4-B427-B4F10EBB41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26240" y="-4668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DC4EE06-D7B4-4FAC-A561-38A1C3802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94325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018D83B-903C-4782-B1BB-A45164A71F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26240" y="6494325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785589A-A5AC-409A-B2A2-24D871B4C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867" y="158782"/>
            <a:ext cx="11870265" cy="65378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986D5C23-6568-B894-3D3A-760C7DF603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1136521"/>
              </p:ext>
            </p:extLst>
          </p:nvPr>
        </p:nvGraphicFramePr>
        <p:xfrm>
          <a:off x="482600" y="1136094"/>
          <a:ext cx="11226801" cy="4633133"/>
        </p:xfrm>
        <a:graphic>
          <a:graphicData uri="http://schemas.openxmlformats.org/drawingml/2006/table">
            <a:tbl>
              <a:tblPr firstRow="1" firstCol="1" bandRow="1" bandCol="1">
                <a:tableStyleId>{72833802-FEF1-4C79-8D5D-14CF1EAF98D9}</a:tableStyleId>
              </a:tblPr>
              <a:tblGrid>
                <a:gridCol w="3709552">
                  <a:extLst>
                    <a:ext uri="{9D8B030D-6E8A-4147-A177-3AD203B41FA5}">
                      <a16:colId xmlns:a16="http://schemas.microsoft.com/office/drawing/2014/main" val="3033714578"/>
                    </a:ext>
                  </a:extLst>
                </a:gridCol>
                <a:gridCol w="3777782">
                  <a:extLst>
                    <a:ext uri="{9D8B030D-6E8A-4147-A177-3AD203B41FA5}">
                      <a16:colId xmlns:a16="http://schemas.microsoft.com/office/drawing/2014/main" val="4055413731"/>
                    </a:ext>
                  </a:extLst>
                </a:gridCol>
                <a:gridCol w="3739467">
                  <a:extLst>
                    <a:ext uri="{9D8B030D-6E8A-4147-A177-3AD203B41FA5}">
                      <a16:colId xmlns:a16="http://schemas.microsoft.com/office/drawing/2014/main" val="2536739050"/>
                    </a:ext>
                  </a:extLst>
                </a:gridCol>
              </a:tblGrid>
              <a:tr h="331264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600" b="1" u="none" strike="noStrike" kern="100" dirty="0">
                          <a:effectLst/>
                        </a:rPr>
                        <a:t>Úpadek před 1.7.2017</a:t>
                      </a:r>
                      <a:endParaRPr lang="cs-CZ" sz="2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0750" marR="100750" marT="13993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600" b="1" u="none" strike="noStrike" kern="100">
                          <a:effectLst/>
                        </a:rPr>
                        <a:t>Úpadek od 1.7.2017 do 31.5.2019</a:t>
                      </a:r>
                      <a:endParaRPr lang="cs-CZ" sz="2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0750" marR="100750" marT="13993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600" b="1" u="none" strike="noStrike" kern="100">
                          <a:effectLst/>
                        </a:rPr>
                        <a:t>Úpadek od 1.6.2019</a:t>
                      </a:r>
                      <a:endParaRPr lang="cs-CZ" sz="2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0750" marR="100750" marT="13993" marB="0"/>
                </a:tc>
                <a:extLst>
                  <a:ext uri="{0D108BD9-81ED-4DB2-BD59-A6C34878D82A}">
                    <a16:rowId xmlns:a16="http://schemas.microsoft.com/office/drawing/2014/main" val="1613429702"/>
                  </a:ext>
                </a:extLst>
              </a:tr>
              <a:tr h="451604">
                <a:tc gridSpan="3">
                  <a:txBody>
                    <a:bodyPr/>
                    <a:lstStyle/>
                    <a:p>
                      <a:pPr marL="228600"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600" b="1" u="none" strike="noStrike" kern="100" dirty="0">
                          <a:effectLst/>
                        </a:rPr>
                        <a:t>Lze dodatečně (po schválení ODD) požádat o nižší než zákonnou srážku z příjmu?</a:t>
                      </a:r>
                      <a:endParaRPr lang="cs-CZ" sz="2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4333" marR="134333" marT="67167" marB="67167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7025370"/>
                  </a:ext>
                </a:extLst>
              </a:tr>
              <a:tr h="1629135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600" b="1" u="none" strike="noStrike" kern="100">
                          <a:effectLst/>
                        </a:rPr>
                        <a:t>Zákon tuto možnost výslovně nepředpokládá </a:t>
                      </a:r>
                      <a:endParaRPr lang="cs-CZ" sz="2600" b="0" u="none" strike="noStrike">
                        <a:effectLst/>
                      </a:endParaRPr>
                    </a:p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600" b="0" u="none" strike="noStrike" kern="100">
                          <a:effectLst/>
                        </a:rPr>
                        <a:t>X §398/4 INSZ pouze na žádost dlužníka v návrhu na povolení ODD</a:t>
                      </a:r>
                      <a:endParaRPr lang="cs-CZ" sz="2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0750" marR="100750" marT="13993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600" b="1" u="none" strike="noStrike" kern="100" dirty="0">
                          <a:effectLst/>
                        </a:rPr>
                        <a:t>Zákon tuto možnost výslovně nepředpokládá </a:t>
                      </a:r>
                      <a:endParaRPr lang="cs-CZ" sz="2600" b="0" u="none" strike="noStrike" dirty="0">
                        <a:effectLst/>
                      </a:endParaRPr>
                    </a:p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600" b="0" u="none" strike="noStrike" kern="100" dirty="0">
                          <a:effectLst/>
                        </a:rPr>
                        <a:t>X §398/4 INSZ pouze na žádost dlužníka v návrhu na povolení ODD – nejpozději podanou při jednání D s IS dle §410/2 INSZ</a:t>
                      </a:r>
                      <a:endParaRPr lang="cs-CZ" sz="2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0750" marR="100750" marT="13993" marB="0"/>
                </a:tc>
                <a:tc rowSpan="3"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600" b="0" u="none" strike="noStrike" kern="100">
                          <a:effectLst/>
                        </a:rPr>
                        <a:t>Soud může stanovit jinou výši měsíčních splátek i po schválení ODD, </a:t>
                      </a:r>
                      <a:r>
                        <a:rPr lang="cs-CZ" sz="1600" b="1" u="none" strike="noStrike" kern="100">
                          <a:effectLst/>
                        </a:rPr>
                        <a:t>pokud o to požádá dlužník pro změnu poměrů.</a:t>
                      </a:r>
                      <a:endParaRPr lang="cs-CZ" sz="2600" b="0" u="none" strike="noStrike">
                        <a:effectLst/>
                      </a:endParaRPr>
                    </a:p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600" b="1" u="none" strike="noStrike" kern="100">
                          <a:effectLst/>
                        </a:rPr>
                        <a:t>Soud tak učiní, pokud lze důvodně předpokládat, že je dosavadní výše měsíčních splátek způsobilá ohrozit plnění splátkového kalendáře NEBO že míra uspokojení pohledávek nezajištěných věřitelů bude vyšší i při jiné výši měsíčních splátek. </a:t>
                      </a:r>
                      <a:endParaRPr lang="cs-CZ" sz="2600" b="0" u="none" strike="noStrike">
                        <a:effectLst/>
                      </a:endParaRPr>
                    </a:p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600" b="1" u="none" strike="noStrike" kern="100">
                          <a:effectLst/>
                        </a:rPr>
                        <a:t>§398/5 INSZ</a:t>
                      </a:r>
                      <a:endParaRPr lang="cs-CZ" sz="2600" b="0" u="none" strike="noStrike">
                        <a:effectLst/>
                      </a:endParaRPr>
                    </a:p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600" b="0" u="none" strike="noStrike" kern="100">
                          <a:effectLst/>
                        </a:rPr>
                        <a:t> </a:t>
                      </a:r>
                      <a:endParaRPr lang="cs-CZ" sz="2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4333" marR="134333" marT="67167" marB="67167"/>
                </a:tc>
                <a:extLst>
                  <a:ext uri="{0D108BD9-81ED-4DB2-BD59-A6C34878D82A}">
                    <a16:rowId xmlns:a16="http://schemas.microsoft.com/office/drawing/2014/main" val="3631510221"/>
                  </a:ext>
                </a:extLst>
              </a:tr>
              <a:tr h="952804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600" b="0" u="none" strike="noStrike" kern="100">
                          <a:effectLst/>
                        </a:rPr>
                        <a:t>§407/3 INSZ – podstatná změna okolností, které jsou rozhodující pro výši a další trvání splátek</a:t>
                      </a:r>
                      <a:endParaRPr lang="cs-CZ" sz="2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0750" marR="100750" marT="13993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600" b="0" u="none" strike="noStrike" kern="100">
                          <a:effectLst/>
                        </a:rPr>
                        <a:t>§407/3 INSZ – podstatná změna okolností, které jsou rozhodující pro výši a další trvání splátek</a:t>
                      </a:r>
                      <a:endParaRPr lang="cs-CZ" sz="2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0750" marR="100750" marT="13993" marB="0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5407342"/>
                  </a:ext>
                </a:extLst>
              </a:tr>
              <a:tr h="1216339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600" b="0" u="none" strike="noStrike" kern="100">
                          <a:effectLst/>
                        </a:rPr>
                        <a:t>Lze, pokud lze předpokládat, že nezajištění věřitelé obdrží 50% nebo více jejich pohledávek + přihlédnutí k dalším okolnostem</a:t>
                      </a:r>
                      <a:endParaRPr lang="cs-CZ" sz="2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0750" marR="100750" marT="13993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600" b="0" u="none" strike="noStrike" kern="100" dirty="0">
                          <a:effectLst/>
                        </a:rPr>
                        <a:t>Lze, pokud lze předpokládat, že nezajištění věřitelé obdrží 50% nebo více jejich pohledávek + přihlédnutí k dalším okolnostem</a:t>
                      </a:r>
                      <a:endParaRPr lang="cs-CZ" sz="2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0750" marR="100750" marT="13993" marB="0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4040584"/>
                  </a:ext>
                </a:extLst>
              </a:tr>
            </a:tbl>
          </a:graphicData>
        </a:graphic>
      </p:graphicFrame>
      <p:sp>
        <p:nvSpPr>
          <p:cNvPr id="5" name="Nadpis 1">
            <a:extLst>
              <a:ext uri="{FF2B5EF4-FFF2-40B4-BE49-F238E27FC236}">
                <a16:creationId xmlns:a16="http://schemas.microsoft.com/office/drawing/2014/main" id="{C789278E-FD46-6D9E-AAB5-16D064F9E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2" y="361092"/>
            <a:ext cx="11305129" cy="1059707"/>
          </a:xfrm>
        </p:spPr>
        <p:txBody>
          <a:bodyPr>
            <a:noAutofit/>
          </a:bodyPr>
          <a:lstStyle/>
          <a:p>
            <a:r>
              <a:rPr lang="cs-CZ" sz="3600" dirty="0"/>
              <a:t>Aktivní oddlužení – nižší než zákonná srážka z příjmu</a:t>
            </a:r>
          </a:p>
        </p:txBody>
      </p:sp>
    </p:spTree>
    <p:extLst>
      <p:ext uri="{BB962C8B-B14F-4D97-AF65-F5344CB8AC3E}">
        <p14:creationId xmlns:p14="http://schemas.microsoft.com/office/powerpoint/2010/main" val="325428801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Zpráva pro oddlužení (§ 398a)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Předkládá </a:t>
            </a:r>
            <a:r>
              <a:rPr lang="cs-CZ" dirty="0" err="1"/>
              <a:t>InsSpr</a:t>
            </a:r>
            <a:r>
              <a:rPr lang="cs-CZ" dirty="0"/>
              <a:t>: lhůta 30 dnů po uplynutí lhůty k přihlášení pohledávek (§136/1d, § 136/2f)….</a:t>
            </a:r>
            <a:r>
              <a:rPr lang="cs-CZ" i="1" dirty="0"/>
              <a:t>2 měsíce + 30 dní</a:t>
            </a:r>
          </a:p>
          <a:p>
            <a:r>
              <a:rPr lang="cs-CZ" dirty="0"/>
              <a:t>+ návrh na způsob řešení </a:t>
            </a:r>
            <a:r>
              <a:rPr lang="cs-CZ" dirty="0" err="1"/>
              <a:t>oddl</a:t>
            </a:r>
            <a:r>
              <a:rPr lang="cs-CZ" dirty="0"/>
              <a:t> (§398)</a:t>
            </a:r>
          </a:p>
          <a:p>
            <a:r>
              <a:rPr lang="cs-CZ" dirty="0"/>
              <a:t>+ návrh na zdůvodnění výše zálohové splátky (D-FO-podnikatel)</a:t>
            </a:r>
          </a:p>
          <a:p>
            <a:r>
              <a:rPr lang="cs-CZ" dirty="0"/>
              <a:t>+ zpráva o přezkumu (§410/2) – přezkoumání </a:t>
            </a:r>
            <a:r>
              <a:rPr lang="cs-CZ" dirty="0" err="1"/>
              <a:t>PřihlPohl</a:t>
            </a:r>
            <a:endParaRPr lang="cs-CZ" dirty="0"/>
          </a:p>
          <a:p>
            <a:r>
              <a:rPr lang="cs-CZ" b="1" dirty="0"/>
              <a:t>NÁLEŽITOSTI:</a:t>
            </a:r>
          </a:p>
          <a:p>
            <a:pPr lvl="1"/>
            <a:r>
              <a:rPr lang="cs-CZ" i="0" dirty="0"/>
              <a:t>předpokládané plněním věřitelům</a:t>
            </a:r>
          </a:p>
          <a:p>
            <a:pPr lvl="1"/>
            <a:r>
              <a:rPr lang="cs-CZ" i="0" dirty="0"/>
              <a:t>odůvodnění ocenění položek soupisu + znalecký posudek (nemovitá věc)</a:t>
            </a:r>
          </a:p>
          <a:p>
            <a:pPr lvl="1"/>
            <a:r>
              <a:rPr lang="cs-CZ" i="0" dirty="0"/>
              <a:t>Propočet předpokládaného uspokojení </a:t>
            </a:r>
            <a:r>
              <a:rPr lang="cs-CZ" i="0" dirty="0" err="1"/>
              <a:t>NezajVěř</a:t>
            </a:r>
            <a:r>
              <a:rPr lang="cs-CZ" i="0" dirty="0"/>
              <a:t> + návrh distribučního seznamu (u </a:t>
            </a:r>
            <a:r>
              <a:rPr lang="cs-CZ" i="0" dirty="0" err="1"/>
              <a:t>oddl</a:t>
            </a:r>
            <a:r>
              <a:rPr lang="cs-CZ" i="0" dirty="0"/>
              <a:t> </a:t>
            </a:r>
            <a:r>
              <a:rPr lang="cs-CZ" i="0" dirty="0" err="1"/>
              <a:t>spl.kal</a:t>
            </a:r>
            <a:r>
              <a:rPr lang="cs-CZ" i="0" dirty="0"/>
              <a:t> + </a:t>
            </a:r>
            <a:r>
              <a:rPr lang="cs-CZ" i="0" dirty="0" err="1"/>
              <a:t>zpenMP</a:t>
            </a:r>
            <a:r>
              <a:rPr lang="cs-CZ" i="0" dirty="0"/>
              <a:t>)</a:t>
            </a:r>
          </a:p>
          <a:p>
            <a:r>
              <a:rPr lang="cs-CZ" dirty="0"/>
              <a:t>Zveřejnění vyhláškou – 7 dnů pro námitky – rozhodnutí o námitkách</a:t>
            </a:r>
          </a:p>
        </p:txBody>
      </p:sp>
    </p:spTree>
    <p:extLst>
      <p:ext uri="{BB962C8B-B14F-4D97-AF65-F5344CB8AC3E}">
        <p14:creationId xmlns:p14="http://schemas.microsoft.com/office/powerpoint/2010/main" val="408993403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Splátkový kalendář FO-podnikatele (§ 398b)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Měsíční minimální nevratná částka nezajištěným věřitelům </a:t>
            </a:r>
            <a:r>
              <a:rPr lang="cs-CZ" b="1" dirty="0"/>
              <a:t>(„zálohová splátka“</a:t>
            </a:r>
            <a:r>
              <a:rPr lang="cs-CZ" dirty="0"/>
              <a:t> – 398b/2 (v rozhodnutí o schválení </a:t>
            </a:r>
            <a:r>
              <a:rPr lang="cs-CZ" dirty="0" err="1"/>
              <a:t>Oddl</a:t>
            </a:r>
            <a:r>
              <a:rPr lang="cs-CZ" dirty="0"/>
              <a:t>)</a:t>
            </a:r>
          </a:p>
          <a:p>
            <a:r>
              <a:rPr lang="cs-CZ" dirty="0"/>
              <a:t>Základ: 1/12 zisku D za poslední zdaňovací období, nezabavitelná částka</a:t>
            </a:r>
          </a:p>
          <a:p>
            <a:r>
              <a:rPr lang="cs-CZ" dirty="0"/>
              <a:t>D na konci každého zdaňovacího období předloží </a:t>
            </a:r>
            <a:r>
              <a:rPr lang="cs-CZ" dirty="0" err="1"/>
              <a:t>InsSpr</a:t>
            </a:r>
            <a:r>
              <a:rPr lang="cs-CZ" dirty="0"/>
              <a:t> příjmy, </a:t>
            </a:r>
            <a:r>
              <a:rPr lang="cs-CZ" dirty="0" err="1"/>
              <a:t>InsSpr</a:t>
            </a:r>
            <a:r>
              <a:rPr lang="cs-CZ" dirty="0"/>
              <a:t> určí </a:t>
            </a:r>
            <a:r>
              <a:rPr lang="cs-CZ" b="1" dirty="0"/>
              <a:t>„referenční srážku“ </a:t>
            </a:r>
          </a:p>
          <a:p>
            <a:r>
              <a:rPr lang="cs-CZ" dirty="0"/>
              <a:t>„nedoplatek“ – D doplatí</a:t>
            </a:r>
          </a:p>
          <a:p>
            <a:r>
              <a:rPr lang="cs-CZ" dirty="0"/>
              <a:t>„přeplatek“ – soud může změnit výši zálohové splátky D pro budoucí období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3421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5CD34F-AD09-444D-80CF-06BC3DD53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Procesní souvislosti I.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7CD5D31-6603-4776-89CA-5575A542D4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803633"/>
            <a:ext cx="9601200" cy="4368567"/>
          </a:xfrm>
        </p:spPr>
        <p:txBody>
          <a:bodyPr>
            <a:normAutofit fontScale="85000" lnSpcReduction="20000"/>
          </a:bodyPr>
          <a:lstStyle/>
          <a:p>
            <a:r>
              <a:rPr lang="cs-CZ" b="1" dirty="0"/>
              <a:t>Vztah</a:t>
            </a:r>
            <a:r>
              <a:rPr lang="cs-CZ" dirty="0"/>
              <a:t> </a:t>
            </a:r>
            <a:r>
              <a:rPr lang="cs-CZ" dirty="0" err="1"/>
              <a:t>InsZ</a:t>
            </a:r>
            <a:r>
              <a:rPr lang="cs-CZ" dirty="0"/>
              <a:t> a OSŘ, ZŘS (§7)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pro sporná řízení zásadní přednost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pro VR nebo </a:t>
            </a:r>
            <a:r>
              <a:rPr lang="cs-CZ" dirty="0" err="1"/>
              <a:t>exe</a:t>
            </a:r>
            <a:r>
              <a:rPr lang="cs-CZ" dirty="0"/>
              <a:t> přiměřeně a jen pokud na ně </a:t>
            </a:r>
            <a:r>
              <a:rPr lang="cs-CZ" dirty="0" err="1"/>
              <a:t>InsZ</a:t>
            </a:r>
            <a:r>
              <a:rPr lang="cs-CZ" dirty="0"/>
              <a:t> odkazuje</a:t>
            </a:r>
          </a:p>
          <a:p>
            <a:r>
              <a:rPr lang="cs-CZ" dirty="0"/>
              <a:t>Speciální věcná příslušnost KS jako soudů 1. stupně (§7a)</a:t>
            </a:r>
          </a:p>
          <a:p>
            <a:r>
              <a:rPr lang="cs-CZ" dirty="0"/>
              <a:t>Speciální místní příslušnost  FO, osob zapsaných v OR, koncernů, zahraničních osob ) – pravidla subsidiarity  </a:t>
            </a:r>
          </a:p>
          <a:p>
            <a:r>
              <a:rPr lang="cs-CZ" dirty="0"/>
              <a:t>+ přípustnost rozhodování místně nepříslušného soudu v neodkladných záležitostech (§7b/5)</a:t>
            </a:r>
          </a:p>
          <a:p>
            <a:r>
              <a:rPr lang="cs-CZ" dirty="0"/>
              <a:t>+ přiměřené použití přikázání z důvodu vhodnosti (§12/2,3 OSŘ</a:t>
            </a:r>
            <a:r>
              <a:rPr lang="cs-CZ" i="1" dirty="0"/>
              <a:t>), </a:t>
            </a:r>
            <a:r>
              <a:rPr lang="cs-CZ" i="1" dirty="0" err="1"/>
              <a:t>srv</a:t>
            </a:r>
            <a:r>
              <a:rPr lang="cs-CZ" i="1" dirty="0"/>
              <a:t>.  např. NSČR 69/2012, NSČR 50/2018)</a:t>
            </a:r>
          </a:p>
          <a:p>
            <a:r>
              <a:rPr lang="cs-CZ" b="1" dirty="0"/>
              <a:t>Výkladové pravidlo </a:t>
            </a:r>
            <a:r>
              <a:rPr lang="cs-CZ" dirty="0"/>
              <a:t>§ 8 </a:t>
            </a:r>
            <a:r>
              <a:rPr lang="cs-CZ" dirty="0" err="1"/>
              <a:t>InsZ</a:t>
            </a:r>
            <a:r>
              <a:rPr lang="cs-CZ" dirty="0"/>
              <a:t>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Část první (obecná), část čtvrtá (společná ustanovení)= </a:t>
            </a:r>
            <a:r>
              <a:rPr lang="cs-CZ" b="1" dirty="0"/>
              <a:t>základní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Část druhá (způsoby řešení Ú), část třetí (akreditace) = </a:t>
            </a:r>
            <a:r>
              <a:rPr lang="cs-CZ" b="1" dirty="0"/>
              <a:t>zvláštní</a:t>
            </a:r>
            <a:r>
              <a:rPr lang="cs-CZ" dirty="0"/>
              <a:t> 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dirty="0"/>
              <a:t>(např. nepatrný K 315/1 písm. </a:t>
            </a:r>
            <a:r>
              <a:rPr lang="cs-CZ" dirty="0" err="1"/>
              <a:t>a,b,c</a:t>
            </a:r>
            <a:r>
              <a:rPr lang="cs-CZ" dirty="0"/>
              <a:t> </a:t>
            </a:r>
            <a:r>
              <a:rPr lang="cs-CZ" dirty="0" err="1"/>
              <a:t>InsZ</a:t>
            </a:r>
            <a:r>
              <a:rPr lang="cs-CZ" dirty="0"/>
              <a:t>)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b="1" dirty="0"/>
              <a:t>Výkladové pravidlo §8 má přednost i před §7 </a:t>
            </a:r>
          </a:p>
        </p:txBody>
      </p:sp>
    </p:spTree>
    <p:extLst>
      <p:ext uri="{BB962C8B-B14F-4D97-AF65-F5344CB8AC3E}">
        <p14:creationId xmlns:p14="http://schemas.microsoft.com/office/powerpoint/2010/main" val="277173458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Hlasování věřitelů (§ 399 a násl.)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Pravidla obecná (§§ 49-53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  <a:p>
            <a:r>
              <a:rPr lang="cs-CZ" dirty="0"/>
              <a:t>Hlasování o způsobu </a:t>
            </a:r>
            <a:r>
              <a:rPr lang="cs-CZ" dirty="0" err="1"/>
              <a:t>oddl</a:t>
            </a:r>
            <a:r>
              <a:rPr lang="cs-CZ" dirty="0"/>
              <a:t> </a:t>
            </a:r>
            <a:r>
              <a:rPr lang="cs-CZ" b="1" dirty="0"/>
              <a:t>na návrh</a:t>
            </a:r>
            <a:r>
              <a:rPr lang="cs-CZ" dirty="0"/>
              <a:t>: nadpoloviční  většina věřitelů + nadpoloviční většina </a:t>
            </a:r>
            <a:r>
              <a:rPr lang="cs-CZ" dirty="0" err="1"/>
              <a:t>NezajPohl</a:t>
            </a:r>
            <a:r>
              <a:rPr lang="cs-CZ" dirty="0"/>
              <a:t> – 7 dnů od zveřejnění vyhlášky (zpráva o přezkumu a zpráva pro </a:t>
            </a:r>
            <a:r>
              <a:rPr lang="cs-CZ" dirty="0" err="1"/>
              <a:t>oddl</a:t>
            </a:r>
            <a:r>
              <a:rPr lang="cs-CZ" dirty="0"/>
              <a:t>.)</a:t>
            </a:r>
          </a:p>
          <a:p>
            <a:r>
              <a:rPr lang="cs-CZ" dirty="0"/>
              <a:t>Hlasování na SV i mimo SV hlasovacími lístky (pravidla § 401) </a:t>
            </a:r>
          </a:p>
          <a:p>
            <a:r>
              <a:rPr lang="cs-CZ" b="1" dirty="0"/>
              <a:t>Pouze</a:t>
            </a:r>
            <a:r>
              <a:rPr lang="cs-CZ" dirty="0"/>
              <a:t> </a:t>
            </a:r>
            <a:r>
              <a:rPr lang="cs-CZ" dirty="0" err="1"/>
              <a:t>NezajVěř</a:t>
            </a:r>
            <a:r>
              <a:rPr lang="cs-CZ" dirty="0"/>
              <a:t>, nehlasují osoby blízké  ani koncernově spřízněné</a:t>
            </a:r>
          </a:p>
          <a:p>
            <a:r>
              <a:rPr lang="cs-CZ" dirty="0"/>
              <a:t>SV o způsobu </a:t>
            </a:r>
            <a:r>
              <a:rPr lang="cs-CZ" dirty="0" err="1"/>
              <a:t>oddl</a:t>
            </a:r>
            <a:r>
              <a:rPr lang="cs-CZ" dirty="0"/>
              <a:t>: prostá většina hlasů </a:t>
            </a:r>
            <a:r>
              <a:rPr lang="cs-CZ" dirty="0" err="1"/>
              <a:t>NezajVěř</a:t>
            </a:r>
            <a:r>
              <a:rPr lang="cs-CZ" dirty="0"/>
              <a:t> podle výše </a:t>
            </a:r>
            <a:r>
              <a:rPr lang="cs-CZ" dirty="0" err="1"/>
              <a:t>pohl</a:t>
            </a:r>
            <a:r>
              <a:rPr lang="cs-CZ" dirty="0"/>
              <a:t>.</a:t>
            </a:r>
          </a:p>
          <a:p>
            <a:r>
              <a:rPr lang="cs-CZ" dirty="0"/>
              <a:t>Není-li prostá většina ani o jednom způsobu – soud (</a:t>
            </a:r>
            <a:r>
              <a:rPr lang="cs-CZ" dirty="0" err="1"/>
              <a:t>oddl</a:t>
            </a:r>
            <a:r>
              <a:rPr lang="cs-CZ" dirty="0"/>
              <a:t> plněním </a:t>
            </a:r>
            <a:r>
              <a:rPr lang="cs-CZ" dirty="0" err="1"/>
              <a:t>SplKal</a:t>
            </a:r>
            <a:r>
              <a:rPr lang="cs-CZ" dirty="0"/>
              <a:t> + </a:t>
            </a:r>
            <a:r>
              <a:rPr lang="cs-CZ" dirty="0" err="1"/>
              <a:t>zpen</a:t>
            </a:r>
            <a:r>
              <a:rPr lang="cs-CZ" dirty="0"/>
              <a:t> MP)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906348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Rozhodnutí o schválení </a:t>
            </a:r>
            <a:r>
              <a:rPr lang="cs-CZ" dirty="0" err="1"/>
              <a:t>Oddl</a:t>
            </a:r>
            <a:r>
              <a:rPr lang="cs-CZ" dirty="0"/>
              <a:t> (§ 406)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78090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cs-CZ" b="1" dirty="0">
                <a:solidFill>
                  <a:schemeClr val="tx1"/>
                </a:solidFill>
              </a:rPr>
              <a:t>R o schválení </a:t>
            </a:r>
            <a:r>
              <a:rPr lang="cs-CZ" b="1" dirty="0" err="1">
                <a:solidFill>
                  <a:schemeClr val="tx1"/>
                </a:solidFill>
              </a:rPr>
              <a:t>Oddl</a:t>
            </a:r>
            <a:r>
              <a:rPr lang="cs-CZ" b="1" dirty="0">
                <a:solidFill>
                  <a:schemeClr val="tx1"/>
                </a:solidFill>
              </a:rPr>
              <a:t> zpeněžením MP:</a:t>
            </a:r>
          </a:p>
          <a:p>
            <a:pPr lvl="1"/>
            <a:r>
              <a:rPr lang="cs-CZ" i="0" dirty="0"/>
              <a:t>označení majetku v MP ke dni vydání R</a:t>
            </a:r>
          </a:p>
          <a:p>
            <a:pPr lvl="1"/>
            <a:r>
              <a:rPr lang="cs-CZ" i="0" dirty="0"/>
              <a:t>označení majetku, který se součástí MP stane (412/1b)</a:t>
            </a:r>
          </a:p>
          <a:p>
            <a:pPr lvl="1"/>
            <a:r>
              <a:rPr lang="cs-CZ" i="0" dirty="0"/>
              <a:t>hodnoty získané z neúčinného PJ</a:t>
            </a:r>
          </a:p>
          <a:p>
            <a:r>
              <a:rPr lang="cs-CZ" b="1" dirty="0">
                <a:solidFill>
                  <a:schemeClr val="tx1"/>
                </a:solidFill>
              </a:rPr>
              <a:t>R o schválení </a:t>
            </a:r>
            <a:r>
              <a:rPr lang="cs-CZ" b="1" dirty="0" err="1">
                <a:solidFill>
                  <a:schemeClr val="tx1"/>
                </a:solidFill>
              </a:rPr>
              <a:t>Oddl</a:t>
            </a:r>
            <a:r>
              <a:rPr lang="cs-CZ" b="1" dirty="0">
                <a:solidFill>
                  <a:schemeClr val="tx1"/>
                </a:solidFill>
              </a:rPr>
              <a:t> plněním </a:t>
            </a:r>
            <a:r>
              <a:rPr lang="cs-CZ" b="1" dirty="0" err="1">
                <a:solidFill>
                  <a:schemeClr val="tx1"/>
                </a:solidFill>
              </a:rPr>
              <a:t>SplKal</a:t>
            </a:r>
            <a:r>
              <a:rPr lang="cs-CZ" b="1" dirty="0">
                <a:solidFill>
                  <a:schemeClr val="tx1"/>
                </a:solidFill>
              </a:rPr>
              <a:t> + zpeněžením MP:</a:t>
            </a:r>
          </a:p>
          <a:p>
            <a:pPr lvl="1"/>
            <a:r>
              <a:rPr lang="cs-CZ" i="0" dirty="0"/>
              <a:t>povinnost D platit měsíčně částku až do podání zprávy o splnění </a:t>
            </a:r>
            <a:r>
              <a:rPr lang="cs-CZ" i="0" dirty="0" err="1"/>
              <a:t>Oddl</a:t>
            </a:r>
            <a:r>
              <a:rPr lang="cs-CZ" i="0" dirty="0"/>
              <a:t>. (§398,398b) +  termín úhrady 1. splátky</a:t>
            </a:r>
          </a:p>
          <a:p>
            <a:pPr lvl="1"/>
            <a:r>
              <a:rPr lang="cs-CZ" i="0" dirty="0"/>
              <a:t>označení příjmů</a:t>
            </a:r>
          </a:p>
          <a:p>
            <a:pPr lvl="1"/>
            <a:r>
              <a:rPr lang="cs-CZ" i="0" dirty="0"/>
              <a:t>označení </a:t>
            </a:r>
            <a:r>
              <a:rPr lang="cs-CZ" i="0" dirty="0" err="1"/>
              <a:t>NezajVěř</a:t>
            </a:r>
            <a:r>
              <a:rPr lang="cs-CZ" i="0" dirty="0"/>
              <a:t>, kteří souhlasili s nižší mírou uspokojení</a:t>
            </a:r>
          </a:p>
          <a:p>
            <a:pPr lvl="1"/>
            <a:r>
              <a:rPr lang="cs-CZ" i="0" dirty="0"/>
              <a:t>příkaz plátci mzdy D</a:t>
            </a:r>
          </a:p>
          <a:p>
            <a:pPr lvl="1"/>
            <a:r>
              <a:rPr lang="cs-CZ" i="0" dirty="0"/>
              <a:t>uloží povinnost D vydat </a:t>
            </a:r>
            <a:r>
              <a:rPr lang="cs-CZ" i="0" dirty="0" err="1"/>
              <a:t>InsSpr</a:t>
            </a:r>
            <a:r>
              <a:rPr lang="cs-CZ" i="0" dirty="0"/>
              <a:t> ke zpeněžení majetek </a:t>
            </a:r>
          </a:p>
          <a:p>
            <a:pPr lvl="1"/>
            <a:r>
              <a:rPr lang="cs-CZ" i="0" dirty="0"/>
              <a:t>uloží D povinnost využít služby odborného sociálního poradenství (§398/7)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>
              <a:buFontTx/>
              <a:buChar char="-"/>
            </a:pPr>
            <a:endParaRPr lang="cs-CZ" dirty="0"/>
          </a:p>
          <a:p>
            <a:pPr>
              <a:buFontTx/>
              <a:buChar char="-"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5892563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Rozhodnutí o schválení </a:t>
            </a:r>
            <a:r>
              <a:rPr lang="cs-CZ" dirty="0" err="1"/>
              <a:t>Oddl</a:t>
            </a:r>
            <a:r>
              <a:rPr lang="cs-CZ" dirty="0"/>
              <a:t> – odvolání </a:t>
            </a:r>
            <a:br>
              <a:rPr lang="cs-CZ" dirty="0"/>
            </a:br>
            <a:r>
              <a:rPr lang="cs-CZ" dirty="0"/>
              <a:t>(§ 406/4)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chemeClr val="tx1"/>
                </a:solidFill>
              </a:rPr>
              <a:t>ODVOLÁNÍ:  </a:t>
            </a:r>
          </a:p>
          <a:p>
            <a:pPr marL="0" indent="0">
              <a:buNone/>
            </a:pPr>
            <a:r>
              <a:rPr lang="cs-CZ" dirty="0"/>
              <a:t>1) </a:t>
            </a:r>
            <a:r>
              <a:rPr lang="cs-CZ" b="1" dirty="0"/>
              <a:t>Věř</a:t>
            </a:r>
            <a:r>
              <a:rPr lang="cs-CZ" dirty="0"/>
              <a:t>, který hlasoval proti schválenému způsobu </a:t>
            </a:r>
            <a:r>
              <a:rPr lang="cs-CZ" dirty="0" err="1"/>
              <a:t>Oddl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2) </a:t>
            </a:r>
            <a:r>
              <a:rPr lang="cs-CZ" b="1" dirty="0"/>
              <a:t>u </a:t>
            </a:r>
            <a:r>
              <a:rPr lang="cs-CZ" b="1" dirty="0" err="1"/>
              <a:t>Oddl</a:t>
            </a:r>
            <a:r>
              <a:rPr lang="cs-CZ" b="1" dirty="0"/>
              <a:t> plněním </a:t>
            </a:r>
            <a:r>
              <a:rPr lang="cs-CZ" b="1" dirty="0" err="1"/>
              <a:t>SplKal</a:t>
            </a:r>
            <a:r>
              <a:rPr lang="cs-CZ" b="1" dirty="0"/>
              <a:t> + zpeněžením MP</a:t>
            </a:r>
            <a:r>
              <a:rPr lang="cs-CZ" dirty="0"/>
              <a:t>:</a:t>
            </a:r>
          </a:p>
          <a:p>
            <a:pPr lvl="1"/>
            <a:r>
              <a:rPr lang="cs-CZ" b="1" i="0" dirty="0"/>
              <a:t>D</a:t>
            </a:r>
            <a:r>
              <a:rPr lang="cs-CZ" i="0" dirty="0"/>
              <a:t>, kterému soud nevyhověl při stanovení jiné výše měsíčních splátek</a:t>
            </a:r>
          </a:p>
          <a:p>
            <a:pPr lvl="1">
              <a:buFontTx/>
              <a:buChar char="-"/>
            </a:pPr>
            <a:r>
              <a:rPr lang="cs-CZ" b="1" i="0" dirty="0"/>
              <a:t>D</a:t>
            </a:r>
            <a:r>
              <a:rPr lang="cs-CZ" i="0" dirty="0"/>
              <a:t>, kterému soud nařídil vydat majetek, který není podle zákona povinen vydat</a:t>
            </a:r>
          </a:p>
          <a:p>
            <a:pPr lvl="1">
              <a:buFontTx/>
              <a:buChar char="-"/>
            </a:pPr>
            <a:r>
              <a:rPr lang="cs-CZ" b="1" i="0" dirty="0"/>
              <a:t>Věř</a:t>
            </a:r>
            <a:r>
              <a:rPr lang="cs-CZ" i="0" dirty="0"/>
              <a:t>, který nesouhlasí se stanovením jiné výše měsíčních splátek + hlasoval proti  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3656134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Rozhodnutí soudu o neschválení </a:t>
            </a:r>
            <a:r>
              <a:rPr lang="cs-CZ" dirty="0" err="1"/>
              <a:t>Oddl</a:t>
            </a:r>
            <a:r>
              <a:rPr lang="cs-CZ" dirty="0"/>
              <a:t> (§405)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pro okolnosti, které odůvodňují odmítnutí nebo zamítnutí návrhu na povolení </a:t>
            </a:r>
            <a:r>
              <a:rPr lang="cs-CZ" dirty="0" err="1"/>
              <a:t>Oddl</a:t>
            </a:r>
            <a:endParaRPr lang="cs-CZ" dirty="0"/>
          </a:p>
          <a:p>
            <a:r>
              <a:rPr lang="cs-CZ" b="1" dirty="0"/>
              <a:t>Neschválí oddlužení  a rozhodne o K (§ 405/2):</a:t>
            </a:r>
          </a:p>
          <a:p>
            <a:pPr lvl="1"/>
            <a:r>
              <a:rPr lang="cs-CZ" i="0" dirty="0"/>
              <a:t>Vadné podání (nebyl současně podán </a:t>
            </a:r>
            <a:r>
              <a:rPr lang="cs-CZ" i="0" dirty="0" err="1"/>
              <a:t>ins</a:t>
            </a:r>
            <a:r>
              <a:rPr lang="cs-CZ" i="0" dirty="0"/>
              <a:t>. návrh + majetková dostatečnost)</a:t>
            </a:r>
          </a:p>
          <a:p>
            <a:pPr lvl="1"/>
            <a:r>
              <a:rPr lang="cs-CZ" i="0" dirty="0"/>
              <a:t>Řádné podání + majetková dostatečnost</a:t>
            </a:r>
          </a:p>
          <a:p>
            <a:pPr lvl="1"/>
            <a:r>
              <a:rPr lang="cs-CZ" i="0" dirty="0"/>
              <a:t>Řádné podání, ale majetková nedostatečnost + návrh D na řešení konkursem + zaplacená záloha </a:t>
            </a:r>
          </a:p>
          <a:p>
            <a:r>
              <a:rPr lang="cs-CZ" b="1" dirty="0"/>
              <a:t>Zastavení řízení (§ 405/3)</a:t>
            </a:r>
            <a:r>
              <a:rPr lang="cs-CZ" dirty="0"/>
              <a:t>,  rozhodnutí o odměně </a:t>
            </a:r>
            <a:r>
              <a:rPr lang="cs-CZ" dirty="0" err="1"/>
              <a:t>InsSpr</a:t>
            </a:r>
            <a:r>
              <a:rPr lang="cs-CZ" dirty="0"/>
              <a:t> + odměně za sepis</a:t>
            </a:r>
          </a:p>
          <a:p>
            <a:r>
              <a:rPr lang="cs-CZ" dirty="0"/>
              <a:t>ODVOLÁNÍ - jen D</a:t>
            </a:r>
          </a:p>
        </p:txBody>
      </p:sp>
    </p:spTree>
    <p:extLst>
      <p:ext uri="{BB962C8B-B14F-4D97-AF65-F5344CB8AC3E}">
        <p14:creationId xmlns:p14="http://schemas.microsoft.com/office/powerpoint/2010/main" val="275187580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Povinnosti D po schválení </a:t>
            </a:r>
            <a:r>
              <a:rPr lang="cs-CZ" dirty="0" err="1"/>
              <a:t>Oddl</a:t>
            </a:r>
            <a:br>
              <a:rPr lang="cs-CZ" dirty="0"/>
            </a:br>
            <a:r>
              <a:rPr lang="cs-CZ" dirty="0"/>
              <a:t>( § 412)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 err="1"/>
              <a:t>Oddl</a:t>
            </a:r>
            <a:r>
              <a:rPr lang="cs-CZ" b="1" dirty="0"/>
              <a:t> plněním </a:t>
            </a:r>
            <a:r>
              <a:rPr lang="cs-CZ" b="1" dirty="0" err="1"/>
              <a:t>SplKal</a:t>
            </a:r>
            <a:r>
              <a:rPr lang="cs-CZ" b="1" dirty="0"/>
              <a:t> + zpeněžení MP: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i="0" dirty="0"/>
              <a:t>vykonávat přiměřenou výdělečnou činnost, úsilí obstarat si příjem, nezatajovat příjmy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i="0" dirty="0"/>
              <a:t>mimořádné splátky (dědictví, dar, neúčinné PJ) + odmítnutí, uzavření dohody bez souhlasu </a:t>
            </a:r>
            <a:r>
              <a:rPr lang="cs-CZ" i="0" dirty="0" err="1"/>
              <a:t>InsSpr</a:t>
            </a:r>
            <a:r>
              <a:rPr lang="cs-CZ" i="0" dirty="0"/>
              <a:t> - NEPLATNÉ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i="0" dirty="0"/>
              <a:t>hlásit změny bydliště, sídla nebo zaměstnání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i="0" dirty="0"/>
              <a:t>15.03./15.09. – soudu předložit přehled příjmů za posledních 6 měsíců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i="0" dirty="0"/>
              <a:t>nezvýhodňovat </a:t>
            </a:r>
            <a:r>
              <a:rPr lang="cs-CZ" i="0" dirty="0" err="1"/>
              <a:t>veřitele</a:t>
            </a:r>
            <a:endParaRPr lang="cs-CZ" i="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i="0" dirty="0"/>
              <a:t>nepřijímat nové závazky, které není schopen splnit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i="0" dirty="0"/>
              <a:t>vynaložit veškeré úsilí, které lze po něm spravedlivě požadovat, k plnému uspokojení pohledávek Věř</a:t>
            </a:r>
          </a:p>
          <a:p>
            <a:r>
              <a:rPr lang="cs-CZ" sz="2100" b="1" dirty="0"/>
              <a:t>DOHLED </a:t>
            </a:r>
            <a:r>
              <a:rPr lang="cs-CZ" sz="2100" b="1" dirty="0" err="1"/>
              <a:t>InsSpr</a:t>
            </a:r>
            <a:r>
              <a:rPr lang="cs-CZ" sz="2100" b="1" dirty="0"/>
              <a:t> (412/2)</a:t>
            </a:r>
          </a:p>
          <a:p>
            <a:pPr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601838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Splnění </a:t>
            </a:r>
            <a:r>
              <a:rPr lang="cs-CZ" dirty="0" err="1"/>
              <a:t>Oddl</a:t>
            </a:r>
            <a:r>
              <a:rPr lang="cs-CZ" dirty="0"/>
              <a:t>. (§ 412a)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err="1"/>
              <a:t>Oddl</a:t>
            </a:r>
            <a:r>
              <a:rPr lang="cs-CZ" b="1" dirty="0"/>
              <a:t> plněním </a:t>
            </a:r>
            <a:r>
              <a:rPr lang="cs-CZ" b="1" dirty="0" err="1"/>
              <a:t>SplKal</a:t>
            </a:r>
            <a:r>
              <a:rPr lang="cs-CZ" b="1" dirty="0"/>
              <a:t> + zpeněžením MP: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D splní </a:t>
            </a:r>
            <a:r>
              <a:rPr lang="cs-CZ" i="0" dirty="0" err="1"/>
              <a:t>NezajVěř</a:t>
            </a:r>
            <a:r>
              <a:rPr lang="cs-CZ" i="0" dirty="0"/>
              <a:t> pohledávky v </a:t>
            </a:r>
            <a:r>
              <a:rPr lang="cs-CZ" i="0" dirty="0">
                <a:solidFill>
                  <a:srgbClr val="FF0000"/>
                </a:solidFill>
              </a:rPr>
              <a:t>100% 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D </a:t>
            </a:r>
            <a:r>
              <a:rPr lang="cs-CZ" i="0" dirty="0">
                <a:solidFill>
                  <a:srgbClr val="FF0000"/>
                </a:solidFill>
              </a:rPr>
              <a:t>3 roky</a:t>
            </a:r>
            <a:r>
              <a:rPr lang="cs-CZ" i="0" dirty="0"/>
              <a:t>/alespoň </a:t>
            </a:r>
            <a:r>
              <a:rPr lang="cs-CZ" i="0" dirty="0">
                <a:solidFill>
                  <a:srgbClr val="FF0000"/>
                </a:solidFill>
              </a:rPr>
              <a:t>60%</a:t>
            </a:r>
            <a:r>
              <a:rPr lang="cs-CZ" i="0" dirty="0"/>
              <a:t> pohledávek </a:t>
            </a:r>
            <a:r>
              <a:rPr lang="cs-CZ" i="0" dirty="0" err="1"/>
              <a:t>NezajVěř</a:t>
            </a:r>
            <a:r>
              <a:rPr lang="cs-CZ" i="0" dirty="0"/>
              <a:t> (nezapočítávají se podřízené pohledávky -§ 172/2)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D </a:t>
            </a:r>
            <a:r>
              <a:rPr lang="cs-CZ" i="0" dirty="0">
                <a:solidFill>
                  <a:srgbClr val="FF0000"/>
                </a:solidFill>
              </a:rPr>
              <a:t>5 let</a:t>
            </a:r>
            <a:r>
              <a:rPr lang="cs-CZ" i="0" dirty="0"/>
              <a:t>/alespoň </a:t>
            </a:r>
            <a:r>
              <a:rPr lang="cs-CZ" i="0" dirty="0">
                <a:solidFill>
                  <a:srgbClr val="FF0000"/>
                </a:solidFill>
              </a:rPr>
              <a:t>30%</a:t>
            </a:r>
            <a:r>
              <a:rPr lang="cs-CZ" i="0" dirty="0"/>
              <a:t> pohledávek </a:t>
            </a:r>
            <a:r>
              <a:rPr lang="cs-CZ" i="0" dirty="0" err="1"/>
              <a:t>NezajVěř</a:t>
            </a:r>
            <a:r>
              <a:rPr lang="cs-CZ" i="0" dirty="0"/>
              <a:t> nebo </a:t>
            </a:r>
            <a:r>
              <a:rPr lang="cs-CZ" i="0" dirty="0">
                <a:solidFill>
                  <a:srgbClr val="FF0000"/>
                </a:solidFill>
              </a:rPr>
              <a:t>vynaložil „veškeré úsilí…“</a:t>
            </a:r>
            <a:r>
              <a:rPr lang="cs-CZ" i="0" dirty="0"/>
              <a:t> dle § 412/1h, (nezapočítávají se podřízené pohledávky – 172/2)</a:t>
            </a:r>
          </a:p>
          <a:p>
            <a:r>
              <a:rPr lang="cs-CZ" dirty="0"/>
              <a:t>D - starobní důchodce nebo D - invalidní důchodce ve 2. nebo 3. stupni – 3 roky  (§412a/4)</a:t>
            </a:r>
          </a:p>
        </p:txBody>
      </p:sp>
    </p:spTree>
    <p:extLst>
      <p:ext uri="{BB962C8B-B14F-4D97-AF65-F5344CB8AC3E}">
        <p14:creationId xmlns:p14="http://schemas.microsoft.com/office/powerpoint/2010/main" val="294298500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Přerušení průběhu </a:t>
            </a:r>
            <a:r>
              <a:rPr lang="cs-CZ" dirty="0" err="1"/>
              <a:t>Oddl</a:t>
            </a:r>
            <a:r>
              <a:rPr lang="cs-CZ" dirty="0"/>
              <a:t>. (§ 412b/1,2,3,4)</a:t>
            </a:r>
            <a:br>
              <a:rPr lang="cs-CZ" dirty="0"/>
            </a:br>
            <a:r>
              <a:rPr lang="cs-CZ" dirty="0"/>
              <a:t>Prodloužení průběhu </a:t>
            </a:r>
            <a:r>
              <a:rPr lang="cs-CZ" dirty="0" err="1"/>
              <a:t>Oddl</a:t>
            </a:r>
            <a:r>
              <a:rPr lang="cs-CZ" dirty="0"/>
              <a:t>. (§ 412/5)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/>
              <a:t>Přerušení:</a:t>
            </a:r>
          </a:p>
          <a:p>
            <a:pPr lvl="1"/>
            <a:r>
              <a:rPr lang="cs-CZ" dirty="0"/>
              <a:t>až na 1 rok, důležité důvody, návrh D nebo </a:t>
            </a:r>
            <a:r>
              <a:rPr lang="cs-CZ" dirty="0" err="1"/>
              <a:t>InsSpr</a:t>
            </a:r>
            <a:endParaRPr lang="cs-CZ" dirty="0"/>
          </a:p>
          <a:p>
            <a:pPr lvl="1"/>
            <a:r>
              <a:rPr lang="cs-CZ" dirty="0"/>
              <a:t>podobu přerušení nemusí splácet měsíční splátky</a:t>
            </a:r>
          </a:p>
          <a:p>
            <a:pPr lvl="1"/>
            <a:r>
              <a:rPr lang="cs-CZ" dirty="0"/>
              <a:t>po odpadnutí důvodu soud rozhodne o pokračování i bez návrhu</a:t>
            </a:r>
          </a:p>
          <a:p>
            <a:pPr lvl="1"/>
            <a:r>
              <a:rPr lang="cs-CZ" dirty="0"/>
              <a:t>doba přerušení se nezapočítává do dob dle § 412/1a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i="0" dirty="0"/>
              <a:t>ODVOLÁNÍ není přípustné</a:t>
            </a:r>
          </a:p>
          <a:p>
            <a:endParaRPr lang="cs-CZ" dirty="0"/>
          </a:p>
          <a:p>
            <a:r>
              <a:rPr lang="cs-CZ" b="1" dirty="0"/>
              <a:t>Prodloužení</a:t>
            </a:r>
            <a:r>
              <a:rPr lang="cs-CZ" dirty="0"/>
              <a:t>:</a:t>
            </a:r>
          </a:p>
          <a:p>
            <a:pPr lvl="1">
              <a:buFontTx/>
              <a:buChar char="-"/>
            </a:pPr>
            <a:r>
              <a:rPr lang="cs-CZ" i="0" dirty="0"/>
              <a:t>až o 6 měsíců, důležité důvody , včasný návrh D, nelze opakovaně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i="0" dirty="0"/>
              <a:t>ODVOLÁNÍ není přípustné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757964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Rozhodnutí o splnění </a:t>
            </a:r>
            <a:r>
              <a:rPr lang="cs-CZ" dirty="0" err="1"/>
              <a:t>Oddl</a:t>
            </a:r>
            <a:r>
              <a:rPr lang="cs-CZ" dirty="0"/>
              <a:t>. (§ 413)</a:t>
            </a:r>
            <a:br>
              <a:rPr lang="cs-CZ" dirty="0"/>
            </a:br>
            <a:r>
              <a:rPr lang="cs-CZ" dirty="0"/>
              <a:t>Osvobození (§ 414)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71599" y="2286000"/>
            <a:ext cx="9734365" cy="4123678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Splnění </a:t>
            </a:r>
            <a:r>
              <a:rPr lang="cs-CZ" dirty="0" err="1"/>
              <a:t>Oddl</a:t>
            </a:r>
            <a:r>
              <a:rPr lang="cs-CZ" dirty="0"/>
              <a:t>: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soud vezme na vědomí rozhodnutím + pokud D splatil povinnosti řádně a včas + rozhodnutí o OSVOBOZENÍ od placení pohledávek, zahrnutých do </a:t>
            </a:r>
            <a:r>
              <a:rPr lang="cs-CZ" i="0" dirty="0" err="1"/>
              <a:t>Oddl</a:t>
            </a:r>
            <a:r>
              <a:rPr lang="cs-CZ" i="0" dirty="0"/>
              <a:t>. v rozsahu, ve kterém nebyly uspokojeny…</a:t>
            </a:r>
          </a:p>
          <a:p>
            <a:pPr lvl="2"/>
            <a:r>
              <a:rPr lang="cs-CZ" dirty="0"/>
              <a:t>Osvobození </a:t>
            </a:r>
            <a:r>
              <a:rPr lang="cs-CZ" b="1" dirty="0"/>
              <a:t>platí</a:t>
            </a:r>
            <a:r>
              <a:rPr lang="cs-CZ" dirty="0"/>
              <a:t> i pro pohledávky: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F0000"/>
                </a:solidFill>
              </a:rPr>
              <a:t>ke kterým se nepřihlíželo 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F0000"/>
                </a:solidFill>
              </a:rPr>
              <a:t>které nebyly přihlášeny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F0000"/>
                </a:solidFill>
              </a:rPr>
              <a:t>ručitele a jiné osoby s regresním nárokem vůči D</a:t>
            </a:r>
          </a:p>
          <a:p>
            <a:pPr lvl="2"/>
            <a:r>
              <a:rPr lang="cs-CZ" dirty="0"/>
              <a:t>Osvobození </a:t>
            </a:r>
            <a:r>
              <a:rPr lang="cs-CZ" b="1" dirty="0"/>
              <a:t>neplatí</a:t>
            </a:r>
            <a:r>
              <a:rPr lang="cs-CZ" dirty="0"/>
              <a:t> pro pohledávky: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F0000"/>
                </a:solidFill>
              </a:rPr>
              <a:t>které vznikly po </a:t>
            </a:r>
            <a:r>
              <a:rPr lang="cs-CZ" dirty="0" err="1">
                <a:solidFill>
                  <a:srgbClr val="FF0000"/>
                </a:solidFill>
              </a:rPr>
              <a:t>RoÚ</a:t>
            </a:r>
            <a:endParaRPr lang="cs-CZ" dirty="0">
              <a:solidFill>
                <a:srgbClr val="FF0000"/>
              </a:solidFill>
            </a:endParaRPr>
          </a:p>
          <a:p>
            <a:pPr lvl="4">
              <a:buFont typeface="Arial" panose="020B0604020202020204" pitchFamily="34" charset="0"/>
              <a:buChar char="•"/>
            </a:pPr>
            <a:r>
              <a:rPr lang="cs-CZ" dirty="0" err="1">
                <a:solidFill>
                  <a:srgbClr val="FF0000"/>
                </a:solidFill>
              </a:rPr>
              <a:t>ZajVěř</a:t>
            </a:r>
            <a:r>
              <a:rPr lang="cs-CZ" dirty="0">
                <a:solidFill>
                  <a:srgbClr val="FF0000"/>
                </a:solidFill>
              </a:rPr>
              <a:t>, pokud nedošlo ke zpeněžení </a:t>
            </a:r>
            <a:r>
              <a:rPr lang="cs-CZ" dirty="0" err="1">
                <a:solidFill>
                  <a:srgbClr val="FF0000"/>
                </a:solidFill>
              </a:rPr>
              <a:t>ZajMaj</a:t>
            </a:r>
            <a:r>
              <a:rPr lang="cs-CZ" dirty="0">
                <a:solidFill>
                  <a:srgbClr val="FF0000"/>
                </a:solidFill>
              </a:rPr>
              <a:t> – právo domáhat se uspokojení </a:t>
            </a:r>
            <a:r>
              <a:rPr lang="cs-CZ" dirty="0" err="1">
                <a:solidFill>
                  <a:srgbClr val="FF0000"/>
                </a:solidFill>
              </a:rPr>
              <a:t>pohl</a:t>
            </a:r>
            <a:r>
              <a:rPr lang="cs-CZ" dirty="0">
                <a:solidFill>
                  <a:srgbClr val="FF0000"/>
                </a:solidFill>
              </a:rPr>
              <a:t> z výtěžku zpeněžení zůstává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F0000"/>
                </a:solidFill>
              </a:rPr>
              <a:t>pohledávky dle § 170 (jen za dobu od skončení </a:t>
            </a:r>
            <a:r>
              <a:rPr lang="cs-CZ" dirty="0" err="1">
                <a:solidFill>
                  <a:srgbClr val="FF0000"/>
                </a:solidFill>
              </a:rPr>
              <a:t>InsŘ</a:t>
            </a:r>
            <a:r>
              <a:rPr lang="cs-CZ" dirty="0">
                <a:solidFill>
                  <a:srgbClr val="FF0000"/>
                </a:solidFill>
              </a:rPr>
              <a:t>) </a:t>
            </a:r>
          </a:p>
          <a:p>
            <a:r>
              <a:rPr lang="cs-CZ" dirty="0"/>
              <a:t>2) soud rozhodne o nesplnění </a:t>
            </a:r>
            <a:r>
              <a:rPr lang="cs-CZ" dirty="0" err="1"/>
              <a:t>Oddl</a:t>
            </a:r>
            <a:r>
              <a:rPr lang="cs-CZ" dirty="0"/>
              <a:t>., event. rozhodne o povinnosti  dle § 413/3</a:t>
            </a:r>
          </a:p>
          <a:p>
            <a:pPr marL="530352" lvl="1" indent="0">
              <a:buNone/>
            </a:pPr>
            <a:r>
              <a:rPr lang="cs-CZ" dirty="0"/>
              <a:t>+ rozhodne o odměně </a:t>
            </a:r>
            <a:r>
              <a:rPr lang="cs-CZ" dirty="0" err="1"/>
              <a:t>InsSpr</a:t>
            </a:r>
            <a:r>
              <a:rPr lang="cs-CZ" dirty="0"/>
              <a:t> a o jeho nákladech </a:t>
            </a:r>
          </a:p>
        </p:txBody>
      </p:sp>
    </p:spTree>
    <p:extLst>
      <p:ext uri="{BB962C8B-B14F-4D97-AF65-F5344CB8AC3E}">
        <p14:creationId xmlns:p14="http://schemas.microsoft.com/office/powerpoint/2010/main" val="427234046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35">
            <a:extLst>
              <a:ext uri="{FF2B5EF4-FFF2-40B4-BE49-F238E27FC236}">
                <a16:creationId xmlns:a16="http://schemas.microsoft.com/office/drawing/2014/main" id="{AA6EC888-B85F-410F-B430-06583E94B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43" name="Rectangle 37">
            <a:extLst>
              <a:ext uri="{FF2B5EF4-FFF2-40B4-BE49-F238E27FC236}">
                <a16:creationId xmlns:a16="http://schemas.microsoft.com/office/drawing/2014/main" id="{9485DA84-CB73-4E5E-9864-2460CE2805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D49185E-361A-421B-8F2D-11C7FFC686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4B85BAA-C37F-44B4-B427-B4F10EBB41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26240" y="-4668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EDC4EE06-D7B4-4FAC-A561-38A1C3802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94325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9018D83B-903C-4782-B1BB-A45164A71F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26240" y="6494325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8785589A-A5AC-409A-B2A2-24D871B4C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867" y="158782"/>
            <a:ext cx="11870265" cy="65378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Zástupný obsah 13">
            <a:extLst>
              <a:ext uri="{FF2B5EF4-FFF2-40B4-BE49-F238E27FC236}">
                <a16:creationId xmlns:a16="http://schemas.microsoft.com/office/drawing/2014/main" id="{7B9CD8D6-D1EF-5E9B-4F9C-9F01CB4236D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5208938"/>
              </p:ext>
            </p:extLst>
          </p:nvPr>
        </p:nvGraphicFramePr>
        <p:xfrm>
          <a:off x="414292" y="964703"/>
          <a:ext cx="11221238" cy="5604308"/>
        </p:xfrm>
        <a:graphic>
          <a:graphicData uri="http://schemas.openxmlformats.org/drawingml/2006/table">
            <a:tbl>
              <a:tblPr firstRow="1" firstCol="1" bandRow="1" bandCol="1">
                <a:tableStyleId>{72833802-FEF1-4C79-8D5D-14CF1EAF98D9}</a:tableStyleId>
              </a:tblPr>
              <a:tblGrid>
                <a:gridCol w="3206474">
                  <a:extLst>
                    <a:ext uri="{9D8B030D-6E8A-4147-A177-3AD203B41FA5}">
                      <a16:colId xmlns:a16="http://schemas.microsoft.com/office/drawing/2014/main" val="667412169"/>
                    </a:ext>
                  </a:extLst>
                </a:gridCol>
                <a:gridCol w="3305262">
                  <a:extLst>
                    <a:ext uri="{9D8B030D-6E8A-4147-A177-3AD203B41FA5}">
                      <a16:colId xmlns:a16="http://schemas.microsoft.com/office/drawing/2014/main" val="3738846092"/>
                    </a:ext>
                  </a:extLst>
                </a:gridCol>
                <a:gridCol w="4709502">
                  <a:extLst>
                    <a:ext uri="{9D8B030D-6E8A-4147-A177-3AD203B41FA5}">
                      <a16:colId xmlns:a16="http://schemas.microsoft.com/office/drawing/2014/main" val="1856655717"/>
                    </a:ext>
                  </a:extLst>
                </a:gridCol>
              </a:tblGrid>
              <a:tr h="284062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400" b="1" u="none" strike="noStrike" kern="100" dirty="0">
                          <a:effectLst/>
                          <a:latin typeface="+mn-lt"/>
                        </a:rPr>
                        <a:t>Úpadek před 1.7.2017</a:t>
                      </a:r>
                      <a:endParaRPr lang="cs-CZ" sz="2200" b="0" i="0" u="none" strike="noStrike" dirty="0">
                        <a:effectLst/>
                        <a:latin typeface="+mn-lt"/>
                      </a:endParaRPr>
                    </a:p>
                  </a:txBody>
                  <a:tcPr marL="84810" marR="84810" marT="11779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400" b="1" u="none" strike="noStrike" kern="100">
                          <a:effectLst/>
                          <a:latin typeface="+mn-lt"/>
                        </a:rPr>
                        <a:t>Úpadek od 1.7.2017 do 31.5.2019</a:t>
                      </a:r>
                      <a:endParaRPr lang="cs-CZ" sz="2200" b="0" i="0" u="none" strike="noStrike">
                        <a:effectLst/>
                        <a:latin typeface="+mn-lt"/>
                      </a:endParaRPr>
                    </a:p>
                  </a:txBody>
                  <a:tcPr marL="84810" marR="84810" marT="11779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400" b="1" u="none" strike="noStrike" kern="100">
                          <a:effectLst/>
                          <a:latin typeface="+mn-lt"/>
                        </a:rPr>
                        <a:t>Úpadek od 1.6.2019</a:t>
                      </a:r>
                      <a:endParaRPr lang="cs-CZ" sz="2200" b="0" i="0" u="none" strike="noStrike">
                        <a:effectLst/>
                        <a:latin typeface="+mn-lt"/>
                      </a:endParaRPr>
                    </a:p>
                  </a:txBody>
                  <a:tcPr marL="84810" marR="84810" marT="11779" marB="0"/>
                </a:tc>
                <a:extLst>
                  <a:ext uri="{0D108BD9-81ED-4DB2-BD59-A6C34878D82A}">
                    <a16:rowId xmlns:a16="http://schemas.microsoft.com/office/drawing/2014/main" val="1798666324"/>
                  </a:ext>
                </a:extLst>
              </a:tr>
              <a:tr h="284062">
                <a:tc>
                  <a:txBody>
                    <a:bodyPr/>
                    <a:lstStyle/>
                    <a:p>
                      <a:pPr marL="0" indent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100"/>
                        <a:buFont typeface="Symbol" panose="05050102010706020507" pitchFamily="18" charset="2"/>
                        <a:buNone/>
                      </a:pPr>
                      <a:r>
                        <a:rPr lang="cs-CZ" sz="1400" b="0" u="none" strike="noStrike" kern="1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Jen na návrh dlužníka</a:t>
                      </a:r>
                      <a:endParaRPr lang="cs-CZ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84810" marR="84810" marT="11779" marB="0"/>
                </a:tc>
                <a:tc>
                  <a:txBody>
                    <a:bodyPr/>
                    <a:lstStyle/>
                    <a:p>
                      <a:pPr marL="0" indent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100"/>
                        <a:buFont typeface="Symbol" panose="05050102010706020507" pitchFamily="18" charset="2"/>
                        <a:buNone/>
                      </a:pPr>
                      <a:r>
                        <a:rPr lang="cs-CZ" sz="1400" b="0" u="none" strike="noStrike" kern="1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I bez návrhu D</a:t>
                      </a:r>
                      <a:endParaRPr lang="cs-CZ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84810" marR="84810" marT="11779" marB="0"/>
                </a:tc>
                <a:tc>
                  <a:txBody>
                    <a:bodyPr/>
                    <a:lstStyle/>
                    <a:p>
                      <a:pPr marL="0" indent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Pts val="1100"/>
                        <a:buFont typeface="Symbol" panose="05050102010706020507" pitchFamily="18" charset="2"/>
                        <a:buNone/>
                      </a:pPr>
                      <a:r>
                        <a:rPr lang="cs-CZ" sz="1400" b="0" u="none" strike="noStrike" kern="1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I bez návrhu D</a:t>
                      </a:r>
                      <a:endParaRPr lang="cs-CZ" sz="14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84810" marR="84810" marT="11779" marB="0"/>
                </a:tc>
                <a:extLst>
                  <a:ext uri="{0D108BD9-81ED-4DB2-BD59-A6C34878D82A}">
                    <a16:rowId xmlns:a16="http://schemas.microsoft.com/office/drawing/2014/main" val="3206864781"/>
                  </a:ext>
                </a:extLst>
              </a:tr>
              <a:tr h="513470">
                <a:tc>
                  <a:txBody>
                    <a:bodyPr/>
                    <a:lstStyle/>
                    <a:p>
                      <a:pPr marL="0" indent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100"/>
                        <a:buFont typeface="Symbol" panose="05050102010706020507" pitchFamily="18" charset="2"/>
                        <a:buNone/>
                      </a:pPr>
                      <a:r>
                        <a:rPr lang="cs-CZ" sz="1400" b="0" u="none" strike="noStrike" kern="100" dirty="0">
                          <a:effectLst/>
                          <a:latin typeface="+mn-lt"/>
                        </a:rPr>
                        <a:t>Splněné všechny povinnosti dle schváleného způsobu ODD</a:t>
                      </a:r>
                      <a:endParaRPr lang="cs-CZ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84810" marR="84810" marT="11779" marB="0"/>
                </a:tc>
                <a:tc>
                  <a:txBody>
                    <a:bodyPr/>
                    <a:lstStyle/>
                    <a:p>
                      <a:pPr marL="0" indent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100"/>
                        <a:buFont typeface="Symbol" panose="05050102010706020507" pitchFamily="18" charset="2"/>
                        <a:buNone/>
                      </a:pPr>
                      <a:r>
                        <a:rPr lang="cs-CZ" sz="1400" b="0" u="none" strike="noStrike" kern="100" dirty="0">
                          <a:effectLst/>
                          <a:latin typeface="+mn-lt"/>
                        </a:rPr>
                        <a:t>Splněné všechny povinnosti dle schváleného způsobu ODD</a:t>
                      </a:r>
                      <a:endParaRPr lang="cs-CZ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84810" marR="84810" marT="11779" marB="0"/>
                </a:tc>
                <a:tc>
                  <a:txBody>
                    <a:bodyPr/>
                    <a:lstStyle/>
                    <a:p>
                      <a:pPr marL="0" indent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Pts val="1100"/>
                        <a:buFont typeface="Symbol" panose="05050102010706020507" pitchFamily="18" charset="2"/>
                        <a:buNone/>
                      </a:pPr>
                      <a:r>
                        <a:rPr lang="cs-CZ" sz="1400" b="0" u="none" strike="noStrike" kern="100" dirty="0">
                          <a:effectLst/>
                          <a:latin typeface="+mn-lt"/>
                        </a:rPr>
                        <a:t>Splněné všechny povinnosti dle schváleného způsobu ODD</a:t>
                      </a:r>
                      <a:endParaRPr lang="cs-CZ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84810" marR="84810" marT="11779" marB="0"/>
                </a:tc>
                <a:extLst>
                  <a:ext uri="{0D108BD9-81ED-4DB2-BD59-A6C34878D82A}">
                    <a16:rowId xmlns:a16="http://schemas.microsoft.com/office/drawing/2014/main" val="728066060"/>
                  </a:ext>
                </a:extLst>
              </a:tr>
              <a:tr h="742878">
                <a:tc>
                  <a:txBody>
                    <a:bodyPr/>
                    <a:lstStyle/>
                    <a:p>
                      <a:pPr marL="0" indent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100"/>
                        <a:buFont typeface="Symbol" panose="05050102010706020507" pitchFamily="18" charset="2"/>
                        <a:buNone/>
                      </a:pPr>
                      <a:r>
                        <a:rPr lang="cs-CZ" sz="1400" b="0" u="none" strike="noStrike" kern="100" dirty="0">
                          <a:effectLst/>
                          <a:latin typeface="+mn-lt"/>
                        </a:rPr>
                        <a:t>Uspokojení věřitelů </a:t>
                      </a:r>
                      <a:r>
                        <a:rPr lang="cs-CZ" sz="1400" b="1" u="none" strike="noStrike" kern="100" dirty="0">
                          <a:effectLst/>
                          <a:latin typeface="+mn-lt"/>
                        </a:rPr>
                        <a:t>alespoň 30% </a:t>
                      </a:r>
                      <a:r>
                        <a:rPr lang="cs-CZ" sz="1400" b="0" u="none" strike="noStrike" kern="100" dirty="0">
                          <a:effectLst/>
                          <a:latin typeface="+mn-lt"/>
                        </a:rPr>
                        <a:t>nebo </a:t>
                      </a:r>
                      <a:r>
                        <a:rPr lang="cs-CZ" sz="1400" b="1" u="none" strike="noStrike" kern="100" dirty="0">
                          <a:effectLst/>
                          <a:latin typeface="+mn-lt"/>
                        </a:rPr>
                        <a:t>alespoň 50% </a:t>
                      </a:r>
                      <a:r>
                        <a:rPr lang="cs-CZ" sz="1400" b="0" u="none" strike="noStrike" kern="100" dirty="0">
                          <a:effectLst/>
                          <a:latin typeface="+mn-lt"/>
                        </a:rPr>
                        <a:t>při postupu podle §398/4 INSZ</a:t>
                      </a:r>
                      <a:endParaRPr lang="cs-CZ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84810" marR="84810" marT="11779" marB="0"/>
                </a:tc>
                <a:tc>
                  <a:txBody>
                    <a:bodyPr/>
                    <a:lstStyle/>
                    <a:p>
                      <a:pPr marL="0" indent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100"/>
                        <a:buFont typeface="Symbol" panose="05050102010706020507" pitchFamily="18" charset="2"/>
                        <a:buNone/>
                      </a:pPr>
                      <a:r>
                        <a:rPr lang="cs-CZ" sz="1400" b="0" u="none" strike="noStrike" kern="100" dirty="0">
                          <a:effectLst/>
                          <a:latin typeface="+mn-lt"/>
                        </a:rPr>
                        <a:t>Uspokojení věřitelů </a:t>
                      </a:r>
                      <a:r>
                        <a:rPr lang="cs-CZ" sz="1400" b="1" u="none" strike="noStrike" kern="100" dirty="0">
                          <a:effectLst/>
                          <a:latin typeface="+mn-lt"/>
                        </a:rPr>
                        <a:t>alespoň 30% nebo alespoň 50%</a:t>
                      </a:r>
                      <a:r>
                        <a:rPr lang="cs-CZ" sz="1400" b="0" u="none" strike="noStrike" kern="100" dirty="0">
                          <a:effectLst/>
                          <a:latin typeface="+mn-lt"/>
                        </a:rPr>
                        <a:t> při postupu podle §398/4 INSZ</a:t>
                      </a:r>
                      <a:endParaRPr lang="cs-CZ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84810" marR="84810" marT="11779" marB="0"/>
                </a:tc>
                <a:tc>
                  <a:txBody>
                    <a:bodyPr/>
                    <a:lstStyle/>
                    <a:p>
                      <a:pPr marL="0" indent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Pts val="1100"/>
                        <a:buFont typeface="Symbol" panose="05050102010706020507" pitchFamily="18" charset="2"/>
                        <a:buNone/>
                      </a:pPr>
                      <a:r>
                        <a:rPr lang="cs-CZ" sz="1400" b="1" u="none" strike="noStrike" kern="100" dirty="0">
                          <a:effectLst/>
                          <a:latin typeface="+mn-lt"/>
                        </a:rPr>
                        <a:t>Není stanovena procentní hranice </a:t>
                      </a:r>
                      <a:r>
                        <a:rPr lang="cs-CZ" sz="1400" b="0" u="none" strike="noStrike" kern="100" dirty="0">
                          <a:effectLst/>
                          <a:latin typeface="+mn-lt"/>
                        </a:rPr>
                        <a:t>pro uspokojení pohledávek nezajištěných V</a:t>
                      </a:r>
                      <a:endParaRPr lang="cs-CZ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84810" marR="84810" marT="11779" marB="0"/>
                </a:tc>
                <a:extLst>
                  <a:ext uri="{0D108BD9-81ED-4DB2-BD59-A6C34878D82A}">
                    <a16:rowId xmlns:a16="http://schemas.microsoft.com/office/drawing/2014/main" val="780168614"/>
                  </a:ext>
                </a:extLst>
              </a:tr>
              <a:tr h="2119326">
                <a:tc>
                  <a:txBody>
                    <a:bodyPr/>
                    <a:lstStyle/>
                    <a:p>
                      <a:pPr marL="0" indent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100"/>
                        <a:buFont typeface="Symbol" panose="05050102010706020507" pitchFamily="18" charset="2"/>
                        <a:buNone/>
                      </a:pPr>
                      <a:r>
                        <a:rPr lang="cs-CZ" sz="1400" b="1" u="none" strike="noStrike" kern="100" dirty="0">
                          <a:effectLst/>
                          <a:latin typeface="+mn-lt"/>
                        </a:rPr>
                        <a:t>Pokud nedosáhne 30% nebo 50%, pak lze osvobození jen pokud: </a:t>
                      </a:r>
                      <a:endParaRPr lang="cs-CZ" sz="1400" b="1" u="none" strike="noStrike" dirty="0">
                        <a:effectLst/>
                        <a:latin typeface="+mn-lt"/>
                      </a:endParaRPr>
                    </a:p>
                    <a:p>
                      <a:pPr marL="347472" indent="-347472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cs-CZ" sz="1400" b="0" u="none" strike="noStrike" kern="100" dirty="0">
                          <a:effectLst/>
                          <a:latin typeface="+mn-lt"/>
                        </a:rPr>
                        <a:t>Navrhne-li dlužník</a:t>
                      </a:r>
                      <a:endParaRPr lang="cs-CZ" sz="2200" b="0" u="none" strike="noStrike" dirty="0">
                        <a:effectLst/>
                        <a:latin typeface="+mn-lt"/>
                      </a:endParaRPr>
                    </a:p>
                    <a:p>
                      <a:pPr marL="347472" indent="-347472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cs-CZ" sz="1400" b="0" u="none" strike="noStrike" kern="1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Soud vyslechne D, IS</a:t>
                      </a:r>
                      <a:endParaRPr lang="cs-CZ" sz="2200" b="0" u="none" strike="noStrike" dirty="0">
                        <a:effectLst/>
                        <a:latin typeface="+mn-lt"/>
                      </a:endParaRPr>
                    </a:p>
                    <a:p>
                      <a:pPr marL="347472" indent="-347472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cs-CZ" sz="1400" b="0" u="none" strike="noStrike" kern="100" dirty="0">
                          <a:effectLst/>
                          <a:latin typeface="+mn-lt"/>
                        </a:rPr>
                        <a:t>Nižší uspokojení v důsledku okolností, které D nezavinil</a:t>
                      </a:r>
                      <a:endParaRPr lang="cs-CZ" sz="2200" b="0" u="none" strike="noStrike" dirty="0">
                        <a:effectLst/>
                        <a:latin typeface="+mn-lt"/>
                      </a:endParaRPr>
                    </a:p>
                    <a:p>
                      <a:pPr marL="347472" indent="-347472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cs-CZ" sz="1400" b="0" u="none" strike="noStrike" kern="100" dirty="0">
                          <a:effectLst/>
                          <a:latin typeface="+mn-lt"/>
                        </a:rPr>
                        <a:t>Částka, kterou dostanou věřitelé není </a:t>
                      </a:r>
                      <a:r>
                        <a:rPr lang="cs-CZ" sz="1400" b="0" u="none" strike="noStrike" kern="100" dirty="0" err="1">
                          <a:effectLst/>
                          <a:latin typeface="+mn-lt"/>
                        </a:rPr>
                        <a:t>nížší</a:t>
                      </a:r>
                      <a:r>
                        <a:rPr lang="cs-CZ" sz="1400" b="0" u="none" strike="noStrike" kern="100" dirty="0">
                          <a:effectLst/>
                          <a:latin typeface="+mn-lt"/>
                        </a:rPr>
                        <a:t>, než by získali v konkursu =&gt; TEST KONKURSEM</a:t>
                      </a:r>
                      <a:endParaRPr lang="cs-CZ" sz="2200" b="0" i="0" u="none" strike="noStrike" dirty="0">
                        <a:effectLst/>
                        <a:latin typeface="+mn-lt"/>
                      </a:endParaRPr>
                    </a:p>
                  </a:txBody>
                  <a:tcPr marL="84810" marR="84810" marT="11779" marB="0"/>
                </a:tc>
                <a:tc>
                  <a:txBody>
                    <a:bodyPr/>
                    <a:lstStyle/>
                    <a:p>
                      <a:pPr marL="0" indent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100"/>
                        <a:buFont typeface="Symbol" panose="05050102010706020507" pitchFamily="18" charset="2"/>
                        <a:buNone/>
                      </a:pPr>
                      <a:r>
                        <a:rPr lang="cs-CZ" sz="1400" b="1" u="none" strike="noStrike" kern="100" dirty="0">
                          <a:effectLst/>
                          <a:latin typeface="+mn-lt"/>
                        </a:rPr>
                        <a:t>Pokud nedosáhne 30% nebo 50%, pak lze osvobození jen pokud: </a:t>
                      </a:r>
                      <a:endParaRPr lang="cs-CZ" sz="1400" b="1" u="none" strike="noStrike" dirty="0">
                        <a:effectLst/>
                        <a:latin typeface="+mn-lt"/>
                      </a:endParaRPr>
                    </a:p>
                    <a:p>
                      <a:pPr marL="347472" indent="-347472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cs-CZ" sz="1400" b="0" u="none" strike="noStrike" kern="100" dirty="0">
                          <a:effectLst/>
                          <a:latin typeface="+mn-lt"/>
                        </a:rPr>
                        <a:t>Navrhne-li dlužník</a:t>
                      </a:r>
                      <a:endParaRPr lang="cs-CZ" sz="2200" b="0" u="none" strike="noStrike" dirty="0">
                        <a:effectLst/>
                        <a:latin typeface="+mn-lt"/>
                      </a:endParaRPr>
                    </a:p>
                    <a:p>
                      <a:pPr marL="347472" indent="-347472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cs-CZ" sz="1400" b="0" u="none" strike="noStrike" kern="1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Soud nemusí nařídit slyšení D ani IS</a:t>
                      </a:r>
                      <a:endParaRPr lang="cs-CZ" sz="2200" b="0" u="none" strike="noStrike" dirty="0">
                        <a:effectLst/>
                        <a:latin typeface="+mn-lt"/>
                      </a:endParaRPr>
                    </a:p>
                    <a:p>
                      <a:pPr marL="347472" indent="-347472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cs-CZ" sz="1400" b="0" u="none" strike="noStrike" kern="100" dirty="0">
                          <a:effectLst/>
                          <a:latin typeface="+mn-lt"/>
                        </a:rPr>
                        <a:t>Nižší uspokojení v důsledku okolností, které D nezavinil</a:t>
                      </a:r>
                      <a:endParaRPr lang="cs-CZ" sz="2200" b="0" u="none" strike="noStrike" dirty="0">
                        <a:effectLst/>
                        <a:latin typeface="+mn-lt"/>
                      </a:endParaRPr>
                    </a:p>
                    <a:p>
                      <a:pPr marL="347472" indent="-347472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cs-CZ" sz="1400" b="0" u="none" strike="noStrike" kern="100" dirty="0">
                          <a:effectLst/>
                          <a:latin typeface="+mn-lt"/>
                        </a:rPr>
                        <a:t>Částka, kterou dostanou věřitelé není </a:t>
                      </a:r>
                      <a:r>
                        <a:rPr lang="cs-CZ" sz="1400" b="0" u="none" strike="noStrike" kern="100" dirty="0" err="1">
                          <a:effectLst/>
                          <a:latin typeface="+mn-lt"/>
                        </a:rPr>
                        <a:t>nížší</a:t>
                      </a:r>
                      <a:r>
                        <a:rPr lang="cs-CZ" sz="1400" b="0" u="none" strike="noStrike" kern="100" dirty="0">
                          <a:effectLst/>
                          <a:latin typeface="+mn-lt"/>
                        </a:rPr>
                        <a:t>, než by získali v konkursu =&gt; TEST KONKURSEM</a:t>
                      </a:r>
                      <a:endParaRPr lang="cs-CZ" sz="2200" b="0" i="0" u="none" strike="noStrike" dirty="0">
                        <a:effectLst/>
                        <a:latin typeface="+mn-lt"/>
                      </a:endParaRPr>
                    </a:p>
                  </a:txBody>
                  <a:tcPr marL="84810" marR="84810" marT="11779" marB="0"/>
                </a:tc>
                <a:tc>
                  <a:txBody>
                    <a:bodyPr/>
                    <a:lstStyle/>
                    <a:p>
                      <a:pPr marL="0" indent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100"/>
                        <a:buFont typeface="Symbol" panose="05050102010706020507" pitchFamily="18" charset="2"/>
                        <a:buNone/>
                      </a:pPr>
                      <a:r>
                        <a:rPr lang="cs-CZ" sz="1400" b="1" u="none" strike="noStrike" kern="100" dirty="0">
                          <a:effectLst/>
                          <a:latin typeface="+mn-lt"/>
                        </a:rPr>
                        <a:t>ODD plněním splátkového kalendáře se zpeněžením MP je splněno, pokud: </a:t>
                      </a:r>
                      <a:endParaRPr lang="cs-CZ" sz="1400" b="1" u="none" strike="noStrike" dirty="0">
                        <a:effectLst/>
                        <a:latin typeface="+mn-lt"/>
                      </a:endParaRPr>
                    </a:p>
                    <a:p>
                      <a:pPr marL="347472" indent="-347472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cs-CZ" sz="1400" b="0" u="none" strike="noStrike" kern="100" dirty="0">
                          <a:effectLst/>
                          <a:latin typeface="+mn-lt"/>
                        </a:rPr>
                        <a:t>D splatí 100% nezajištěných </a:t>
                      </a:r>
                      <a:r>
                        <a:rPr lang="cs-CZ" sz="1400" b="0" u="none" strike="noStrike" kern="100" dirty="0" err="1">
                          <a:effectLst/>
                          <a:latin typeface="+mn-lt"/>
                        </a:rPr>
                        <a:t>pohl</a:t>
                      </a:r>
                      <a:r>
                        <a:rPr lang="cs-CZ" sz="1400" b="0" u="none" strike="noStrike" kern="100" dirty="0">
                          <a:effectLst/>
                          <a:latin typeface="+mn-lt"/>
                        </a:rPr>
                        <a:t>., včetně podřízených</a:t>
                      </a:r>
                      <a:endParaRPr lang="cs-CZ" sz="2200" b="0" u="none" strike="noStrike" dirty="0">
                        <a:effectLst/>
                        <a:latin typeface="+mn-lt"/>
                      </a:endParaRPr>
                    </a:p>
                    <a:p>
                      <a:pPr marL="347472" indent="-347472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cs-CZ" sz="1400" b="0" u="none" strike="noStrike" kern="100" dirty="0">
                          <a:effectLst/>
                          <a:latin typeface="+mn-lt"/>
                        </a:rPr>
                        <a:t>D splatí 60% nepodřízených </a:t>
                      </a:r>
                      <a:r>
                        <a:rPr lang="cs-CZ" sz="1400" b="0" u="none" strike="noStrike" kern="100" dirty="0" err="1">
                          <a:effectLst/>
                          <a:latin typeface="+mn-lt"/>
                        </a:rPr>
                        <a:t>nezaj</a:t>
                      </a:r>
                      <a:r>
                        <a:rPr lang="cs-CZ" sz="1400" b="0" u="none" strike="noStrike" kern="100" dirty="0">
                          <a:effectLst/>
                          <a:latin typeface="+mn-lt"/>
                        </a:rPr>
                        <a:t>. </a:t>
                      </a:r>
                      <a:r>
                        <a:rPr lang="cs-CZ" sz="1400" b="0" u="none" strike="noStrike" kern="100" dirty="0" err="1">
                          <a:effectLst/>
                          <a:latin typeface="+mn-lt"/>
                        </a:rPr>
                        <a:t>pohl</a:t>
                      </a:r>
                      <a:r>
                        <a:rPr lang="cs-CZ" sz="1400" b="0" u="none" strike="noStrike" kern="100" dirty="0">
                          <a:effectLst/>
                          <a:latin typeface="+mn-lt"/>
                        </a:rPr>
                        <a:t>. </a:t>
                      </a:r>
                      <a:r>
                        <a:rPr lang="cs-CZ" sz="1400" b="1" u="none" strike="noStrike" kern="100" dirty="0">
                          <a:effectLst/>
                          <a:latin typeface="+mn-lt"/>
                        </a:rPr>
                        <a:t>do 3 let</a:t>
                      </a:r>
                      <a:r>
                        <a:rPr lang="cs-CZ" sz="1400" b="0" u="none" strike="noStrike" kern="100" dirty="0">
                          <a:effectLst/>
                          <a:latin typeface="+mn-lt"/>
                        </a:rPr>
                        <a:t> od schválení ODD</a:t>
                      </a:r>
                      <a:endParaRPr lang="cs-CZ" sz="2200" b="0" u="none" strike="noStrike" dirty="0">
                        <a:effectLst/>
                        <a:latin typeface="+mn-lt"/>
                      </a:endParaRPr>
                    </a:p>
                    <a:p>
                      <a:pPr marL="347472" indent="-347472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cs-CZ" sz="1400" b="0" u="none" strike="noStrike" kern="100" dirty="0">
                          <a:effectLst/>
                          <a:latin typeface="+mn-lt"/>
                        </a:rPr>
                        <a:t>Po dobu 5 let D povinnost vynaložit veškeré úsilí k plnému uspokojení V</a:t>
                      </a:r>
                      <a:endParaRPr lang="cs-CZ" sz="2200" b="0" u="none" strike="noStrike" dirty="0">
                        <a:effectLst/>
                        <a:latin typeface="+mn-lt"/>
                      </a:endParaRPr>
                    </a:p>
                    <a:p>
                      <a:pPr marL="347472" indent="-347472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cs-CZ" sz="1400" b="0" u="none" strike="noStrike" kern="100" dirty="0">
                          <a:effectLst/>
                          <a:latin typeface="+mn-lt"/>
                        </a:rPr>
                        <a:t>Dlužník s </a:t>
                      </a:r>
                      <a:r>
                        <a:rPr lang="cs-CZ" sz="1400" b="1" u="none" strike="noStrike" kern="100" dirty="0">
                          <a:effectLst/>
                          <a:latin typeface="+mn-lt"/>
                        </a:rPr>
                        <a:t>vyšší ochranou</a:t>
                      </a:r>
                      <a:r>
                        <a:rPr lang="cs-CZ" sz="1400" b="0" u="none" strike="noStrike" kern="100" dirty="0">
                          <a:effectLst/>
                          <a:latin typeface="+mn-lt"/>
                        </a:rPr>
                        <a:t> po dobu 3 let neporuší své povinnosti</a:t>
                      </a:r>
                      <a:endParaRPr lang="cs-CZ" sz="2200" b="0" i="0" u="none" strike="noStrike" dirty="0">
                        <a:effectLst/>
                        <a:latin typeface="+mn-lt"/>
                      </a:endParaRPr>
                    </a:p>
                  </a:txBody>
                  <a:tcPr marL="84810" marR="84810" marT="11779" marB="0"/>
                </a:tc>
                <a:extLst>
                  <a:ext uri="{0D108BD9-81ED-4DB2-BD59-A6C34878D82A}">
                    <a16:rowId xmlns:a16="http://schemas.microsoft.com/office/drawing/2014/main" val="319133501"/>
                  </a:ext>
                </a:extLst>
              </a:tr>
              <a:tr h="1660510">
                <a:tc>
                  <a:txBody>
                    <a:bodyPr/>
                    <a:lstStyle/>
                    <a:p>
                      <a:pPr marL="0" indent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100"/>
                        <a:buFont typeface="Symbol" panose="05050102010706020507" pitchFamily="18" charset="2"/>
                        <a:buNone/>
                      </a:pPr>
                      <a:r>
                        <a:rPr lang="cs-CZ" sz="1400" b="1" u="none" strike="noStrike" kern="100" dirty="0">
                          <a:effectLst/>
                          <a:latin typeface="+mn-lt"/>
                        </a:rPr>
                        <a:t>Netýká se: </a:t>
                      </a:r>
                      <a:endParaRPr lang="cs-CZ" sz="1400" b="1" u="none" strike="noStrike" dirty="0">
                        <a:effectLst/>
                        <a:latin typeface="+mn-lt"/>
                      </a:endParaRPr>
                    </a:p>
                    <a:p>
                      <a:pPr marL="347472" indent="-347472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cs-CZ" sz="1400" b="0" u="none" strike="noStrike" kern="100" dirty="0">
                          <a:effectLst/>
                          <a:latin typeface="+mn-lt"/>
                        </a:rPr>
                        <a:t>Peněžitého trestu/jiných majetkových sankcích stanovených v TŘ pro úmyslný TČ</a:t>
                      </a:r>
                      <a:endParaRPr lang="cs-CZ" sz="2200" b="0" u="none" strike="noStrike" dirty="0">
                        <a:effectLst/>
                        <a:latin typeface="+mn-lt"/>
                      </a:endParaRPr>
                    </a:p>
                    <a:p>
                      <a:pPr marL="347472" indent="-347472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cs-CZ" sz="1400" b="0" u="none" strike="noStrike" kern="100" dirty="0">
                          <a:effectLst/>
                          <a:latin typeface="+mn-lt"/>
                        </a:rPr>
                        <a:t>Pohledávek na náhradu škody způsobené porušením právní povinnosti</a:t>
                      </a:r>
                      <a:endParaRPr lang="cs-CZ" sz="2200" b="0" i="0" u="none" strike="noStrike" dirty="0">
                        <a:effectLst/>
                        <a:latin typeface="+mn-lt"/>
                      </a:endParaRPr>
                    </a:p>
                  </a:txBody>
                  <a:tcPr marL="84810" marR="84810" marT="11779" marB="0"/>
                </a:tc>
                <a:tc>
                  <a:txBody>
                    <a:bodyPr/>
                    <a:lstStyle/>
                    <a:p>
                      <a:pPr marL="0" indent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100"/>
                        <a:buFont typeface="Symbol" panose="05050102010706020507" pitchFamily="18" charset="2"/>
                        <a:buNone/>
                      </a:pPr>
                      <a:r>
                        <a:rPr lang="cs-CZ" sz="1400" b="1" u="none" strike="noStrike" kern="100" dirty="0">
                          <a:effectLst/>
                          <a:latin typeface="+mn-lt"/>
                        </a:rPr>
                        <a:t>Netýká se: </a:t>
                      </a:r>
                      <a:endParaRPr lang="cs-CZ" sz="1400" b="1" u="none" strike="noStrike" dirty="0">
                        <a:effectLst/>
                        <a:latin typeface="+mn-lt"/>
                      </a:endParaRPr>
                    </a:p>
                    <a:p>
                      <a:pPr marL="347472" indent="-347472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cs-CZ" sz="1400" b="0" u="none" strike="noStrike" kern="100" dirty="0">
                          <a:effectLst/>
                          <a:latin typeface="+mn-lt"/>
                        </a:rPr>
                        <a:t>Peněžitého trestu/jiných majetkových sankcích stanovených v TŘ pro úmyslný TČ</a:t>
                      </a:r>
                      <a:endParaRPr lang="cs-CZ" sz="2200" b="0" u="none" strike="noStrike" dirty="0">
                        <a:effectLst/>
                        <a:latin typeface="+mn-lt"/>
                      </a:endParaRPr>
                    </a:p>
                    <a:p>
                      <a:pPr marL="347472" indent="-347472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cs-CZ" sz="1400" b="0" u="none" strike="noStrike" kern="100" dirty="0">
                          <a:effectLst/>
                          <a:latin typeface="+mn-lt"/>
                        </a:rPr>
                        <a:t>Pohledávek na náhradu škody způsobené porušením právní povinnosti</a:t>
                      </a:r>
                      <a:endParaRPr lang="cs-CZ" sz="2200" b="0" i="0" u="none" strike="noStrike" dirty="0">
                        <a:effectLst/>
                        <a:latin typeface="+mn-lt"/>
                      </a:endParaRPr>
                    </a:p>
                  </a:txBody>
                  <a:tcPr marL="84810" marR="84810" marT="11779" marB="0"/>
                </a:tc>
                <a:tc>
                  <a:txBody>
                    <a:bodyPr/>
                    <a:lstStyle/>
                    <a:p>
                      <a:pPr marL="0" indent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100"/>
                        <a:buFont typeface="Symbol" panose="05050102010706020507" pitchFamily="18" charset="2"/>
                        <a:buNone/>
                      </a:pPr>
                      <a:r>
                        <a:rPr lang="cs-CZ" sz="1400" b="1" u="none" strike="noStrike" kern="100" dirty="0">
                          <a:effectLst/>
                          <a:latin typeface="+mn-lt"/>
                        </a:rPr>
                        <a:t>Netýká se: </a:t>
                      </a:r>
                      <a:endParaRPr lang="cs-CZ" sz="1400" b="1" u="none" strike="noStrike" dirty="0">
                        <a:effectLst/>
                        <a:latin typeface="+mn-lt"/>
                      </a:endParaRPr>
                    </a:p>
                    <a:p>
                      <a:pPr marL="347472" indent="-347472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cs-CZ" sz="1400" b="0" u="none" strike="noStrike" kern="100" dirty="0">
                          <a:effectLst/>
                          <a:latin typeface="+mn-lt"/>
                        </a:rPr>
                        <a:t>Peněžitého trestu/jiných majetkových sankcích stanovených v TŘ pro úmyslný TČ</a:t>
                      </a:r>
                      <a:endParaRPr lang="cs-CZ" sz="2200" b="0" u="none" strike="noStrike" dirty="0">
                        <a:effectLst/>
                        <a:latin typeface="+mn-lt"/>
                      </a:endParaRPr>
                    </a:p>
                    <a:p>
                      <a:pPr marL="347472" indent="-347472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cs-CZ" sz="1400" b="0" u="none" strike="noStrike" kern="100" dirty="0">
                          <a:effectLst/>
                          <a:latin typeface="+mn-lt"/>
                        </a:rPr>
                        <a:t>Pohledávek na náhradu škody způsobené porušením právní povinnosti</a:t>
                      </a:r>
                      <a:endParaRPr lang="cs-CZ" sz="2200" b="0" u="none" strike="noStrike" dirty="0">
                        <a:effectLst/>
                        <a:latin typeface="+mn-lt"/>
                      </a:endParaRPr>
                    </a:p>
                    <a:p>
                      <a:pPr marL="347472" indent="-347472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cs-CZ" sz="1400" b="0" u="none" strike="noStrike" kern="1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Pohledávek na výživném ze zákona</a:t>
                      </a:r>
                      <a:endParaRPr lang="cs-CZ" sz="2200" b="0" u="none" strike="noStrike" dirty="0">
                        <a:effectLst/>
                        <a:latin typeface="+mn-lt"/>
                      </a:endParaRPr>
                    </a:p>
                    <a:p>
                      <a:pPr marL="347472" indent="-347472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+mj-lt"/>
                        <a:buAutoNum type="alphaLcParenR"/>
                      </a:pPr>
                      <a:r>
                        <a:rPr lang="cs-CZ" sz="1400" b="0" u="none" strike="noStrike" kern="1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Pohledávek V na náhradu škody způsobené na zdraví</a:t>
                      </a:r>
                      <a:endParaRPr lang="cs-CZ" sz="2200" b="0" i="0" u="none" strike="noStrike" dirty="0">
                        <a:effectLst/>
                        <a:latin typeface="+mn-lt"/>
                      </a:endParaRPr>
                    </a:p>
                  </a:txBody>
                  <a:tcPr marL="84810" marR="84810" marT="11779" marB="0"/>
                </a:tc>
                <a:extLst>
                  <a:ext uri="{0D108BD9-81ED-4DB2-BD59-A6C34878D82A}">
                    <a16:rowId xmlns:a16="http://schemas.microsoft.com/office/drawing/2014/main" val="1699778676"/>
                  </a:ext>
                </a:extLst>
              </a:tr>
            </a:tbl>
          </a:graphicData>
        </a:graphic>
      </p:graphicFrame>
      <p:sp>
        <p:nvSpPr>
          <p:cNvPr id="15" name="Nadpis 1">
            <a:extLst>
              <a:ext uri="{FF2B5EF4-FFF2-40B4-BE49-F238E27FC236}">
                <a16:creationId xmlns:a16="http://schemas.microsoft.com/office/drawing/2014/main" id="{7518DD72-545C-FFDF-6CF8-7DEC4D2D3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292" y="361092"/>
            <a:ext cx="7813242" cy="1059707"/>
          </a:xfrm>
        </p:spPr>
        <p:txBody>
          <a:bodyPr>
            <a:normAutofit fontScale="90000"/>
          </a:bodyPr>
          <a:lstStyle/>
          <a:p>
            <a:r>
              <a:rPr lang="cs-CZ" dirty="0"/>
              <a:t>Aktivní oddlužení – osvobození D</a:t>
            </a:r>
          </a:p>
        </p:txBody>
      </p:sp>
    </p:spTree>
    <p:extLst>
      <p:ext uri="{BB962C8B-B14F-4D97-AF65-F5344CB8AC3E}">
        <p14:creationId xmlns:p14="http://schemas.microsoft.com/office/powerpoint/2010/main" val="273095875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Pohledávky neosvobozené (§ 416)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1) peněžitý trest, jiná majetková sankce z </a:t>
            </a:r>
            <a:r>
              <a:rPr lang="cs-CZ" dirty="0" err="1"/>
              <a:t>TrŘ</a:t>
            </a:r>
            <a:r>
              <a:rPr lang="cs-CZ" dirty="0"/>
              <a:t> pro úmyslný TČ</a:t>
            </a:r>
          </a:p>
          <a:p>
            <a:pPr marL="0" indent="0">
              <a:buNone/>
            </a:pPr>
            <a:r>
              <a:rPr lang="cs-CZ" dirty="0"/>
              <a:t>2) pohledávky z NŠ, úmyslné porušení právní povinnosti</a:t>
            </a:r>
          </a:p>
          <a:p>
            <a:pPr marL="0" indent="0">
              <a:buNone/>
            </a:pPr>
            <a:r>
              <a:rPr lang="cs-CZ" dirty="0"/>
              <a:t>3) pohledávky věřitelů na výživném ze zákona</a:t>
            </a:r>
          </a:p>
          <a:p>
            <a:pPr marL="0" indent="0">
              <a:buNone/>
            </a:pPr>
            <a:r>
              <a:rPr lang="cs-CZ" dirty="0"/>
              <a:t>4) pohledávky věřitelů na NŠ způsobené na zdraví</a:t>
            </a:r>
          </a:p>
          <a:p>
            <a:endParaRPr lang="cs-CZ" dirty="0"/>
          </a:p>
          <a:p>
            <a:r>
              <a:rPr lang="cs-CZ" dirty="0"/>
              <a:t>ODVOLÁNÍ: D, V (jen ohledně své pohledávky, omezené odvolací důvody) </a:t>
            </a:r>
          </a:p>
        </p:txBody>
      </p:sp>
    </p:spTree>
    <p:extLst>
      <p:ext uri="{BB962C8B-B14F-4D97-AF65-F5344CB8AC3E}">
        <p14:creationId xmlns:p14="http://schemas.microsoft.com/office/powerpoint/2010/main" val="111609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047F61-6DF3-4B9F-AC15-0EDBE3D2CE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509631"/>
            <a:ext cx="9601200" cy="1485900"/>
          </a:xfrm>
        </p:spPr>
        <p:txBody>
          <a:bodyPr/>
          <a:lstStyle/>
          <a:p>
            <a:r>
              <a:rPr lang="cs-CZ" dirty="0"/>
              <a:t>Procesní souvislosti II.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97838F4-0CBF-4E48-AB5A-2A84941695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36521"/>
            <a:ext cx="9601200" cy="4848836"/>
          </a:xfrm>
        </p:spPr>
        <p:txBody>
          <a:bodyPr>
            <a:normAutofit/>
          </a:bodyPr>
          <a:lstStyle/>
          <a:p>
            <a:r>
              <a:rPr lang="cs-CZ" b="1" dirty="0"/>
              <a:t>Prominutí zmeškání</a:t>
            </a:r>
            <a:r>
              <a:rPr lang="cs-CZ" dirty="0"/>
              <a:t> zákonných </a:t>
            </a:r>
            <a:r>
              <a:rPr lang="cs-CZ" b="1" dirty="0"/>
              <a:t>lhůt</a:t>
            </a:r>
            <a:r>
              <a:rPr lang="cs-CZ" dirty="0"/>
              <a:t> – NE! - § 83</a:t>
            </a:r>
          </a:p>
          <a:p>
            <a:r>
              <a:rPr lang="cs-CZ" dirty="0"/>
              <a:t>Prominutí zmeškání tzv. soudcovských lhůt – ANO!</a:t>
            </a:r>
          </a:p>
          <a:p>
            <a:r>
              <a:rPr lang="cs-CZ" b="1" dirty="0"/>
              <a:t>Spojení věcí </a:t>
            </a:r>
            <a:r>
              <a:rPr lang="cs-CZ" dirty="0"/>
              <a:t>různých D – NE! -§ 83a, ale u incidentů již lze </a:t>
            </a:r>
          </a:p>
          <a:p>
            <a:r>
              <a:rPr lang="cs-CZ" b="1" dirty="0"/>
              <a:t>Přerušení řízení </a:t>
            </a:r>
            <a:r>
              <a:rPr lang="cs-CZ" dirty="0"/>
              <a:t>– NE</a:t>
            </a:r>
          </a:p>
          <a:p>
            <a:r>
              <a:rPr lang="cs-CZ" dirty="0"/>
              <a:t>Jednání se nařizuje jen ze zákona, nebo je-li to nutné (jiná projednací zásada)</a:t>
            </a:r>
          </a:p>
          <a:p>
            <a:r>
              <a:rPr lang="cs-CZ" b="1" dirty="0"/>
              <a:t>Dokazování</a:t>
            </a:r>
            <a:r>
              <a:rPr lang="cs-CZ" dirty="0"/>
              <a:t> při osvědčení dlužníkova Ú - zásada projednací a vyšetřovací +  od výslechu D lze upustit</a:t>
            </a:r>
          </a:p>
          <a:p>
            <a:r>
              <a:rPr lang="cs-CZ" dirty="0"/>
              <a:t>Forma rozhodování : </a:t>
            </a:r>
            <a:r>
              <a:rPr lang="cs-CZ" b="1" dirty="0"/>
              <a:t>Usnesení</a:t>
            </a:r>
          </a:p>
          <a:p>
            <a:r>
              <a:rPr lang="cs-CZ" b="1" dirty="0"/>
              <a:t>Účinnost: </a:t>
            </a:r>
            <a:r>
              <a:rPr lang="cs-CZ" dirty="0"/>
              <a:t>okamžikem zveřejnění v Insolvenčním Rejstříku</a:t>
            </a:r>
          </a:p>
          <a:p>
            <a:r>
              <a:rPr lang="cs-CZ" b="1" dirty="0"/>
              <a:t>Odklad vykonatelnosti: </a:t>
            </a:r>
            <a:r>
              <a:rPr lang="cs-CZ" dirty="0"/>
              <a:t>NE</a:t>
            </a:r>
            <a:r>
              <a:rPr lang="cs-CZ" b="1" dirty="0"/>
              <a:t> </a:t>
            </a:r>
            <a:r>
              <a:rPr lang="cs-CZ" dirty="0"/>
              <a:t>(29 NSČR 106/2020-A-187, KSOS 320 INS 21155/2018 ze dne 27.11.2020)</a:t>
            </a:r>
          </a:p>
          <a:p>
            <a:pPr marL="0" indent="0">
              <a:buNone/>
            </a:pP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12490551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71600" y="437225"/>
            <a:ext cx="9601200" cy="1485900"/>
          </a:xfrm>
        </p:spPr>
        <p:txBody>
          <a:bodyPr>
            <a:normAutofit fontScale="90000"/>
          </a:bodyPr>
          <a:lstStyle/>
          <a:p>
            <a:r>
              <a:rPr lang="cs-CZ" dirty="0"/>
              <a:t>Odejmutí  </a:t>
            </a:r>
            <a:br>
              <a:rPr lang="cs-CZ" dirty="0"/>
            </a:br>
            <a:r>
              <a:rPr lang="cs-CZ" dirty="0"/>
              <a:t>Zánik osvobození D (§ 417)</a:t>
            </a:r>
            <a:br>
              <a:rPr lang="cs-CZ" dirty="0"/>
            </a:br>
            <a:r>
              <a:rPr lang="cs-CZ" dirty="0"/>
              <a:t>Zrušení </a:t>
            </a:r>
            <a:r>
              <a:rPr lang="cs-CZ" dirty="0" err="1"/>
              <a:t>oddl</a:t>
            </a:r>
            <a:r>
              <a:rPr lang="cs-CZ" dirty="0"/>
              <a:t>. (§ 418)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71600" y="2285999"/>
            <a:ext cx="9716610" cy="4043779"/>
          </a:xfrm>
        </p:spPr>
        <p:txBody>
          <a:bodyPr>
            <a:normAutofit fontScale="85000" lnSpcReduction="20000"/>
          </a:bodyPr>
          <a:lstStyle/>
          <a:p>
            <a:r>
              <a:rPr lang="cs-CZ" b="1" dirty="0"/>
              <a:t>§ 417 – odejmutí a zánik osvobození D:</a:t>
            </a:r>
          </a:p>
          <a:p>
            <a:pPr lvl="1"/>
            <a:r>
              <a:rPr lang="cs-CZ" i="0" dirty="0"/>
              <a:t>Návrh V</a:t>
            </a:r>
          </a:p>
          <a:p>
            <a:pPr lvl="1"/>
            <a:r>
              <a:rPr lang="cs-CZ" i="0" dirty="0"/>
              <a:t>Do 3 let od pravomocného přiznání osvobození </a:t>
            </a:r>
          </a:p>
          <a:p>
            <a:pPr lvl="1"/>
            <a:r>
              <a:rPr lang="cs-CZ" i="0" dirty="0"/>
              <a:t>Podvodné jednání D, poskytnutí zvláštních výhod některým V </a:t>
            </a:r>
          </a:p>
          <a:p>
            <a:pPr lvl="1"/>
            <a:r>
              <a:rPr lang="cs-CZ" i="0" dirty="0"/>
              <a:t>Do 3 let od pravomocného přiznání osvobození  - D pravomocně odsouzen za úmyslný TČ (ovlivnění </a:t>
            </a:r>
            <a:r>
              <a:rPr lang="cs-CZ" i="0" dirty="0" err="1"/>
              <a:t>InsŘ</a:t>
            </a:r>
            <a:r>
              <a:rPr lang="cs-CZ" i="0" dirty="0"/>
              <a:t>, poškození V</a:t>
            </a:r>
          </a:p>
          <a:p>
            <a:pPr lvl="1"/>
            <a:r>
              <a:rPr lang="cs-CZ" dirty="0"/>
              <a:t>ODVOLÁNÍ - D, V</a:t>
            </a:r>
          </a:p>
          <a:p>
            <a:r>
              <a:rPr lang="cs-CZ" b="1" dirty="0"/>
              <a:t>§ 418 – zrušení </a:t>
            </a:r>
            <a:r>
              <a:rPr lang="cs-CZ" b="1" dirty="0" err="1"/>
              <a:t>schv</a:t>
            </a:r>
            <a:r>
              <a:rPr lang="cs-CZ" b="1" dirty="0"/>
              <a:t>. ODD : </a:t>
            </a:r>
          </a:p>
          <a:p>
            <a:pPr lvl="1"/>
            <a:r>
              <a:rPr lang="cs-CZ" dirty="0"/>
              <a:t>při neplnění podmínek v průběhu </a:t>
            </a:r>
            <a:r>
              <a:rPr lang="cs-CZ" dirty="0" err="1"/>
              <a:t>Oddl</a:t>
            </a:r>
            <a:endParaRPr lang="cs-CZ" dirty="0"/>
          </a:p>
          <a:p>
            <a:pPr lvl="1"/>
            <a:r>
              <a:rPr lang="cs-CZ" dirty="0"/>
              <a:t>zaviněný vznik nového dluhu</a:t>
            </a:r>
          </a:p>
          <a:p>
            <a:pPr lvl="1"/>
            <a:r>
              <a:rPr lang="cs-CZ" dirty="0"/>
              <a:t>D není schopen po dobu delší 3 měsíců ani pohledávky dle § 395/1b nebo D sám navrhne</a:t>
            </a:r>
          </a:p>
          <a:p>
            <a:r>
              <a:rPr lang="cs-CZ" dirty="0"/>
              <a:t>Soud ne/rozhodne současně o K</a:t>
            </a:r>
          </a:p>
          <a:p>
            <a:r>
              <a:rPr lang="cs-CZ" dirty="0"/>
              <a:t>Upravený seznam přihlášek po zastavení </a:t>
            </a:r>
            <a:r>
              <a:rPr lang="cs-CZ" dirty="0" err="1"/>
              <a:t>InsŘ</a:t>
            </a:r>
            <a:r>
              <a:rPr lang="cs-CZ" dirty="0"/>
              <a:t> zahájené návrhem </a:t>
            </a:r>
            <a:r>
              <a:rPr lang="cs-CZ" dirty="0" err="1"/>
              <a:t>InsVěř</a:t>
            </a:r>
            <a:r>
              <a:rPr lang="cs-CZ" dirty="0"/>
              <a:t> je EXEKUČNÍM TITULEM: </a:t>
            </a:r>
            <a:r>
              <a:rPr lang="cs-CZ" dirty="0" err="1"/>
              <a:t>Exe</a:t>
            </a:r>
            <a:r>
              <a:rPr lang="cs-CZ" dirty="0"/>
              <a:t>, VR (promlčení 10 let) </a:t>
            </a:r>
          </a:p>
        </p:txBody>
      </p:sp>
    </p:spTree>
    <p:extLst>
      <p:ext uri="{BB962C8B-B14F-4D97-AF65-F5344CB8AC3E}">
        <p14:creationId xmlns:p14="http://schemas.microsoft.com/office/powerpoint/2010/main" val="8625380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8">
            <a:extLst>
              <a:ext uri="{FF2B5EF4-FFF2-40B4-BE49-F238E27FC236}">
                <a16:creationId xmlns:a16="http://schemas.microsoft.com/office/drawing/2014/main" id="{AA6EC888-B85F-410F-B430-06583E94B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16" name="Rectangle 10">
            <a:extLst>
              <a:ext uri="{FF2B5EF4-FFF2-40B4-BE49-F238E27FC236}">
                <a16:creationId xmlns:a16="http://schemas.microsoft.com/office/drawing/2014/main" id="{9485DA84-CB73-4E5E-9864-2460CE2805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D49185E-361A-421B-8F2D-11C7FFC686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4B85BAA-C37F-44B4-B427-B4F10EBB41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26240" y="-4668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DC4EE06-D7B4-4FAC-A561-38A1C3802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94325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018D83B-903C-4782-B1BB-A45164A71F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26240" y="6494325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785589A-A5AC-409A-B2A2-24D871B4C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867" y="158782"/>
            <a:ext cx="11870265" cy="65378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8CCF64DB-3039-E35F-6D78-F7EE7FFD38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8877465"/>
              </p:ext>
            </p:extLst>
          </p:nvPr>
        </p:nvGraphicFramePr>
        <p:xfrm>
          <a:off x="482600" y="1386997"/>
          <a:ext cx="11226800" cy="4149881"/>
        </p:xfrm>
        <a:graphic>
          <a:graphicData uri="http://schemas.openxmlformats.org/drawingml/2006/table">
            <a:tbl>
              <a:tblPr firstRow="1" firstCol="1" bandCol="1">
                <a:tableStyleId>{72833802-FEF1-4C79-8D5D-14CF1EAF98D9}</a:tableStyleId>
              </a:tblPr>
              <a:tblGrid>
                <a:gridCol w="3217878">
                  <a:extLst>
                    <a:ext uri="{9D8B030D-6E8A-4147-A177-3AD203B41FA5}">
                      <a16:colId xmlns:a16="http://schemas.microsoft.com/office/drawing/2014/main" val="129268640"/>
                    </a:ext>
                  </a:extLst>
                </a:gridCol>
                <a:gridCol w="4004461">
                  <a:extLst>
                    <a:ext uri="{9D8B030D-6E8A-4147-A177-3AD203B41FA5}">
                      <a16:colId xmlns:a16="http://schemas.microsoft.com/office/drawing/2014/main" val="3914285512"/>
                    </a:ext>
                  </a:extLst>
                </a:gridCol>
                <a:gridCol w="4004461">
                  <a:extLst>
                    <a:ext uri="{9D8B030D-6E8A-4147-A177-3AD203B41FA5}">
                      <a16:colId xmlns:a16="http://schemas.microsoft.com/office/drawing/2014/main" val="969897670"/>
                    </a:ext>
                  </a:extLst>
                </a:gridCol>
              </a:tblGrid>
              <a:tr h="366302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400" b="1" u="none" strike="noStrike" kern="100" dirty="0">
                          <a:effectLst/>
                        </a:rPr>
                        <a:t>Úpadek před 1.7.2017</a:t>
                      </a:r>
                      <a:endParaRPr lang="cs-CZ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9952" marR="89952" marT="12493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400" b="1" u="none" strike="noStrike" kern="100">
                          <a:effectLst/>
                        </a:rPr>
                        <a:t>Úpadek od 1.7.2017 do 31.5.2019</a:t>
                      </a:r>
                      <a:endParaRPr lang="cs-CZ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9952" marR="89952" marT="12493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400" b="1" u="none" strike="noStrike" kern="100">
                          <a:effectLst/>
                        </a:rPr>
                        <a:t>Úpadek od 1.6.2019</a:t>
                      </a:r>
                      <a:endParaRPr lang="cs-CZ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9952" marR="89952" marT="12493" marB="0"/>
                </a:tc>
                <a:extLst>
                  <a:ext uri="{0D108BD9-81ED-4DB2-BD59-A6C34878D82A}">
                    <a16:rowId xmlns:a16="http://schemas.microsoft.com/office/drawing/2014/main" val="228242830"/>
                  </a:ext>
                </a:extLst>
              </a:tr>
              <a:tr h="2546650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400" b="1" u="none" strike="noStrike" kern="100" dirty="0">
                          <a:effectLst/>
                        </a:rPr>
                        <a:t>Zrušení </a:t>
                      </a:r>
                      <a:r>
                        <a:rPr lang="cs-CZ" sz="1400" b="1" u="none" strike="noStrike" kern="100" dirty="0" err="1">
                          <a:effectLst/>
                        </a:rPr>
                        <a:t>schvál</a:t>
                      </a:r>
                      <a:r>
                        <a:rPr lang="cs-CZ" sz="1400" b="1" u="none" strike="noStrike" kern="100" dirty="0">
                          <a:effectLst/>
                        </a:rPr>
                        <a:t>. ODD pokud: </a:t>
                      </a:r>
                      <a:endParaRPr lang="cs-CZ" sz="2400" b="1" u="none" strike="noStrike" dirty="0">
                        <a:effectLst/>
                      </a:endParaRPr>
                    </a:p>
                    <a:p>
                      <a:pPr marL="347472" indent="-347472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cs-CZ" sz="1400" b="0" u="none" strike="noStrike" kern="100" dirty="0">
                          <a:effectLst/>
                        </a:rPr>
                        <a:t>D neplní podstatné povinnosti</a:t>
                      </a:r>
                      <a:endParaRPr lang="cs-CZ" sz="2400" b="0" u="none" strike="noStrike" dirty="0">
                        <a:effectLst/>
                      </a:endParaRPr>
                    </a:p>
                    <a:p>
                      <a:pPr marL="347472" indent="-347472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cs-CZ" sz="1400" b="0" u="none" strike="noStrike" kern="100" dirty="0">
                          <a:effectLst/>
                        </a:rPr>
                        <a:t>Podstatná část splátkového kalendáře není možné splnit</a:t>
                      </a:r>
                      <a:endParaRPr lang="cs-CZ" sz="2400" b="0" u="none" strike="noStrike" dirty="0">
                        <a:effectLst/>
                      </a:endParaRPr>
                    </a:p>
                    <a:p>
                      <a:pPr marL="347472" indent="-347472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cs-CZ" sz="1400" b="0" u="none" strike="noStrike" kern="100" dirty="0">
                          <a:effectLst/>
                        </a:rPr>
                        <a:t>V důsledku zaviněného jednání D vznikl nový závazek po dobu delší než 30 dnů po splatnosti</a:t>
                      </a:r>
                      <a:endParaRPr lang="cs-CZ" sz="2400" b="0" u="none" strike="noStrike" dirty="0">
                        <a:effectLst/>
                      </a:endParaRPr>
                    </a:p>
                    <a:p>
                      <a:pPr marL="347472" indent="-347472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cs-CZ" sz="1400" b="0" u="none" strike="noStrike" kern="100" dirty="0">
                          <a:effectLst/>
                        </a:rPr>
                        <a:t>Navrhne-li D </a:t>
                      </a:r>
                      <a:endParaRPr lang="cs-CZ" sz="2400" b="0" u="none" strike="noStrike" dirty="0">
                        <a:effectLst/>
                      </a:endParaRPr>
                    </a:p>
                    <a:p>
                      <a:pPr marL="347472" indent="-347472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+mj-lt"/>
                        <a:buAutoNum type="alphaLcParenR"/>
                      </a:pPr>
                      <a:r>
                        <a:rPr lang="cs-CZ" sz="1400" b="0" u="none" strike="noStrike" kern="100" dirty="0">
                          <a:effectLst/>
                        </a:rPr>
                        <a:t>Nepoctivý záměr</a:t>
                      </a:r>
                      <a:endParaRPr lang="cs-CZ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9952" marR="89952" marT="12493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400" b="1" u="none" strike="noStrike" kern="100" dirty="0">
                          <a:effectLst/>
                        </a:rPr>
                        <a:t>Zrušení </a:t>
                      </a:r>
                      <a:r>
                        <a:rPr lang="cs-CZ" sz="1400" b="1" u="none" strike="noStrike" kern="100" dirty="0" err="1">
                          <a:effectLst/>
                        </a:rPr>
                        <a:t>schvál</a:t>
                      </a:r>
                      <a:r>
                        <a:rPr lang="cs-CZ" sz="1400" b="1" u="none" strike="noStrike" kern="100" dirty="0">
                          <a:effectLst/>
                        </a:rPr>
                        <a:t>. ODD pokud: </a:t>
                      </a:r>
                      <a:endParaRPr lang="cs-CZ" sz="2400" b="1" u="none" strike="noStrike" dirty="0">
                        <a:effectLst/>
                      </a:endParaRPr>
                    </a:p>
                    <a:p>
                      <a:pPr marL="347472" indent="-347472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cs-CZ" sz="1400" b="0" u="none" strike="noStrike" kern="100" dirty="0">
                          <a:effectLst/>
                        </a:rPr>
                        <a:t>D neplní podstatné povinnosti</a:t>
                      </a:r>
                      <a:endParaRPr lang="cs-CZ" sz="2400" b="0" u="none" strike="noStrike" dirty="0">
                        <a:effectLst/>
                      </a:endParaRPr>
                    </a:p>
                    <a:p>
                      <a:pPr marL="347472" indent="-347472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cs-CZ" sz="1400" b="0" u="none" strike="noStrike" kern="100" dirty="0">
                          <a:effectLst/>
                        </a:rPr>
                        <a:t>Podstatná část splátkového kalendáře není možné splnit</a:t>
                      </a:r>
                      <a:endParaRPr lang="cs-CZ" sz="2400" b="0" u="none" strike="noStrike" dirty="0">
                        <a:effectLst/>
                      </a:endParaRPr>
                    </a:p>
                    <a:p>
                      <a:pPr marL="347472" indent="-347472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cs-CZ" sz="1400" b="0" u="none" strike="noStrike" kern="100" dirty="0">
                          <a:effectLst/>
                        </a:rPr>
                        <a:t>V důsledku zaviněného jednání D vznikl nový závazek po dobu delší než 30 dnů po splatnosti</a:t>
                      </a:r>
                      <a:endParaRPr lang="cs-CZ" sz="2400" b="0" u="none" strike="noStrike" dirty="0">
                        <a:effectLst/>
                      </a:endParaRPr>
                    </a:p>
                    <a:p>
                      <a:pPr marL="347472" indent="-347472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cs-CZ" sz="1400" b="0" u="none" strike="noStrike" kern="100" dirty="0">
                          <a:effectLst/>
                        </a:rPr>
                        <a:t>Navrhne-li D </a:t>
                      </a:r>
                      <a:endParaRPr lang="cs-CZ" sz="2400" b="0" u="none" strike="noStrike" dirty="0">
                        <a:effectLst/>
                      </a:endParaRPr>
                    </a:p>
                    <a:p>
                      <a:pPr marL="347472" indent="-347472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+mj-lt"/>
                        <a:buAutoNum type="alphaLcParenR"/>
                      </a:pPr>
                      <a:r>
                        <a:rPr lang="cs-CZ" sz="1400" b="0" u="none" strike="noStrike" kern="100" dirty="0">
                          <a:effectLst/>
                        </a:rPr>
                        <a:t>Nepoctivý záměr</a:t>
                      </a:r>
                      <a:endParaRPr lang="cs-CZ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9952" marR="89952" marT="12493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400" b="1" u="none" strike="noStrike" kern="100" dirty="0">
                          <a:effectLst/>
                        </a:rPr>
                        <a:t>Zrušení </a:t>
                      </a:r>
                      <a:r>
                        <a:rPr lang="cs-CZ" sz="1400" b="1" u="none" strike="noStrike" kern="100" dirty="0" err="1">
                          <a:effectLst/>
                        </a:rPr>
                        <a:t>schvál</a:t>
                      </a:r>
                      <a:r>
                        <a:rPr lang="cs-CZ" sz="1400" b="1" u="none" strike="noStrike" kern="100" dirty="0">
                          <a:effectLst/>
                        </a:rPr>
                        <a:t>. ODD pokud: </a:t>
                      </a:r>
                      <a:endParaRPr lang="cs-CZ" sz="2400" b="1" u="none" strike="noStrike" dirty="0">
                        <a:effectLst/>
                      </a:endParaRPr>
                    </a:p>
                    <a:p>
                      <a:pPr marL="347472" indent="-347472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cs-CZ" sz="1400" b="0" u="none" strike="noStrike" kern="100" dirty="0">
                          <a:effectLst/>
                        </a:rPr>
                        <a:t>D neplní podstatné povinnosti</a:t>
                      </a:r>
                      <a:endParaRPr lang="cs-CZ" sz="2400" b="0" u="none" strike="noStrike" dirty="0">
                        <a:effectLst/>
                      </a:endParaRPr>
                    </a:p>
                    <a:p>
                      <a:pPr marL="347472" indent="-347472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cs-CZ" sz="1400" b="0" u="none" strike="noStrike" kern="100" dirty="0">
                          <a:effectLst/>
                        </a:rPr>
                        <a:t>V důsledku zaviněného jednání D vznikl nový závazek po dobu delší než 30 dnů po splatnosti</a:t>
                      </a:r>
                      <a:endParaRPr lang="cs-CZ" sz="2400" b="0" u="none" strike="noStrike" dirty="0">
                        <a:effectLst/>
                      </a:endParaRPr>
                    </a:p>
                    <a:p>
                      <a:pPr marL="347472" indent="-347472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cs-CZ" sz="1400" b="0" u="none" strike="noStrike" kern="100" dirty="0">
                          <a:solidFill>
                            <a:srgbClr val="FF0000"/>
                          </a:solidFill>
                          <a:effectLst/>
                        </a:rPr>
                        <a:t>D v důsledku okolností, které nezavinil, po dobu delší než 3 měsíce není schopen splácet v plné výši ani pohledávky podle §395/1b</a:t>
                      </a:r>
                      <a:endParaRPr lang="cs-CZ" sz="2400" b="0" u="none" strike="noStrike" dirty="0">
                        <a:effectLst/>
                      </a:endParaRPr>
                    </a:p>
                    <a:p>
                      <a:pPr marL="347472" indent="-347472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cs-CZ" sz="1400" b="0" u="none" strike="noStrike" kern="100" dirty="0">
                          <a:effectLst/>
                        </a:rPr>
                        <a:t>Navrhne-li D </a:t>
                      </a:r>
                      <a:endParaRPr lang="cs-CZ" sz="2400" b="0" u="none" strike="noStrike" dirty="0">
                        <a:effectLst/>
                      </a:endParaRPr>
                    </a:p>
                    <a:p>
                      <a:pPr marL="347472" indent="-347472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+mj-lt"/>
                        <a:buAutoNum type="alphaLcParenR"/>
                      </a:pPr>
                      <a:r>
                        <a:rPr lang="cs-CZ" sz="1400" b="0" u="none" strike="noStrike" kern="100" dirty="0">
                          <a:effectLst/>
                        </a:rPr>
                        <a:t>Nepoctivý záměr</a:t>
                      </a:r>
                      <a:endParaRPr lang="cs-CZ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9952" marR="89952" marT="12493" marB="0"/>
                </a:tc>
                <a:extLst>
                  <a:ext uri="{0D108BD9-81ED-4DB2-BD59-A6C34878D82A}">
                    <a16:rowId xmlns:a16="http://schemas.microsoft.com/office/drawing/2014/main" val="2784531646"/>
                  </a:ext>
                </a:extLst>
              </a:tr>
              <a:tr h="1236929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400" b="0" u="none" strike="noStrike" kern="100">
                          <a:effectLst/>
                        </a:rPr>
                        <a:t>Soud </a:t>
                      </a:r>
                      <a:r>
                        <a:rPr lang="cs-CZ" sz="1400" b="1" u="none" strike="noStrike" kern="100">
                          <a:solidFill>
                            <a:srgbClr val="FF0000"/>
                          </a:solidFill>
                          <a:effectLst/>
                        </a:rPr>
                        <a:t>VŽDY</a:t>
                      </a:r>
                      <a:r>
                        <a:rPr lang="cs-CZ" sz="1400" b="0" u="none" strike="noStrike" kern="100">
                          <a:effectLst/>
                        </a:rPr>
                        <a:t> současně rozhodne o způsobu řešení dlužníkova úpadku </a:t>
                      </a:r>
                      <a:r>
                        <a:rPr lang="cs-CZ" sz="1400" b="1" u="none" strike="noStrike" kern="100">
                          <a:effectLst/>
                        </a:rPr>
                        <a:t>konkursem</a:t>
                      </a:r>
                      <a:endParaRPr lang="cs-CZ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9952" marR="89952" marT="12493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400" b="0" u="none" strike="noStrike" kern="100">
                          <a:effectLst/>
                        </a:rPr>
                        <a:t>Soud </a:t>
                      </a:r>
                      <a:r>
                        <a:rPr lang="cs-CZ" sz="1400" b="1" u="none" strike="noStrike" kern="100">
                          <a:solidFill>
                            <a:srgbClr val="FF0000"/>
                          </a:solidFill>
                          <a:effectLst/>
                        </a:rPr>
                        <a:t>NEMUSÍ</a:t>
                      </a:r>
                      <a:r>
                        <a:rPr lang="cs-CZ" sz="1400" b="0" u="none" strike="noStrike" kern="10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cs-CZ" sz="1400" b="0" u="none" strike="noStrike" kern="100">
                          <a:effectLst/>
                        </a:rPr>
                        <a:t>rozhodnout o způsobu řešení dlužníkova úpadku </a:t>
                      </a:r>
                      <a:r>
                        <a:rPr lang="cs-CZ" sz="1400" b="1" u="none" strike="noStrike" kern="100">
                          <a:effectLst/>
                        </a:rPr>
                        <a:t>konkursem, pokud zjistí, že majetek dlužníka je zcela nepostačující a zároveň o to dlužník nepožádal a nezaplatil zálohu na náklady IŘ.</a:t>
                      </a:r>
                      <a:endParaRPr lang="cs-CZ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9952" marR="89952" marT="12493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400" b="0" u="none" strike="noStrike" kern="100" dirty="0">
                          <a:effectLst/>
                        </a:rPr>
                        <a:t>Soud </a:t>
                      </a:r>
                      <a:r>
                        <a:rPr lang="cs-CZ" sz="1400" b="1" u="none" strike="noStrike" kern="100" dirty="0">
                          <a:solidFill>
                            <a:srgbClr val="FF0000"/>
                          </a:solidFill>
                          <a:effectLst/>
                        </a:rPr>
                        <a:t>NEMUSÍ</a:t>
                      </a:r>
                      <a:r>
                        <a:rPr lang="cs-CZ" sz="1400" b="0" u="none" strike="noStrike" kern="10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cs-CZ" sz="1400" b="0" u="none" strike="noStrike" kern="100" dirty="0">
                          <a:effectLst/>
                        </a:rPr>
                        <a:t>rozhodnout o způsobu řešení dlužníkova úpadku </a:t>
                      </a:r>
                      <a:r>
                        <a:rPr lang="cs-CZ" sz="1400" b="1" u="none" strike="noStrike" kern="100" dirty="0">
                          <a:effectLst/>
                        </a:rPr>
                        <a:t>konkursem, pokud zjistí, že majetek dlužníka je zcela nepostačující a zároveň o to dlužník nepožádal a nezaplatil zálohu na náklady IŘ.</a:t>
                      </a:r>
                      <a:endParaRPr lang="cs-CZ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9952" marR="89952" marT="12493" marB="0"/>
                </a:tc>
                <a:extLst>
                  <a:ext uri="{0D108BD9-81ED-4DB2-BD59-A6C34878D82A}">
                    <a16:rowId xmlns:a16="http://schemas.microsoft.com/office/drawing/2014/main" val="559621423"/>
                  </a:ext>
                </a:extLst>
              </a:tr>
            </a:tbl>
          </a:graphicData>
        </a:graphic>
      </p:graphicFrame>
      <p:sp>
        <p:nvSpPr>
          <p:cNvPr id="5" name="Nadpis 1">
            <a:extLst>
              <a:ext uri="{FF2B5EF4-FFF2-40B4-BE49-F238E27FC236}">
                <a16:creationId xmlns:a16="http://schemas.microsoft.com/office/drawing/2014/main" id="{54B28F1F-6C0C-0D66-28B4-8A0858715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292" y="361092"/>
            <a:ext cx="11295108" cy="864537"/>
          </a:xfrm>
        </p:spPr>
        <p:txBody>
          <a:bodyPr>
            <a:normAutofit fontScale="90000"/>
          </a:bodyPr>
          <a:lstStyle/>
          <a:p>
            <a:r>
              <a:rPr lang="cs-CZ" dirty="0"/>
              <a:t>Aktivní oddlužení – důsledky porušení povinností</a:t>
            </a:r>
          </a:p>
        </p:txBody>
      </p:sp>
    </p:spTree>
    <p:extLst>
      <p:ext uri="{BB962C8B-B14F-4D97-AF65-F5344CB8AC3E}">
        <p14:creationId xmlns:p14="http://schemas.microsoft.com/office/powerpoint/2010/main" val="197506428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CA5AEF-F635-441C-A943-61A18AB744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2262" y="3046546"/>
            <a:ext cx="5301138" cy="1306251"/>
          </a:xfrm>
        </p:spPr>
        <p:txBody>
          <a:bodyPr>
            <a:normAutofit/>
          </a:bodyPr>
          <a:lstStyle/>
          <a:p>
            <a:pPr algn="l"/>
            <a:r>
              <a:rPr lang="cs-CZ" sz="6600" dirty="0"/>
              <a:t>Konkurs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24C8CD7-87AB-47C7-952B-A07E2EF31E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78524" y="4431008"/>
            <a:ext cx="5284876" cy="1086237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cs-CZ" dirty="0"/>
              <a:t>§ 244 – 315 </a:t>
            </a:r>
            <a:r>
              <a:rPr lang="cs-CZ" dirty="0" err="1"/>
              <a:t>InsZ</a:t>
            </a:r>
            <a:endParaRPr lang="cs-CZ" dirty="0"/>
          </a:p>
        </p:txBody>
      </p:sp>
      <p:pic>
        <p:nvPicPr>
          <p:cNvPr id="7" name="Graphic 6" descr="Scales of Justice">
            <a:extLst>
              <a:ext uri="{FF2B5EF4-FFF2-40B4-BE49-F238E27FC236}">
                <a16:creationId xmlns:a16="http://schemas.microsoft.com/office/drawing/2014/main" id="{B2EB6AB6-D679-A964-7FC5-D8CF8D8E65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14124" y="937183"/>
            <a:ext cx="3415614" cy="3415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85155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Definice, účinky prohlášení K – 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71600" y="2059709"/>
            <a:ext cx="9601200" cy="3807691"/>
          </a:xfrm>
        </p:spPr>
        <p:txBody>
          <a:bodyPr>
            <a:normAutofit lnSpcReduction="10000"/>
          </a:bodyPr>
          <a:lstStyle/>
          <a:p>
            <a:r>
              <a:rPr lang="cs-CZ" dirty="0"/>
              <a:t>K = způsob řešení Ú, poměrné uspokojení z výnosu zpeněžení MP, neuspokojené pohledávky nezanikají (§ 244 </a:t>
            </a:r>
            <a:r>
              <a:rPr lang="cs-CZ" dirty="0" err="1"/>
              <a:t>InsZ</a:t>
            </a:r>
            <a:r>
              <a:rPr lang="cs-CZ" dirty="0"/>
              <a:t>) </a:t>
            </a:r>
          </a:p>
          <a:p>
            <a:r>
              <a:rPr lang="cs-CZ" b="1" dirty="0"/>
              <a:t>Účinky</a:t>
            </a:r>
            <a:r>
              <a:rPr lang="cs-CZ" dirty="0"/>
              <a:t> ( § 245 </a:t>
            </a:r>
            <a:r>
              <a:rPr lang="cs-CZ" dirty="0" err="1"/>
              <a:t>InsZ</a:t>
            </a:r>
            <a:r>
              <a:rPr lang="cs-CZ" dirty="0"/>
              <a:t>):</a:t>
            </a:r>
          </a:p>
          <a:p>
            <a:pPr lvl="1">
              <a:buFontTx/>
              <a:buChar char="-"/>
            </a:pPr>
            <a:r>
              <a:rPr lang="cs-CZ" sz="2100" dirty="0"/>
              <a:t>zveřejněním R v </a:t>
            </a:r>
            <a:r>
              <a:rPr lang="cs-CZ" sz="2100" dirty="0" err="1"/>
              <a:t>InsRej</a:t>
            </a:r>
            <a:endParaRPr lang="cs-CZ" sz="2100" dirty="0"/>
          </a:p>
          <a:p>
            <a:pPr lvl="1">
              <a:buFontTx/>
              <a:buChar char="-"/>
            </a:pPr>
            <a:r>
              <a:rPr lang="cs-CZ" dirty="0"/>
              <a:t>přerušuje se likvidace  PO, končí nucená správa, zaniká PO (nerozhodne-li soud jinak)</a:t>
            </a:r>
          </a:p>
          <a:p>
            <a:pPr lvl="1">
              <a:buFontTx/>
              <a:buChar char="-"/>
            </a:pPr>
            <a:r>
              <a:rPr lang="cs-CZ" dirty="0"/>
              <a:t>dispoziční oprávnění nakládat s MP přechází na </a:t>
            </a:r>
            <a:r>
              <a:rPr lang="cs-CZ" dirty="0" err="1"/>
              <a:t>InsSpr</a:t>
            </a:r>
            <a:endParaRPr lang="cs-CZ" dirty="0"/>
          </a:p>
          <a:p>
            <a:pPr lvl="1">
              <a:buFontTx/>
              <a:buChar char="-"/>
            </a:pPr>
            <a:r>
              <a:rPr lang="cs-CZ" dirty="0"/>
              <a:t>PJ Da = </a:t>
            </a:r>
            <a:r>
              <a:rPr lang="cs-CZ" b="1" dirty="0"/>
              <a:t>neúčinnost </a:t>
            </a:r>
            <a:r>
              <a:rPr lang="cs-CZ" dirty="0"/>
              <a:t>ze zákona (§ 246/2,3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  <a:p>
            <a:pPr lvl="1">
              <a:buFontTx/>
              <a:buChar char="-"/>
            </a:pPr>
            <a:r>
              <a:rPr lang="cs-CZ" dirty="0"/>
              <a:t>PJ Da = </a:t>
            </a:r>
            <a:r>
              <a:rPr lang="cs-CZ" b="1" dirty="0"/>
              <a:t>neplatnost</a:t>
            </a:r>
            <a:r>
              <a:rPr lang="cs-CZ" dirty="0"/>
              <a:t> – odmítnutí daru / dědictví, dohoda o vypořádání (§ 246/4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  <a:p>
            <a:pPr lvl="1">
              <a:buFontTx/>
              <a:buChar char="-"/>
            </a:pPr>
            <a:r>
              <a:rPr lang="cs-CZ" dirty="0"/>
              <a:t>Vyrozumění ČNB (§ 247 </a:t>
            </a:r>
            <a:r>
              <a:rPr lang="cs-CZ" dirty="0" err="1"/>
              <a:t>InsZ</a:t>
            </a:r>
            <a:r>
              <a:rPr lang="cs-CZ" dirty="0"/>
              <a:t>)  </a:t>
            </a:r>
          </a:p>
        </p:txBody>
      </p:sp>
    </p:spTree>
    <p:extLst>
      <p:ext uri="{BB962C8B-B14F-4D97-AF65-F5344CB8AC3E}">
        <p14:creationId xmlns:p14="http://schemas.microsoft.com/office/powerpoint/2010/main" val="206886197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Účinky prohlášení K – II.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Režim uplatnění práv V : jen režim </a:t>
            </a:r>
            <a:r>
              <a:rPr lang="cs-CZ" dirty="0" err="1"/>
              <a:t>InsZ</a:t>
            </a:r>
            <a:r>
              <a:rPr lang="cs-CZ" dirty="0"/>
              <a:t> pro </a:t>
            </a:r>
            <a:r>
              <a:rPr lang="cs-CZ" b="1" dirty="0"/>
              <a:t>všechny</a:t>
            </a:r>
            <a:r>
              <a:rPr lang="cs-CZ" dirty="0"/>
              <a:t> V</a:t>
            </a:r>
          </a:p>
          <a:p>
            <a:r>
              <a:rPr lang="cs-CZ" dirty="0"/>
              <a:t>Zákonná neúčinnost PJ poté, co nastaly účinky zahájení </a:t>
            </a:r>
            <a:r>
              <a:rPr lang="cs-CZ" dirty="0" err="1"/>
              <a:t>InsŘ</a:t>
            </a:r>
            <a:r>
              <a:rPr lang="cs-CZ" dirty="0"/>
              <a:t> (§248/2)</a:t>
            </a:r>
          </a:p>
          <a:p>
            <a:r>
              <a:rPr lang="cs-CZ" dirty="0"/>
              <a:t>Zákonná neúčinnost VB poté, co nastaly účinky zahájení </a:t>
            </a:r>
            <a:r>
              <a:rPr lang="cs-CZ" dirty="0" err="1"/>
              <a:t>InsŘ</a:t>
            </a:r>
            <a:r>
              <a:rPr lang="cs-CZ" dirty="0"/>
              <a:t> (§248/3)</a:t>
            </a:r>
          </a:p>
          <a:p>
            <a:r>
              <a:rPr lang="cs-CZ" dirty="0"/>
              <a:t>Osoba oprávněná k uplatnění práv D : </a:t>
            </a:r>
            <a:r>
              <a:rPr lang="cs-CZ" dirty="0" err="1"/>
              <a:t>InsSpr</a:t>
            </a:r>
            <a:endParaRPr lang="cs-CZ" dirty="0"/>
          </a:p>
          <a:p>
            <a:r>
              <a:rPr lang="cs-CZ" dirty="0"/>
              <a:t>Zákonná splatnost dosud nesplatných závazků D (§ 250)</a:t>
            </a:r>
          </a:p>
          <a:p>
            <a:r>
              <a:rPr lang="cs-CZ" dirty="0"/>
              <a:t>Zánik jednostranných PJ Da</a:t>
            </a:r>
          </a:p>
          <a:p>
            <a:r>
              <a:rPr lang="cs-CZ" dirty="0"/>
              <a:t>Zákonný režim smluv o </a:t>
            </a:r>
            <a:r>
              <a:rPr lang="cs-CZ" dirty="0" err="1"/>
              <a:t>vzáj</a:t>
            </a:r>
            <a:r>
              <a:rPr lang="cs-CZ" dirty="0"/>
              <a:t>. plnění (§253) a fixních smluv (§254), výpůjčky (§255)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5032938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Účinky prohlášení K – III.</a:t>
            </a:r>
            <a:br>
              <a:rPr lang="cs-CZ" dirty="0"/>
            </a:br>
            <a:r>
              <a:rPr lang="cs-CZ" dirty="0"/>
              <a:t>Nájemní, podnájemní, leasingové vztahy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Zákonný režim výpovědi </a:t>
            </a:r>
            <a:r>
              <a:rPr lang="cs-CZ" dirty="0" err="1"/>
              <a:t>InsSprávcem</a:t>
            </a:r>
            <a:r>
              <a:rPr lang="cs-CZ" dirty="0"/>
              <a:t> – výpovědní dob max. 3 měsíce</a:t>
            </a:r>
          </a:p>
          <a:p>
            <a:r>
              <a:rPr lang="cs-CZ" dirty="0"/>
              <a:t>Výjimky pouze u smluv na dobu určitou dle § 256/2 (nepřiměřené, případně zpeněžení)</a:t>
            </a:r>
          </a:p>
          <a:p>
            <a:r>
              <a:rPr lang="cs-CZ" dirty="0"/>
              <a:t>Nemožnost výpovědi </a:t>
            </a:r>
            <a:r>
              <a:rPr lang="cs-CZ" dirty="0" err="1"/>
              <a:t>Du</a:t>
            </a:r>
            <a:r>
              <a:rPr lang="cs-CZ" dirty="0"/>
              <a:t> (nájemci) pro neplacení nájemného před </a:t>
            </a:r>
            <a:r>
              <a:rPr lang="cs-CZ" dirty="0" err="1"/>
              <a:t>RoÚ</a:t>
            </a:r>
            <a:r>
              <a:rPr lang="cs-CZ" dirty="0"/>
              <a:t> nebo pro zhoršení majetkové situace</a:t>
            </a:r>
          </a:p>
          <a:p>
            <a:r>
              <a:rPr lang="cs-CZ" dirty="0"/>
              <a:t>Odstoupení od smlouvy před předáním předmětu nájmu + lhůty (§258)</a:t>
            </a:r>
          </a:p>
          <a:p>
            <a:r>
              <a:rPr lang="cs-CZ" dirty="0"/>
              <a:t>Zákonný režim výhrady vlastnictví (§260)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9315890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37FF72-FC27-4A2E-A111-6D3BD414F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Účinky prohlášení K – IV.</a:t>
            </a:r>
            <a:br>
              <a:rPr lang="cs-CZ" dirty="0"/>
            </a:br>
            <a:r>
              <a:rPr lang="cs-CZ" dirty="0"/>
              <a:t>Provoz podniku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EF003B-67C9-44E1-B69D-15E728FAC9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Provoz podniku nekončí automaticky, ale: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prodejem podniku (zpeněžením) jednou smlouvou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R </a:t>
            </a:r>
            <a:r>
              <a:rPr lang="cs-CZ" dirty="0" err="1"/>
              <a:t>InsSoudu</a:t>
            </a:r>
            <a:r>
              <a:rPr lang="cs-CZ" dirty="0"/>
              <a:t> po návrhu </a:t>
            </a:r>
            <a:r>
              <a:rPr lang="cs-CZ" dirty="0" err="1"/>
              <a:t>InsSpr</a:t>
            </a:r>
            <a:r>
              <a:rPr lang="cs-CZ" dirty="0"/>
              <a:t>, vyjádření VV</a:t>
            </a:r>
          </a:p>
        </p:txBody>
      </p:sp>
    </p:spTree>
    <p:extLst>
      <p:ext uri="{BB962C8B-B14F-4D97-AF65-F5344CB8AC3E}">
        <p14:creationId xmlns:p14="http://schemas.microsoft.com/office/powerpoint/2010/main" val="3040741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A6F0A5C-2D36-4E5A-A2A2-532C9B5EF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Účinky prohlášení K. – V.</a:t>
            </a:r>
            <a:br>
              <a:rPr lang="cs-CZ" dirty="0"/>
            </a:br>
            <a:r>
              <a:rPr lang="cs-CZ" dirty="0"/>
              <a:t>Procesní postupy v probíhajících Ř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C83BFFB-6BB8-4B1D-ADC0-CC59419F9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většina soudních (rozhodčích) Ř se přerušuje (§ 263,264)</a:t>
            </a:r>
          </a:p>
          <a:p>
            <a:r>
              <a:rPr lang="cs-CZ" dirty="0"/>
              <a:t>návrh na pokračování v řízeních, kde D vystupoval jako Žalobce – </a:t>
            </a:r>
            <a:r>
              <a:rPr lang="cs-CZ" b="1" dirty="0" err="1"/>
              <a:t>InsSpr</a:t>
            </a:r>
            <a:endParaRPr lang="cs-CZ" b="1" dirty="0"/>
          </a:p>
          <a:p>
            <a:r>
              <a:rPr lang="cs-CZ" dirty="0"/>
              <a:t>návrh na pokračování v řízeních, kde D vystupoval jako Žalovaný + mají být uspokojeny z MP – </a:t>
            </a:r>
            <a:r>
              <a:rPr lang="cs-CZ" b="1" dirty="0" err="1"/>
              <a:t>InsSpr</a:t>
            </a:r>
            <a:r>
              <a:rPr lang="cs-CZ" dirty="0"/>
              <a:t> nebo </a:t>
            </a:r>
            <a:r>
              <a:rPr lang="cs-CZ" b="1" dirty="0"/>
              <a:t>Žalovaných Věřitelů </a:t>
            </a:r>
            <a:r>
              <a:rPr lang="cs-CZ" dirty="0"/>
              <a:t>(s výjimkou sporů o vyloučení z MP, nároky s právem na oddělené uspokojení ze </a:t>
            </a:r>
            <a:r>
              <a:rPr lang="cs-CZ" dirty="0" err="1"/>
              <a:t>zaj</a:t>
            </a:r>
            <a:r>
              <a:rPr lang="cs-CZ" dirty="0"/>
              <a:t>., o pohledávkách § 168, 169)</a:t>
            </a:r>
          </a:p>
          <a:p>
            <a:r>
              <a:rPr lang="cs-CZ" dirty="0"/>
              <a:t>návrh na pokračování v řízeních ostatních (§265/2) – </a:t>
            </a:r>
            <a:r>
              <a:rPr lang="cs-CZ" b="1" dirty="0" err="1"/>
              <a:t>InsSpr</a:t>
            </a:r>
            <a:r>
              <a:rPr lang="cs-CZ" b="1" dirty="0"/>
              <a:t>, osoba uplatňující nároky – rozhoduje </a:t>
            </a:r>
            <a:r>
              <a:rPr lang="cs-CZ" b="1" dirty="0" err="1"/>
              <a:t>InsSoud</a:t>
            </a:r>
            <a:r>
              <a:rPr lang="cs-CZ" b="1" dirty="0"/>
              <a:t>, jen za podmínek § 265/3 + pokračuje se až po PJ</a:t>
            </a:r>
          </a:p>
        </p:txBody>
      </p:sp>
    </p:spTree>
    <p:extLst>
      <p:ext uri="{BB962C8B-B14F-4D97-AF65-F5344CB8AC3E}">
        <p14:creationId xmlns:p14="http://schemas.microsoft.com/office/powerpoint/2010/main" val="380209796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220734-9E31-4614-B7A5-B4698812A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Účinky prohlášení K. – VII.</a:t>
            </a:r>
            <a:br>
              <a:rPr lang="cs-CZ" dirty="0"/>
            </a:br>
            <a:r>
              <a:rPr lang="cs-CZ" dirty="0"/>
              <a:t>Nepřerušená řízení § 266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B3F4F30-62F5-4840-B97E-7B6AD7F16D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b="1" dirty="0"/>
              <a:t>Nepřerušená řízení:</a:t>
            </a:r>
          </a:p>
          <a:p>
            <a:r>
              <a:rPr lang="cs-CZ" dirty="0"/>
              <a:t>Výčet taxativní, D je účastníkem řízení i během K (výjimka: 266/3)</a:t>
            </a:r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b="1" dirty="0"/>
              <a:t>VR, </a:t>
            </a:r>
            <a:r>
              <a:rPr lang="cs-CZ" b="1" dirty="0" err="1"/>
              <a:t>exe</a:t>
            </a:r>
            <a:r>
              <a:rPr lang="cs-CZ" b="1" dirty="0"/>
              <a:t>:</a:t>
            </a:r>
          </a:p>
          <a:p>
            <a:r>
              <a:rPr lang="cs-CZ" dirty="0"/>
              <a:t>Pokračování § 140e (po </a:t>
            </a:r>
            <a:r>
              <a:rPr lang="cs-CZ" dirty="0" err="1"/>
              <a:t>RoÚ</a:t>
            </a:r>
            <a:r>
              <a:rPr lang="cs-CZ" dirty="0"/>
              <a:t> nelze zahájit, nařídit VR, </a:t>
            </a:r>
            <a:r>
              <a:rPr lang="cs-CZ" dirty="0" err="1"/>
              <a:t>exe</a:t>
            </a:r>
            <a:r>
              <a:rPr lang="cs-CZ" dirty="0"/>
              <a:t> na majetek ve vlastnictví D), ale </a:t>
            </a:r>
            <a:r>
              <a:rPr lang="cs-CZ" dirty="0" err="1"/>
              <a:t>InsSpr</a:t>
            </a:r>
            <a:r>
              <a:rPr lang="cs-CZ" dirty="0"/>
              <a:t> může zahájit za D jako oprávněný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585479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1A8B41-296A-48CB-8DAA-2DA2CA76E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Účinky prohlášení K. – VIII.</a:t>
            </a:r>
            <a:br>
              <a:rPr lang="cs-CZ" dirty="0"/>
            </a:br>
            <a:r>
              <a:rPr lang="cs-CZ" dirty="0"/>
              <a:t>SJM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1015C48-9F44-404B-A292-A6079CCFB5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Prohlášením K </a:t>
            </a:r>
            <a:r>
              <a:rPr lang="cs-CZ" b="1" dirty="0"/>
              <a:t>zaniká</a:t>
            </a:r>
            <a:r>
              <a:rPr lang="cs-CZ" dirty="0"/>
              <a:t> SJM D a jeho manžela</a:t>
            </a:r>
          </a:p>
          <a:p>
            <a:r>
              <a:rPr lang="cs-CZ" b="1" dirty="0"/>
              <a:t>Vypořádání SJM</a:t>
            </a:r>
            <a:r>
              <a:rPr lang="cs-CZ" dirty="0"/>
              <a:t>: zaniklého (§ 268/1), zaniklého ale nevypořádaného, zúženého + stavění lhůty</a:t>
            </a:r>
          </a:p>
          <a:p>
            <a:r>
              <a:rPr lang="cs-CZ" b="1" dirty="0"/>
              <a:t>Neplatnost smluv </a:t>
            </a:r>
            <a:r>
              <a:rPr lang="cs-CZ" dirty="0"/>
              <a:t>uzavřených po podání </a:t>
            </a:r>
            <a:r>
              <a:rPr lang="cs-CZ" dirty="0" err="1"/>
              <a:t>InsN</a:t>
            </a:r>
            <a:r>
              <a:rPr lang="cs-CZ" dirty="0"/>
              <a:t> (D) nebo poté, co nastaly účinky spojené se zahájením </a:t>
            </a:r>
            <a:r>
              <a:rPr lang="cs-CZ" dirty="0" err="1"/>
              <a:t>InsŘ</a:t>
            </a:r>
            <a:r>
              <a:rPr lang="cs-CZ" dirty="0"/>
              <a:t> (V) - § 269/1</a:t>
            </a:r>
          </a:p>
          <a:p>
            <a:r>
              <a:rPr lang="cs-CZ" b="1" dirty="0"/>
              <a:t>Neplatnost smluv </a:t>
            </a:r>
            <a:r>
              <a:rPr lang="cs-CZ" dirty="0"/>
              <a:t>o vypořádání SJM uzavřených po prohlášení K (§ 270/1)</a:t>
            </a:r>
          </a:p>
          <a:p>
            <a:r>
              <a:rPr lang="cs-CZ" b="1" dirty="0"/>
              <a:t>Stavění lhůty </a:t>
            </a:r>
            <a:r>
              <a:rPr lang="cs-CZ" dirty="0"/>
              <a:t>v případě, že doba uplynula – 6 měsíců + ochrana dobré víry</a:t>
            </a:r>
          </a:p>
        </p:txBody>
      </p:sp>
    </p:spTree>
    <p:extLst>
      <p:ext uri="{BB962C8B-B14F-4D97-AF65-F5344CB8AC3E}">
        <p14:creationId xmlns:p14="http://schemas.microsoft.com/office/powerpoint/2010/main" val="19847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DF8B61-F49C-B546-5DB0-478815881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Opravné prostředky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AF550CD-58BD-D36C-7B9C-F1DEB51148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28133"/>
            <a:ext cx="9601200" cy="4311940"/>
          </a:xfrm>
        </p:spPr>
        <p:txBody>
          <a:bodyPr>
            <a:normAutofit/>
          </a:bodyPr>
          <a:lstStyle/>
          <a:p>
            <a:r>
              <a:rPr lang="cs-CZ" b="1" dirty="0"/>
              <a:t>Odvolání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nepřípustnost odvolání u rozhodnutí </a:t>
            </a:r>
            <a:r>
              <a:rPr lang="cs-CZ" dirty="0" err="1"/>
              <a:t>INsS</a:t>
            </a:r>
            <a:r>
              <a:rPr lang="cs-CZ" dirty="0"/>
              <a:t> při dohledací činnosti včetně předběžných opatření + požadavek na „nejvyšší urychlení“ rozhodování odvolacích soudů (taxativní výčet - §92)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+ lhůta 2 měsíců k R po předložení odvolacímu soudu – taxativní výčet § 93/2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+ jiná pravidla pro jednání o odvolání a nařízení jednání §94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+ </a:t>
            </a:r>
            <a:r>
              <a:rPr lang="cs-CZ" dirty="0" err="1"/>
              <a:t>autoremedura</a:t>
            </a:r>
            <a:r>
              <a:rPr lang="cs-CZ" dirty="0"/>
              <a:t> soudu 1. stupně, pokud odvolání vyhoví (NE! U odvolání o nařízení PO a u odvolání proti rozhodnutí ve věci samé)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b="1" dirty="0"/>
              <a:t>Obnova řízení – NE!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b="1" dirty="0"/>
              <a:t>Žaloba pro zmatečnost – ANO!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b="1" dirty="0"/>
              <a:t>Dovolání – ANO!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614554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DEEE14-13BB-4C3B-87A3-ED4C78EF3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Dohoda o vypořádání SJM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3413A6C-C879-4464-9554-D9C2989C3C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uzavírá </a:t>
            </a:r>
            <a:r>
              <a:rPr lang="cs-CZ" dirty="0" err="1"/>
              <a:t>InsSpr</a:t>
            </a:r>
            <a:r>
              <a:rPr lang="cs-CZ" dirty="0"/>
              <a:t>, schvaluje </a:t>
            </a:r>
            <a:r>
              <a:rPr lang="cs-CZ" b="1" dirty="0"/>
              <a:t>insolvenční</a:t>
            </a:r>
            <a:r>
              <a:rPr lang="cs-CZ" dirty="0"/>
              <a:t> soud, souhlas VV </a:t>
            </a:r>
          </a:p>
          <a:p>
            <a:r>
              <a:rPr lang="cs-CZ" dirty="0"/>
              <a:t>má účinky pravomocného rozsudku, odvolání není přípustné</a:t>
            </a:r>
          </a:p>
          <a:p>
            <a:r>
              <a:rPr lang="cs-CZ" dirty="0"/>
              <a:t>probíhající  řízení a procesní postup dle § 273</a:t>
            </a:r>
          </a:p>
          <a:p>
            <a:r>
              <a:rPr lang="cs-CZ" dirty="0"/>
              <a:t>Závazky D jsou vyšší než majetek v nevypořádaném SJM = zahrnutí celého majetku do MP a výtěžek zpeněžení se vypořádá přiměřeně (§ 274/1) + řešena konkurence MP (§ 274/2)</a:t>
            </a:r>
          </a:p>
          <a:p>
            <a:r>
              <a:rPr lang="cs-CZ" dirty="0"/>
              <a:t>Pohledávka manžela se považuje za přihlášenou (§ 275)</a:t>
            </a:r>
          </a:p>
          <a:p>
            <a:r>
              <a:rPr lang="cs-CZ" dirty="0"/>
              <a:t>Pokud účinky K trvají, </a:t>
            </a:r>
            <a:r>
              <a:rPr lang="cs-CZ" b="1" dirty="0"/>
              <a:t>nemůže vzniknout nové SJM </a:t>
            </a:r>
            <a:r>
              <a:rPr lang="cs-CZ" dirty="0"/>
              <a:t>+ neplatnost smluv o rozšíření, odporující </a:t>
            </a:r>
            <a:r>
              <a:rPr lang="cs-CZ"/>
              <a:t>nebo obcházející (§276)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 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910787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5B40FA-5472-4166-8824-76AF62BD0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Procesní postupy po prohlášení 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F4EFD2F-12C4-4EB6-919D-DDCA659927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Soupis MP – předpoklad zpeněžení MP (§277/2, 280)</a:t>
            </a:r>
          </a:p>
          <a:p>
            <a:r>
              <a:rPr lang="cs-CZ" dirty="0"/>
              <a:t>Soupis seznamu přihlášených pohledávek a příprava PJ, SV</a:t>
            </a:r>
          </a:p>
          <a:p>
            <a:r>
              <a:rPr lang="cs-CZ" dirty="0" err="1"/>
              <a:t>Mezitimní</a:t>
            </a:r>
            <a:r>
              <a:rPr lang="cs-CZ" dirty="0"/>
              <a:t> účetní závěrka ke dni předcházejícímu účinkům </a:t>
            </a:r>
            <a:r>
              <a:rPr lang="cs-CZ" dirty="0" err="1"/>
              <a:t>prohl.K</a:t>
            </a:r>
            <a:r>
              <a:rPr lang="cs-CZ" dirty="0"/>
              <a:t> (sestavuje </a:t>
            </a:r>
            <a:r>
              <a:rPr lang="cs-CZ" dirty="0" err="1"/>
              <a:t>InsSpr</a:t>
            </a:r>
            <a:r>
              <a:rPr lang="cs-CZ" dirty="0"/>
              <a:t>)</a:t>
            </a:r>
          </a:p>
          <a:p>
            <a:r>
              <a:rPr lang="cs-CZ" dirty="0"/>
              <a:t>Vymáhání pohledávek Da (podmínky § 294)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Zpráva o </a:t>
            </a:r>
            <a:r>
              <a:rPr lang="cs-CZ" dirty="0" err="1"/>
              <a:t>hosp</a:t>
            </a:r>
            <a:r>
              <a:rPr lang="cs-CZ" dirty="0"/>
              <a:t>. situaci ke dni </a:t>
            </a:r>
            <a:r>
              <a:rPr lang="cs-CZ" dirty="0" err="1"/>
              <a:t>prohl</a:t>
            </a:r>
            <a:r>
              <a:rPr lang="cs-CZ" dirty="0"/>
              <a:t>. K (sestavuje </a:t>
            </a:r>
            <a:r>
              <a:rPr lang="cs-CZ" dirty="0" err="1"/>
              <a:t>InsSpr</a:t>
            </a:r>
            <a:r>
              <a:rPr lang="cs-CZ" dirty="0"/>
              <a:t>) – 10 dnů před SV svolané po </a:t>
            </a:r>
            <a:r>
              <a:rPr lang="cs-CZ" dirty="0" err="1"/>
              <a:t>prohl</a:t>
            </a:r>
            <a:r>
              <a:rPr lang="cs-CZ" dirty="0"/>
              <a:t>. K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Rozhodnutí o poskytnutí plnění z MP </a:t>
            </a:r>
            <a:r>
              <a:rPr lang="cs-CZ" dirty="0" err="1"/>
              <a:t>Du</a:t>
            </a:r>
            <a:r>
              <a:rPr lang="cs-CZ" dirty="0"/>
              <a:t>/FO a jeho rodině (§282)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043781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323DE6-301D-4C36-9774-A16C10E5E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Zpeněžení MP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54F5076-7444-477E-8D2D-93F11128C1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171700"/>
            <a:ext cx="9601200" cy="3695700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PM R o prohlášení K + 1. SV (výjimka 283/2)</a:t>
            </a:r>
          </a:p>
          <a:p>
            <a:r>
              <a:rPr lang="cs-CZ" dirty="0"/>
              <a:t>Povinnost transparentnosti a doložení písemností </a:t>
            </a:r>
            <a:r>
              <a:rPr lang="cs-CZ" dirty="0" err="1"/>
              <a:t>InsSoudu</a:t>
            </a:r>
            <a:endParaRPr lang="cs-CZ" dirty="0"/>
          </a:p>
          <a:p>
            <a:r>
              <a:rPr lang="cs-CZ" b="1" dirty="0"/>
              <a:t>Předkupní právo:</a:t>
            </a:r>
          </a:p>
          <a:p>
            <a:pPr lvl="1"/>
            <a:r>
              <a:rPr lang="cs-CZ" dirty="0"/>
              <a:t>speciální úprava: pozemní část veřejného přístavu</a:t>
            </a:r>
          </a:p>
          <a:p>
            <a:pPr lvl="1"/>
            <a:r>
              <a:rPr lang="cs-CZ" dirty="0"/>
              <a:t>zákonná/smluvní předkupní práva – nová úprava (§284)</a:t>
            </a:r>
          </a:p>
          <a:p>
            <a:r>
              <a:rPr lang="cs-CZ" b="1" dirty="0"/>
              <a:t>Účinky zpeněžení:</a:t>
            </a:r>
          </a:p>
          <a:p>
            <a:pPr lvl="1"/>
            <a:r>
              <a:rPr lang="cs-CZ" dirty="0"/>
              <a:t>zanikají účinky nařízení VR, </a:t>
            </a:r>
            <a:r>
              <a:rPr lang="cs-CZ" dirty="0" err="1"/>
              <a:t>exe</a:t>
            </a:r>
            <a:r>
              <a:rPr lang="cs-CZ" dirty="0"/>
              <a:t>, </a:t>
            </a:r>
            <a:r>
              <a:rPr lang="cs-CZ" dirty="0" err="1"/>
              <a:t>exe</a:t>
            </a:r>
            <a:r>
              <a:rPr lang="cs-CZ" dirty="0"/>
              <a:t>. příkazů</a:t>
            </a:r>
          </a:p>
          <a:p>
            <a:pPr lvl="1"/>
            <a:r>
              <a:rPr lang="cs-CZ" dirty="0"/>
              <a:t>zanikají všechny právní závady (vč. závad zapsaných do </a:t>
            </a:r>
            <a:r>
              <a:rPr lang="cs-CZ" dirty="0" err="1"/>
              <a:t>veř.seznamu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povinnost vyklizení pro D</a:t>
            </a:r>
          </a:p>
          <a:p>
            <a:pPr lvl="1"/>
            <a:r>
              <a:rPr lang="cs-CZ" dirty="0"/>
              <a:t>nezanikají služebnosti a reálná břemena</a:t>
            </a:r>
          </a:p>
        </p:txBody>
      </p:sp>
    </p:spTree>
    <p:extLst>
      <p:ext uri="{BB962C8B-B14F-4D97-AF65-F5344CB8AC3E}">
        <p14:creationId xmlns:p14="http://schemas.microsoft.com/office/powerpoint/2010/main" val="369618114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CC4FF3-3BFF-4CBB-AD58-9A6CE6A1E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Způsoby zpeněžení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0519E9F-8B31-4367-9DCC-8946DE3374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63024"/>
            <a:ext cx="9601200" cy="39043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A) </a:t>
            </a:r>
            <a:r>
              <a:rPr lang="cs-CZ" b="1" dirty="0"/>
              <a:t>Veřejná dražba §287 </a:t>
            </a:r>
            <a:r>
              <a:rPr lang="cs-CZ" dirty="0"/>
              <a:t>(!Účinnost smlouvy o provedení D – schválení VV)</a:t>
            </a:r>
          </a:p>
          <a:p>
            <a:pPr marL="0" indent="0">
              <a:buNone/>
            </a:pPr>
            <a:r>
              <a:rPr lang="cs-CZ" dirty="0"/>
              <a:t>B) </a:t>
            </a:r>
            <a:r>
              <a:rPr lang="cs-CZ" b="1" dirty="0"/>
              <a:t>prodej podle OSŘ o VR</a:t>
            </a:r>
          </a:p>
          <a:p>
            <a:pPr marL="0" indent="0">
              <a:buNone/>
            </a:pPr>
            <a:r>
              <a:rPr lang="cs-CZ" dirty="0"/>
              <a:t>C) </a:t>
            </a:r>
            <a:r>
              <a:rPr lang="cs-CZ" b="1" dirty="0"/>
              <a:t>prodej mimo dražbu </a:t>
            </a:r>
            <a:r>
              <a:rPr lang="cs-CZ" dirty="0"/>
              <a:t>(možnost napadnout smlouvu do 3 </a:t>
            </a:r>
            <a:r>
              <a:rPr lang="cs-CZ" dirty="0" err="1"/>
              <a:t>měs</a:t>
            </a:r>
            <a:r>
              <a:rPr lang="cs-CZ" dirty="0"/>
              <a:t>. po zveřejnění smlouvy)</a:t>
            </a:r>
          </a:p>
          <a:p>
            <a:pPr marL="0" indent="0">
              <a:buNone/>
            </a:pPr>
            <a:r>
              <a:rPr lang="cs-CZ" dirty="0"/>
              <a:t>D) </a:t>
            </a:r>
            <a:r>
              <a:rPr lang="cs-CZ" b="1" dirty="0"/>
              <a:t>prodej soudním exekutorem</a:t>
            </a:r>
            <a:r>
              <a:rPr lang="cs-CZ" dirty="0"/>
              <a:t>(!Účinnost smlouvy o provedení D – schválení VV)</a:t>
            </a:r>
          </a:p>
          <a:p>
            <a:pPr marL="0" indent="0">
              <a:buNone/>
            </a:pPr>
            <a:r>
              <a:rPr lang="cs-CZ" dirty="0"/>
              <a:t>E) </a:t>
            </a:r>
            <a:r>
              <a:rPr lang="cs-CZ" b="1" dirty="0"/>
              <a:t>zpeněžení podniku jednou smlouvou</a:t>
            </a:r>
          </a:p>
          <a:p>
            <a:pPr marL="0" indent="0">
              <a:buNone/>
            </a:pPr>
            <a:endParaRPr lang="cs-CZ" b="1" dirty="0"/>
          </a:p>
          <a:p>
            <a:r>
              <a:rPr lang="cs-CZ" dirty="0"/>
              <a:t>Zpeněžení majetku zajištěných věřitelů (podmínky § 293)</a:t>
            </a:r>
          </a:p>
          <a:p>
            <a:r>
              <a:rPr lang="cs-CZ" dirty="0"/>
              <a:t>Souhlas VV, </a:t>
            </a:r>
            <a:r>
              <a:rPr lang="cs-CZ" dirty="0" err="1"/>
              <a:t>InsSoudu</a:t>
            </a:r>
            <a:endParaRPr lang="cs-CZ" dirty="0"/>
          </a:p>
          <a:p>
            <a:r>
              <a:rPr lang="cs-CZ" dirty="0"/>
              <a:t>Zákaz nabývání majetku z MP (§ 295)</a:t>
            </a:r>
          </a:p>
        </p:txBody>
      </p:sp>
    </p:spTree>
    <p:extLst>
      <p:ext uri="{BB962C8B-B14F-4D97-AF65-F5344CB8AC3E}">
        <p14:creationId xmlns:p14="http://schemas.microsoft.com/office/powerpoint/2010/main" val="87429949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AB07BA-9653-4520-AEB0-AB472C94E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Výtěžek zpeněžení a jeho užití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9C55084-F574-40DB-BF12-E4A05DEAE7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Pohledávky § 168,169</a:t>
            </a:r>
          </a:p>
          <a:p>
            <a:r>
              <a:rPr lang="cs-CZ" dirty="0"/>
              <a:t>Po ukončení provozu podniku výtěžek zpeněžení nesmí být použit k podnikatelské činnosti</a:t>
            </a:r>
          </a:p>
          <a:p>
            <a:r>
              <a:rPr lang="cs-CZ" b="1" dirty="0"/>
              <a:t>Pravidla při nedostatku krytí pohledávek a závazků I. :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dirty="0"/>
              <a:t>odměna a výdaje </a:t>
            </a:r>
            <a:r>
              <a:rPr lang="cs-CZ" dirty="0" err="1"/>
              <a:t>InsSpr</a:t>
            </a:r>
            <a:r>
              <a:rPr lang="cs-CZ" dirty="0"/>
              <a:t>,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dirty="0"/>
              <a:t>pohledávky za moratoria ze smluv dle § 122/2 </a:t>
            </a:r>
            <a:r>
              <a:rPr lang="cs-CZ" dirty="0" err="1"/>
              <a:t>InsZ</a:t>
            </a:r>
            <a:r>
              <a:rPr lang="cs-CZ" dirty="0"/>
              <a:t>, 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dirty="0"/>
              <a:t>pohledávky z úvěrového financování a nákladů spojených s udržováním a správou MP…………..</a:t>
            </a:r>
            <a:r>
              <a:rPr lang="cs-CZ" b="1" dirty="0"/>
              <a:t>záloha na náklady </a:t>
            </a:r>
            <a:r>
              <a:rPr lang="cs-CZ" b="1" dirty="0" err="1"/>
              <a:t>InsŘ</a:t>
            </a:r>
            <a:r>
              <a:rPr lang="cs-CZ" b="1" dirty="0"/>
              <a:t> + záloha poskytnutá VV</a:t>
            </a:r>
          </a:p>
        </p:txBody>
      </p:sp>
    </p:spTree>
    <p:extLst>
      <p:ext uri="{BB962C8B-B14F-4D97-AF65-F5344CB8AC3E}">
        <p14:creationId xmlns:p14="http://schemas.microsoft.com/office/powerpoint/2010/main" val="353688359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7914FF-64BC-4EB0-A1D1-25A89010C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Výtěžek zpeněžení a jeho užití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3E68A44-9B51-4F77-9C63-F0C535673B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/>
              <a:t>Pravidla při nedostatku krytí pohledávek a závazků II. :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dirty="0"/>
              <a:t>pohledávky za MP, na roveň MP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dirty="0"/>
              <a:t>zajištěné pohledávky…..uspokojí se kdykoli před R, pokud výtěžek zpeněžení nestačí na všechny pohledávky ad1) a ad2), pak….</a:t>
            </a:r>
          </a:p>
          <a:p>
            <a:pPr marL="530352" lvl="1" indent="0">
              <a:buNone/>
            </a:pPr>
            <a:endParaRPr lang="cs-CZ" dirty="0"/>
          </a:p>
          <a:p>
            <a:r>
              <a:rPr lang="cs-CZ" b="1" dirty="0"/>
              <a:t>Pravidla při nedostatku krytí pohledávek a závazků III. :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dirty="0"/>
              <a:t>odměna a výdaje </a:t>
            </a:r>
            <a:r>
              <a:rPr lang="cs-CZ" dirty="0" err="1"/>
              <a:t>InsSpr</a:t>
            </a:r>
            <a:r>
              <a:rPr lang="cs-CZ" dirty="0"/>
              <a:t>, </a:t>
            </a:r>
            <a:r>
              <a:rPr lang="cs-CZ" i="1" dirty="0"/>
              <a:t>poté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dirty="0"/>
              <a:t>pohledávky za moratoria ze smluv dle § 122/2 </a:t>
            </a:r>
            <a:r>
              <a:rPr lang="cs-CZ" dirty="0" err="1"/>
              <a:t>InsZ</a:t>
            </a:r>
            <a:r>
              <a:rPr lang="cs-CZ" dirty="0"/>
              <a:t>, </a:t>
            </a:r>
            <a:r>
              <a:rPr lang="cs-CZ" i="1" dirty="0"/>
              <a:t>poté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dirty="0"/>
              <a:t>pohledávky z úvěrového financování, </a:t>
            </a:r>
            <a:r>
              <a:rPr lang="cs-CZ" i="1" dirty="0"/>
              <a:t>poté poměrně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dirty="0"/>
              <a:t>náklady spojené s udržováním a správou MP, PP pohledávky </a:t>
            </a:r>
            <a:r>
              <a:rPr lang="cs-CZ" dirty="0" err="1"/>
              <a:t>zamců</a:t>
            </a:r>
            <a:r>
              <a:rPr lang="cs-CZ" dirty="0"/>
              <a:t> po </a:t>
            </a:r>
            <a:r>
              <a:rPr lang="cs-CZ" dirty="0" err="1"/>
              <a:t>RoÚ</a:t>
            </a:r>
            <a:r>
              <a:rPr lang="cs-CZ" dirty="0"/>
              <a:t>, </a:t>
            </a:r>
            <a:r>
              <a:rPr lang="cs-CZ" i="1" dirty="0"/>
              <a:t>a poté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dirty="0"/>
              <a:t>pohledávky na výživném ze zákona </a:t>
            </a:r>
            <a:r>
              <a:rPr lang="cs-CZ" i="1" dirty="0"/>
              <a:t>a poté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dirty="0"/>
              <a:t>pohledávky V na NŠ způsobené na zdraví…</a:t>
            </a:r>
            <a:r>
              <a:rPr lang="cs-CZ" i="1" dirty="0"/>
              <a:t>ostatní pohledávky se uspokojí poměrně</a:t>
            </a:r>
          </a:p>
        </p:txBody>
      </p:sp>
    </p:spTree>
    <p:extLst>
      <p:ext uri="{BB962C8B-B14F-4D97-AF65-F5344CB8AC3E}">
        <p14:creationId xmlns:p14="http://schemas.microsoft.com/office/powerpoint/2010/main" val="202567053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C5C80CF-8F01-4C68-B148-5486890FC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Pohledávky zajištěných V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2DB1CF7-5028-4DDD-9678-6AEBA1CBF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Pohledávky uspokojeny z výtěžku zpeněžení věci, práva nebo pohledávky, jimiž byla zajištěna</a:t>
            </a:r>
          </a:p>
          <a:p>
            <a:r>
              <a:rPr lang="cs-CZ" b="1" dirty="0"/>
              <a:t>Výtěžek zpeněžení</a:t>
            </a:r>
            <a:r>
              <a:rPr lang="cs-CZ" dirty="0"/>
              <a:t>:</a:t>
            </a:r>
          </a:p>
          <a:p>
            <a:pPr lvl="1"/>
            <a:r>
              <a:rPr lang="cs-CZ" dirty="0"/>
              <a:t>náklady na správu – max 4% z výtěžku</a:t>
            </a:r>
          </a:p>
          <a:p>
            <a:pPr lvl="1"/>
            <a:r>
              <a:rPr lang="cs-CZ" dirty="0"/>
              <a:t>náklady na zpeněžení – max 5% z výtěžku</a:t>
            </a:r>
          </a:p>
          <a:p>
            <a:pPr lvl="1"/>
            <a:r>
              <a:rPr lang="cs-CZ" dirty="0"/>
              <a:t>odměna </a:t>
            </a:r>
            <a:r>
              <a:rPr lang="cs-CZ" dirty="0" err="1"/>
              <a:t>InsSpr</a:t>
            </a:r>
            <a:r>
              <a:rPr lang="cs-CZ" dirty="0"/>
              <a:t> – dle vyhlášky č. 313/2007 Sb.</a:t>
            </a:r>
          </a:p>
          <a:p>
            <a:pPr lvl="1"/>
            <a:r>
              <a:rPr lang="cs-CZ" dirty="0"/>
              <a:t>1/10 výtěžku při zpeněžení jednotky v domě za podmínek § 298/8</a:t>
            </a:r>
          </a:p>
          <a:p>
            <a:endParaRPr lang="cs-CZ" dirty="0"/>
          </a:p>
          <a:p>
            <a:r>
              <a:rPr lang="cs-CZ" dirty="0"/>
              <a:t>Informační povinnost </a:t>
            </a:r>
            <a:r>
              <a:rPr lang="cs-CZ" dirty="0" err="1"/>
              <a:t>InsSpr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6322058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8667F2-82D6-4112-88FB-10A55C076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Konečná zpráva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EAFBBF8-27A1-46FD-977C-F861B471FE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038525"/>
            <a:ext cx="9601200" cy="3828875"/>
          </a:xfrm>
        </p:spPr>
        <p:txBody>
          <a:bodyPr>
            <a:normAutofit lnSpcReduction="10000"/>
          </a:bodyPr>
          <a:lstStyle/>
          <a:p>
            <a:r>
              <a:rPr lang="cs-CZ" dirty="0"/>
              <a:t>Podává se po zpeněžení MP, lze i pokud nejsou ukončeny </a:t>
            </a:r>
            <a:r>
              <a:rPr lang="cs-CZ" dirty="0" err="1"/>
              <a:t>IncSpory</a:t>
            </a:r>
            <a:r>
              <a:rPr lang="cs-CZ" dirty="0"/>
              <a:t> nebo se nepodařilo zpeněžit majetek v MP</a:t>
            </a:r>
          </a:p>
          <a:p>
            <a:r>
              <a:rPr lang="cs-CZ" dirty="0"/>
              <a:t>Formulář dle prováděcího předpisu (</a:t>
            </a:r>
            <a:r>
              <a:rPr lang="cs-CZ" dirty="0" err="1"/>
              <a:t>vyhl</a:t>
            </a:r>
            <a:r>
              <a:rPr lang="cs-CZ" dirty="0"/>
              <a:t>.  191/2017 Sb., -§ 1 </a:t>
            </a:r>
            <a:r>
              <a:rPr lang="cs-CZ" dirty="0" err="1"/>
              <a:t>písm.h</a:t>
            </a:r>
            <a:r>
              <a:rPr lang="cs-CZ" dirty="0"/>
              <a:t>/,§ 13)</a:t>
            </a:r>
          </a:p>
          <a:p>
            <a:r>
              <a:rPr lang="cs-CZ" dirty="0"/>
              <a:t>Vyúčtování odměny a výdajů (§ 303)</a:t>
            </a:r>
          </a:p>
          <a:p>
            <a:r>
              <a:rPr lang="cs-CZ" dirty="0"/>
              <a:t>Zveřejnění, vyhláška, námitky do 15 dnů, jednání o KZ a </a:t>
            </a:r>
            <a:r>
              <a:rPr lang="cs-CZ" dirty="0" err="1"/>
              <a:t>InsSoud</a:t>
            </a:r>
            <a:r>
              <a:rPr lang="cs-CZ" dirty="0"/>
              <a:t>:</a:t>
            </a:r>
          </a:p>
          <a:p>
            <a:pPr marL="530352" lvl="1" indent="0">
              <a:buNone/>
            </a:pPr>
            <a:r>
              <a:rPr lang="cs-CZ" dirty="0"/>
              <a:t>1) schválí KZ + odměnu a výdaje</a:t>
            </a:r>
          </a:p>
          <a:p>
            <a:pPr marL="530352" lvl="1" indent="0">
              <a:buNone/>
            </a:pPr>
            <a:r>
              <a:rPr lang="cs-CZ" dirty="0"/>
              <a:t>2) nařídí doplnění, změnu</a:t>
            </a:r>
          </a:p>
          <a:p>
            <a:pPr marL="530352" lvl="1" indent="0">
              <a:buNone/>
            </a:pPr>
            <a:r>
              <a:rPr lang="cs-CZ" dirty="0"/>
              <a:t>3) odmítne a uloží předložení nové KZ ve stanovené lhůtě</a:t>
            </a:r>
          </a:p>
          <a:p>
            <a:pPr marL="530352" lvl="1" indent="0">
              <a:buNone/>
            </a:pPr>
            <a:endParaRPr lang="cs-CZ" dirty="0"/>
          </a:p>
          <a:p>
            <a:r>
              <a:rPr lang="cs-CZ" b="1" dirty="0"/>
              <a:t>ODVOLÁNÍ </a:t>
            </a:r>
            <a:r>
              <a:rPr lang="cs-CZ" dirty="0"/>
              <a:t>do R o KZ: </a:t>
            </a:r>
            <a:r>
              <a:rPr lang="cs-CZ" dirty="0" err="1"/>
              <a:t>InsSpr</a:t>
            </a:r>
            <a:r>
              <a:rPr lang="cs-CZ" dirty="0"/>
              <a:t>, D, V, jejichž námitkám nebylo vyhověno</a:t>
            </a:r>
          </a:p>
        </p:txBody>
      </p:sp>
    </p:spTree>
    <p:extLst>
      <p:ext uri="{BB962C8B-B14F-4D97-AF65-F5344CB8AC3E}">
        <p14:creationId xmlns:p14="http://schemas.microsoft.com/office/powerpoint/2010/main" val="72950678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D790B2-F81F-4314-9478-51B2D7F68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Rozvrh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FA19CB2-0AFC-48AD-9EAE-935B1918F0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 PM rozhodnutí o schválení KZ – návrh na R (poměrná výplata)</a:t>
            </a:r>
          </a:p>
          <a:p>
            <a:r>
              <a:rPr lang="cs-CZ" dirty="0"/>
              <a:t>DORUČOVÁNÍ: </a:t>
            </a:r>
            <a:r>
              <a:rPr lang="cs-CZ" dirty="0" err="1"/>
              <a:t>InsSpr</a:t>
            </a:r>
            <a:r>
              <a:rPr lang="cs-CZ" dirty="0"/>
              <a:t>, D, V – mohou podat odvolání</a:t>
            </a:r>
          </a:p>
          <a:p>
            <a:r>
              <a:rPr lang="cs-CZ" dirty="0"/>
              <a:t>Lhůta ke splnění: max 2 měsíc po PM usnesení</a:t>
            </a:r>
          </a:p>
          <a:p>
            <a:r>
              <a:rPr lang="cs-CZ" dirty="0"/>
              <a:t>Částečný rozvrh (§ 301) – odvolání není přípustné</a:t>
            </a:r>
          </a:p>
        </p:txBody>
      </p:sp>
    </p:spTree>
    <p:extLst>
      <p:ext uri="{BB962C8B-B14F-4D97-AF65-F5344CB8AC3E}">
        <p14:creationId xmlns:p14="http://schemas.microsoft.com/office/powerpoint/2010/main" val="678424797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0600F5-FF5A-44DD-B4BA-F042F13BA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Zrušení 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CAF0683-B390-4E0D-B3E6-7D448555D2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21079"/>
            <a:ext cx="9601200" cy="4395831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lphaLcParenR"/>
            </a:pPr>
            <a:r>
              <a:rPr lang="cs-CZ" b="1" dirty="0"/>
              <a:t>není osvědčen úpadek </a:t>
            </a:r>
            <a:r>
              <a:rPr lang="cs-CZ" dirty="0"/>
              <a:t>Da</a:t>
            </a:r>
          </a:p>
          <a:p>
            <a:pPr marL="457200" indent="-457200">
              <a:buFont typeface="+mj-lt"/>
              <a:buAutoNum type="alphaLcParenR"/>
            </a:pPr>
            <a:r>
              <a:rPr lang="cs-CZ" b="1" dirty="0"/>
              <a:t>není přihlášený V a pohledávky dle § 168,169 jsou uspokojeny</a:t>
            </a:r>
          </a:p>
          <a:p>
            <a:pPr marL="457200" indent="-457200">
              <a:buFont typeface="+mj-lt"/>
              <a:buAutoNum type="alphaLcParenR"/>
            </a:pPr>
            <a:r>
              <a:rPr lang="cs-CZ" b="1" dirty="0" err="1"/>
              <a:t>InsSpr</a:t>
            </a:r>
            <a:r>
              <a:rPr lang="cs-CZ" b="1" dirty="0"/>
              <a:t> sdělí, že splnil R usnesení</a:t>
            </a:r>
            <a:r>
              <a:rPr lang="cs-CZ" dirty="0"/>
              <a:t>(návaznost § 311, pokud následuje zrušení a zánik D – zánik neuspokojených pohledávek)</a:t>
            </a:r>
          </a:p>
          <a:p>
            <a:pPr marL="457200" indent="-457200">
              <a:buFont typeface="+mj-lt"/>
              <a:buAutoNum type="alphaLcParenR"/>
            </a:pPr>
            <a:r>
              <a:rPr lang="cs-CZ" b="1" dirty="0"/>
              <a:t>majetek Da je pro uspokojení V zcela nedostačující </a:t>
            </a:r>
            <a:r>
              <a:rPr lang="cs-CZ" dirty="0"/>
              <a:t>(návaznost § 311, pokud následuje zrušení a zánik D – zánik neuspokojených pohledávek)</a:t>
            </a:r>
          </a:p>
          <a:p>
            <a:pPr marL="457200" indent="-457200">
              <a:buFont typeface="+mj-lt"/>
              <a:buAutoNum type="alphaLcParenR"/>
            </a:pPr>
            <a:r>
              <a:rPr lang="cs-CZ" b="1" dirty="0"/>
              <a:t>na návrh D + souhlas všech V </a:t>
            </a:r>
            <a:r>
              <a:rPr lang="cs-CZ" dirty="0"/>
              <a:t>(ověřené podpisy)</a:t>
            </a:r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r>
              <a:rPr lang="cs-CZ" dirty="0"/>
              <a:t>DORUČOVÁNÍ: </a:t>
            </a:r>
            <a:r>
              <a:rPr lang="cs-CZ" dirty="0" err="1"/>
              <a:t>InsSpr</a:t>
            </a:r>
            <a:r>
              <a:rPr lang="cs-CZ" dirty="0"/>
              <a:t>, D do vlastních rukou</a:t>
            </a:r>
          </a:p>
          <a:p>
            <a:r>
              <a:rPr lang="cs-CZ" dirty="0"/>
              <a:t>ODVOLÁNÍ: </a:t>
            </a:r>
            <a:r>
              <a:rPr lang="cs-CZ" dirty="0" err="1"/>
              <a:t>InsSpr</a:t>
            </a:r>
            <a:r>
              <a:rPr lang="cs-CZ" dirty="0"/>
              <a:t>, V</a:t>
            </a:r>
          </a:p>
          <a:p>
            <a:r>
              <a:rPr lang="cs-CZ" dirty="0"/>
              <a:t>K se ruší PM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09189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CA5AEF-F635-441C-A943-61A18AB744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8522" y="1480930"/>
            <a:ext cx="5301138" cy="3254321"/>
          </a:xfrm>
        </p:spPr>
        <p:txBody>
          <a:bodyPr>
            <a:normAutofit/>
          </a:bodyPr>
          <a:lstStyle/>
          <a:p>
            <a:pPr algn="l"/>
            <a:r>
              <a:rPr lang="cs-CZ" sz="6600" dirty="0"/>
              <a:t>Procesní subjekty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24C8CD7-87AB-47C7-952B-A07E2EF31E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78524" y="4804850"/>
            <a:ext cx="5284876" cy="1086237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cs-CZ" dirty="0"/>
              <a:t>§ 9 - § 70 </a:t>
            </a:r>
            <a:r>
              <a:rPr lang="cs-CZ" dirty="0" err="1"/>
              <a:t>InsZ</a:t>
            </a:r>
            <a:endParaRPr lang="cs-CZ"/>
          </a:p>
        </p:txBody>
      </p:sp>
      <p:pic>
        <p:nvPicPr>
          <p:cNvPr id="7" name="Graphic 6" descr="Scales of Justice">
            <a:extLst>
              <a:ext uri="{FF2B5EF4-FFF2-40B4-BE49-F238E27FC236}">
                <a16:creationId xmlns:a16="http://schemas.microsoft.com/office/drawing/2014/main" id="{B2EB6AB6-D679-A964-7FC5-D8CF8D8E65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05675" y="1338739"/>
            <a:ext cx="3415614" cy="3415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927351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44EF15-42C7-4D50-BE4C-961D22303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Účinky zrušení 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F4F663-DA43-4349-BA69-61CE0F47F1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845578"/>
            <a:ext cx="9601200" cy="4093828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lphaLcParenR"/>
            </a:pPr>
            <a:r>
              <a:rPr lang="cs-CZ" dirty="0"/>
              <a:t>zanikají účinky prohlášení K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obnovení jednání statutárních orgánů u D-PO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u zrušení K dle § 308/1d – výmaz D z </a:t>
            </a:r>
            <a:r>
              <a:rPr lang="cs-CZ" dirty="0" err="1"/>
              <a:t>ObchRej</a:t>
            </a:r>
            <a:endParaRPr lang="cs-CZ" dirty="0"/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upravený seznam pohledávek – podklad pro VR - pohledávky nepopřené Dem v neuspokojené části – lhůta 10 let</a:t>
            </a:r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r>
              <a:rPr lang="cs-CZ" dirty="0"/>
              <a:t> </a:t>
            </a:r>
            <a:r>
              <a:rPr lang="cs-CZ" dirty="0" err="1"/>
              <a:t>InsSpr</a:t>
            </a:r>
            <a:r>
              <a:rPr lang="cs-CZ" dirty="0"/>
              <a:t> po zrušení K:</a:t>
            </a:r>
          </a:p>
          <a:p>
            <a:pPr lvl="1">
              <a:buFontTx/>
              <a:buChar char="-"/>
            </a:pPr>
            <a:r>
              <a:rPr lang="cs-CZ" dirty="0"/>
              <a:t>ke dni zrušení K uzavře účetní knihy, závěrka, daňové povinnosti, účetní záznamy</a:t>
            </a:r>
            <a:r>
              <a:rPr lang="cs-CZ" dirty="0">
                <a:sym typeface="Wingdings" panose="05000000000000000000" pitchFamily="2" charset="2"/>
              </a:rPr>
              <a:t> </a:t>
            </a:r>
            <a:r>
              <a:rPr lang="cs-CZ" dirty="0"/>
              <a:t>zproštění </a:t>
            </a:r>
            <a:r>
              <a:rPr lang="cs-CZ" dirty="0" err="1"/>
              <a:t>fce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Zjednodušený průběh K: </a:t>
            </a:r>
            <a:r>
              <a:rPr lang="cs-CZ" b="1" dirty="0"/>
              <a:t>nepatrný K</a:t>
            </a:r>
            <a:r>
              <a:rPr lang="cs-CZ" dirty="0"/>
              <a:t> (§314) pro FO-nepodnikatele, nebo podnikatele s obratem do 2 mil. + méně než 50 věřitelů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6815183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CA5AEF-F635-441C-A943-61A18AB744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8522" y="1480930"/>
            <a:ext cx="5301138" cy="3254321"/>
          </a:xfrm>
        </p:spPr>
        <p:txBody>
          <a:bodyPr>
            <a:normAutofit/>
          </a:bodyPr>
          <a:lstStyle/>
          <a:p>
            <a:pPr algn="l"/>
            <a:r>
              <a:rPr lang="cs-CZ" sz="6600" dirty="0"/>
              <a:t>Úpadek finančních institucí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24C8CD7-87AB-47C7-952B-A07E2EF31E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78524" y="4804850"/>
            <a:ext cx="5284876" cy="1086237"/>
          </a:xfrm>
        </p:spPr>
        <p:txBody>
          <a:bodyPr>
            <a:normAutofit/>
          </a:bodyPr>
          <a:lstStyle/>
          <a:p>
            <a:pPr algn="l"/>
            <a:r>
              <a:rPr lang="cs-CZ" dirty="0"/>
              <a:t>§367 – 388 </a:t>
            </a:r>
            <a:r>
              <a:rPr lang="cs-CZ" dirty="0" err="1"/>
              <a:t>InsZ</a:t>
            </a:r>
            <a:endParaRPr lang="cs-CZ" dirty="0"/>
          </a:p>
        </p:txBody>
      </p:sp>
      <p:pic>
        <p:nvPicPr>
          <p:cNvPr id="7" name="Graphic 6" descr="Scales of Justice">
            <a:extLst>
              <a:ext uri="{FF2B5EF4-FFF2-40B4-BE49-F238E27FC236}">
                <a16:creationId xmlns:a16="http://schemas.microsoft.com/office/drawing/2014/main" id="{B2EB6AB6-D679-A964-7FC5-D8CF8D8E65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05675" y="1338739"/>
            <a:ext cx="3415614" cy="3415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750594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Banky, spořitelní a úvěrní DR, zahraniční banky, obchodních s CP (§367 </a:t>
            </a:r>
            <a:r>
              <a:rPr lang="cs-CZ" dirty="0" err="1"/>
              <a:t>InsZ</a:t>
            </a:r>
            <a:r>
              <a:rPr lang="cs-CZ" dirty="0"/>
              <a:t>) 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3886200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buFont typeface="+mj-lt"/>
              <a:buAutoNum type="arabicParenR"/>
            </a:pPr>
            <a:r>
              <a:rPr lang="cs-CZ" dirty="0"/>
              <a:t>banky a spořitelní a úvěrová družstva po zániku licence </a:t>
            </a:r>
            <a:r>
              <a:rPr lang="cs-CZ" dirty="0" err="1"/>
              <a:t>or</a:t>
            </a:r>
            <a:r>
              <a:rPr lang="cs-CZ" dirty="0"/>
              <a:t> povolení</a:t>
            </a:r>
          </a:p>
          <a:p>
            <a:pPr marL="457200" indent="-457200">
              <a:buFont typeface="+mj-lt"/>
              <a:buAutoNum type="arabicParenR"/>
            </a:pPr>
            <a:r>
              <a:rPr lang="cs-CZ" b="1" dirty="0"/>
              <a:t>zahraniční banky podnikající v ČR </a:t>
            </a:r>
            <a:r>
              <a:rPr lang="cs-CZ" dirty="0"/>
              <a:t>(dle jednotné licence)</a:t>
            </a:r>
          </a:p>
          <a:p>
            <a:pPr marL="457200" indent="-457200">
              <a:buFont typeface="+mj-lt"/>
              <a:buAutoNum type="arabicParenR"/>
            </a:pPr>
            <a:r>
              <a:rPr lang="cs-CZ" dirty="0"/>
              <a:t>pobočky zahraniční banky</a:t>
            </a:r>
          </a:p>
          <a:p>
            <a:pPr marL="457200" indent="-457200">
              <a:buFont typeface="+mj-lt"/>
              <a:buAutoNum type="arabicParenR"/>
            </a:pPr>
            <a:r>
              <a:rPr lang="cs-CZ" dirty="0"/>
              <a:t>obchodník s CP</a:t>
            </a:r>
          </a:p>
          <a:p>
            <a:pPr marL="457200" indent="-457200">
              <a:buFont typeface="+mj-lt"/>
              <a:buAutoNum type="arabicParenR"/>
            </a:pPr>
            <a:r>
              <a:rPr lang="cs-CZ" b="1" dirty="0"/>
              <a:t>zahraniční obchodník s CP poskytující investiční služby v ČR </a:t>
            </a:r>
            <a:r>
              <a:rPr lang="cs-CZ" dirty="0"/>
              <a:t>(dle povolení dle </a:t>
            </a:r>
            <a:r>
              <a:rPr lang="cs-CZ" dirty="0" err="1"/>
              <a:t>ZoPKT</a:t>
            </a:r>
            <a:r>
              <a:rPr lang="cs-CZ" dirty="0"/>
              <a:t>)</a:t>
            </a:r>
          </a:p>
          <a:p>
            <a:pPr marL="457200" indent="-457200">
              <a:buFont typeface="+mj-lt"/>
              <a:buAutoNum type="arabicParenR"/>
            </a:pPr>
            <a:r>
              <a:rPr lang="cs-CZ" dirty="0"/>
              <a:t>pobočky zahraničního obchodníka s CP</a:t>
            </a:r>
          </a:p>
          <a:p>
            <a:pPr marL="457200" indent="-457200">
              <a:buFont typeface="+mj-lt"/>
              <a:buAutoNum type="arabicParenR"/>
            </a:pPr>
            <a:r>
              <a:rPr lang="cs-CZ" dirty="0"/>
              <a:t>povinných osob („opatření k řešení krize“) </a:t>
            </a:r>
          </a:p>
          <a:p>
            <a:pPr marL="457200" indent="-457200">
              <a:buFont typeface="+mj-lt"/>
              <a:buAutoNum type="arabicParenR"/>
            </a:pPr>
            <a:endParaRPr lang="cs-CZ" dirty="0"/>
          </a:p>
          <a:p>
            <a:r>
              <a:rPr lang="cs-CZ" dirty="0"/>
              <a:t>Ú: zahraniční banky podnikající v ČR (dle jednotné licence) a zahraničního obchodníka s CP poskytující investiční služby v ČR je, když: </a:t>
            </a:r>
          </a:p>
          <a:p>
            <a:pPr lvl="1"/>
            <a:r>
              <a:rPr lang="cs-CZ" dirty="0"/>
              <a:t>zahájení kolektivního řízení správními </a:t>
            </a:r>
            <a:r>
              <a:rPr lang="cs-CZ" dirty="0" err="1"/>
              <a:t>or</a:t>
            </a:r>
            <a:r>
              <a:rPr lang="cs-CZ" dirty="0"/>
              <a:t> soudními orgány členského státu EU </a:t>
            </a:r>
            <a:r>
              <a:rPr lang="cs-CZ" dirty="0" err="1"/>
              <a:t>or</a:t>
            </a:r>
            <a:r>
              <a:rPr lang="cs-CZ" dirty="0"/>
              <a:t> EHP (367/2a)</a:t>
            </a:r>
          </a:p>
          <a:p>
            <a:pPr lvl="1"/>
            <a:r>
              <a:rPr lang="cs-CZ" dirty="0"/>
              <a:t>ozdravná opatření (367/2b)</a:t>
            </a:r>
          </a:p>
        </p:txBody>
      </p:sp>
    </p:spTree>
    <p:extLst>
      <p:ext uri="{BB962C8B-B14F-4D97-AF65-F5344CB8AC3E}">
        <p14:creationId xmlns:p14="http://schemas.microsoft.com/office/powerpoint/2010/main" val="424024176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Insolvenční návrh § 368 </a:t>
            </a:r>
            <a:r>
              <a:rPr lang="cs-CZ" dirty="0" err="1"/>
              <a:t>an</a:t>
            </a:r>
            <a:r>
              <a:rPr lang="cs-CZ" dirty="0"/>
              <a:t>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D, V (§ 97 </a:t>
            </a:r>
            <a:r>
              <a:rPr lang="cs-CZ" dirty="0" err="1"/>
              <a:t>InsZ</a:t>
            </a:r>
            <a:r>
              <a:rPr lang="cs-CZ" dirty="0"/>
              <a:t>) +</a:t>
            </a:r>
          </a:p>
          <a:p>
            <a:r>
              <a:rPr lang="cs-CZ" dirty="0"/>
              <a:t>orgán dozoru a dohledu – ČNB (neukládá se záloha na NŘ)</a:t>
            </a:r>
          </a:p>
          <a:p>
            <a:r>
              <a:rPr lang="cs-CZ" dirty="0"/>
              <a:t>orgán příslušný k řešení krize – (neukládá se záloha na NŘ)</a:t>
            </a:r>
          </a:p>
          <a:p>
            <a:r>
              <a:rPr lang="cs-CZ" dirty="0"/>
              <a:t>Ú lze řešit POUZE KONKURZEM</a:t>
            </a:r>
          </a:p>
          <a:p>
            <a:endParaRPr lang="cs-CZ" dirty="0"/>
          </a:p>
          <a:p>
            <a:r>
              <a:rPr lang="cs-CZ" b="1" dirty="0"/>
              <a:t>Zvláštní úprava pro obchodníka s CP s kapitálem nad 730.000 EUR </a:t>
            </a:r>
            <a:r>
              <a:rPr lang="cs-CZ" b="1" dirty="0" err="1"/>
              <a:t>or</a:t>
            </a:r>
            <a:r>
              <a:rPr lang="cs-CZ" b="1" dirty="0"/>
              <a:t> osoby § 367/1g:</a:t>
            </a:r>
          </a:p>
          <a:p>
            <a:pPr lvl="1"/>
            <a:r>
              <a:rPr lang="cs-CZ" i="0" dirty="0"/>
              <a:t>řízení se </a:t>
            </a:r>
            <a:r>
              <a:rPr lang="cs-CZ" b="1" i="0" dirty="0"/>
              <a:t>nezahajuje</a:t>
            </a:r>
            <a:r>
              <a:rPr lang="cs-CZ" i="0" dirty="0"/>
              <a:t> přijetím návrhu soudu (§ 97/1 za středníkem VYLOUČEN)</a:t>
            </a:r>
          </a:p>
          <a:p>
            <a:pPr lvl="1"/>
            <a:r>
              <a:rPr lang="cs-CZ" i="0" dirty="0"/>
              <a:t>soud nejdříve vyrozumí orgán příslušný k řešení krize (2 hod – 2 hod)</a:t>
            </a:r>
          </a:p>
          <a:p>
            <a:pPr lvl="1"/>
            <a:r>
              <a:rPr lang="cs-CZ" i="0" dirty="0"/>
              <a:t>orgán příslušný k řešení krize – sdělení soudu – 7 dní</a:t>
            </a:r>
          </a:p>
          <a:p>
            <a:pPr lvl="1"/>
            <a:r>
              <a:rPr lang="cs-CZ" i="0" dirty="0"/>
              <a:t>řízení se zahajuje až dnem, kdy orgán sdělí, že nesplňuje podmínky pro uplatnění k řešení krize </a:t>
            </a:r>
            <a:r>
              <a:rPr lang="cs-CZ" i="0" dirty="0" err="1"/>
              <a:t>or</a:t>
            </a:r>
            <a:r>
              <a:rPr lang="cs-CZ" i="0" dirty="0"/>
              <a:t> se nevyjádří</a:t>
            </a:r>
          </a:p>
          <a:p>
            <a:pPr lvl="1"/>
            <a:r>
              <a:rPr lang="cs-CZ" i="0" dirty="0"/>
              <a:t>vyhláška § 368e</a:t>
            </a:r>
          </a:p>
        </p:txBody>
      </p:sp>
    </p:spTree>
    <p:extLst>
      <p:ext uri="{BB962C8B-B14F-4D97-AF65-F5344CB8AC3E}">
        <p14:creationId xmlns:p14="http://schemas.microsoft.com/office/powerpoint/2010/main" val="1354997778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Zvláštní úprava – informace a postavení věřitelů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InsŘ</a:t>
            </a:r>
            <a:r>
              <a:rPr lang="cs-CZ" dirty="0"/>
              <a:t> nemá vliv na věcná práva věřitelů </a:t>
            </a:r>
            <a:r>
              <a:rPr lang="cs-CZ" dirty="0" err="1"/>
              <a:t>or</a:t>
            </a:r>
            <a:r>
              <a:rPr lang="cs-CZ" dirty="0"/>
              <a:t> osob třetích (§369)</a:t>
            </a:r>
          </a:p>
          <a:p>
            <a:r>
              <a:rPr lang="cs-CZ" dirty="0"/>
              <a:t>Informační povinnost neprodleně:</a:t>
            </a:r>
          </a:p>
          <a:p>
            <a:pPr lvl="1">
              <a:buFontTx/>
              <a:buChar char="-"/>
            </a:pPr>
            <a:r>
              <a:rPr lang="cs-CZ" i="0" dirty="0" err="1"/>
              <a:t>InsSoud</a:t>
            </a:r>
            <a:r>
              <a:rPr lang="cs-CZ" i="0" dirty="0"/>
              <a:t> via orgán dozoru a dohledu informuje orgány dozoru a dohledu v cizích státech</a:t>
            </a:r>
          </a:p>
          <a:p>
            <a:pPr lvl="1">
              <a:buFontTx/>
              <a:buChar char="-"/>
            </a:pPr>
            <a:r>
              <a:rPr lang="cs-CZ" i="0" dirty="0" err="1"/>
              <a:t>InsSprávce</a:t>
            </a:r>
            <a:r>
              <a:rPr lang="cs-CZ" i="0" dirty="0"/>
              <a:t> v Úředním věstníku EU + nejméně 2 celostátní deníky v každém dotčeném státě („výtah“ - § 370/2 – 7 </a:t>
            </a:r>
            <a:r>
              <a:rPr lang="cs-CZ" i="0" dirty="0" err="1"/>
              <a:t>InsZ</a:t>
            </a:r>
            <a:r>
              <a:rPr lang="cs-CZ" i="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63764384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Zvláštní úprava - insolvenční správce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InsSoud</a:t>
            </a:r>
            <a:r>
              <a:rPr lang="cs-CZ" dirty="0"/>
              <a:t> ustanoví do funkce prvního </a:t>
            </a:r>
            <a:r>
              <a:rPr lang="cs-CZ" dirty="0" err="1"/>
              <a:t>InsSpr</a:t>
            </a:r>
            <a:r>
              <a:rPr lang="cs-CZ" dirty="0"/>
              <a:t> – likvidátor (pokud je zvláštním </a:t>
            </a:r>
            <a:r>
              <a:rPr lang="cs-CZ" dirty="0" err="1"/>
              <a:t>InsSpr</a:t>
            </a:r>
            <a:r>
              <a:rPr lang="cs-CZ" dirty="0"/>
              <a:t>) - § 372/1 </a:t>
            </a:r>
            <a:r>
              <a:rPr lang="cs-CZ" dirty="0" err="1"/>
              <a:t>InsZ</a:t>
            </a:r>
            <a:endParaRPr lang="cs-CZ" dirty="0"/>
          </a:p>
          <a:p>
            <a:r>
              <a:rPr lang="cs-CZ" dirty="0"/>
              <a:t>Zastupující </a:t>
            </a:r>
            <a:r>
              <a:rPr lang="cs-CZ" dirty="0" err="1"/>
              <a:t>InsSpr</a:t>
            </a:r>
            <a:r>
              <a:rPr lang="cs-CZ" dirty="0"/>
              <a:t> pro zahraničí - § 372/2 </a:t>
            </a:r>
            <a:r>
              <a:rPr lang="cs-CZ" dirty="0" err="1"/>
              <a:t>InsZ</a:t>
            </a:r>
            <a:endParaRPr lang="cs-CZ" dirty="0"/>
          </a:p>
          <a:p>
            <a:r>
              <a:rPr lang="cs-CZ" dirty="0" err="1"/>
              <a:t>InsSpr</a:t>
            </a:r>
            <a:r>
              <a:rPr lang="cs-CZ" dirty="0"/>
              <a:t> vykonává funkci v zahraničí sám (§ 372/3,4,5,6 </a:t>
            </a:r>
            <a:r>
              <a:rPr lang="cs-CZ" dirty="0" err="1"/>
              <a:t>InsZ</a:t>
            </a:r>
            <a:r>
              <a:rPr lang="cs-CZ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2999127396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Zvláštní úprava – zjištění pohledávek a závazků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Pohledávky věřitelů vyplývající z účetnictví se nemusí přihlašovat</a:t>
            </a:r>
          </a:p>
          <a:p>
            <a:r>
              <a:rPr lang="cs-CZ" dirty="0"/>
              <a:t>60 dnů od prohlášení K musí </a:t>
            </a:r>
            <a:r>
              <a:rPr lang="cs-CZ" dirty="0" err="1"/>
              <a:t>InsSpr</a:t>
            </a:r>
            <a:r>
              <a:rPr lang="cs-CZ" dirty="0"/>
              <a:t> zaslat oznámení každému věřiteli (náležitosti § 373/2,3)</a:t>
            </a:r>
          </a:p>
          <a:p>
            <a:r>
              <a:rPr lang="cs-CZ" dirty="0"/>
              <a:t>Věř nesouhlasí – </a:t>
            </a:r>
            <a:r>
              <a:rPr lang="cs-CZ" b="1" dirty="0"/>
              <a:t>4 </a:t>
            </a:r>
            <a:r>
              <a:rPr lang="cs-CZ" b="1" dirty="0" err="1"/>
              <a:t>měs</a:t>
            </a:r>
            <a:r>
              <a:rPr lang="cs-CZ" b="1" dirty="0"/>
              <a:t>. </a:t>
            </a:r>
            <a:r>
              <a:rPr lang="cs-CZ" dirty="0"/>
              <a:t>od </a:t>
            </a:r>
            <a:r>
              <a:rPr lang="cs-CZ" dirty="0" err="1"/>
              <a:t>prohl</a:t>
            </a:r>
            <a:r>
              <a:rPr lang="cs-CZ" dirty="0"/>
              <a:t>. K u </a:t>
            </a:r>
            <a:r>
              <a:rPr lang="cs-CZ" dirty="0" err="1"/>
              <a:t>InsSpr</a:t>
            </a:r>
            <a:r>
              <a:rPr lang="cs-CZ" dirty="0"/>
              <a:t> – písemná námitka (</a:t>
            </a:r>
            <a:r>
              <a:rPr lang="cs-CZ" b="1" dirty="0"/>
              <a:t>2 </a:t>
            </a:r>
            <a:r>
              <a:rPr lang="cs-CZ" b="1" dirty="0" err="1"/>
              <a:t>měs</a:t>
            </a:r>
            <a:r>
              <a:rPr lang="cs-CZ" b="1" dirty="0"/>
              <a:t>.</a:t>
            </a:r>
            <a:r>
              <a:rPr lang="cs-CZ" dirty="0"/>
              <a:t> lhůta na dohodu s </a:t>
            </a:r>
            <a:r>
              <a:rPr lang="cs-CZ" dirty="0" err="1"/>
              <a:t>InsSpr</a:t>
            </a:r>
            <a:r>
              <a:rPr lang="cs-CZ" dirty="0"/>
              <a:t> – žaloba,  </a:t>
            </a:r>
            <a:r>
              <a:rPr lang="cs-CZ" b="1" dirty="0"/>
              <a:t>3 </a:t>
            </a:r>
            <a:r>
              <a:rPr lang="cs-CZ" b="1" dirty="0" err="1"/>
              <a:t>měs</a:t>
            </a:r>
            <a:r>
              <a:rPr lang="cs-CZ" b="1" dirty="0"/>
              <a:t>. </a:t>
            </a:r>
            <a:r>
              <a:rPr lang="cs-CZ" dirty="0"/>
              <a:t>– incidenční spor) </a:t>
            </a:r>
          </a:p>
          <a:p>
            <a:r>
              <a:rPr lang="cs-CZ" dirty="0"/>
              <a:t>Zvláštní pořadí - § 374 </a:t>
            </a:r>
            <a:r>
              <a:rPr lang="cs-CZ" dirty="0" err="1"/>
              <a:t>InsZ</a:t>
            </a:r>
            <a:r>
              <a:rPr lang="cs-CZ" dirty="0"/>
              <a:t> (pohledávky orgánu příslušného k řešení krize = pohledávky na roveň MP - § 374a </a:t>
            </a:r>
            <a:r>
              <a:rPr lang="cs-CZ" dirty="0" err="1"/>
              <a:t>InsZ</a:t>
            </a:r>
            <a:r>
              <a:rPr lang="cs-CZ" dirty="0"/>
              <a:t>, pohledávky z nepreferovaných dluhových nástrojů - §374b </a:t>
            </a:r>
            <a:r>
              <a:rPr lang="cs-CZ" dirty="0" err="1"/>
              <a:t>InsZ</a:t>
            </a:r>
            <a:r>
              <a:rPr lang="cs-CZ" dirty="0"/>
              <a:t>, kryté dluhopisy a hypoteční úvěry - § 375 </a:t>
            </a:r>
            <a:r>
              <a:rPr lang="cs-CZ" dirty="0" err="1"/>
              <a:t>InsZ</a:t>
            </a:r>
            <a:endParaRPr lang="cs-CZ" dirty="0"/>
          </a:p>
          <a:p>
            <a:r>
              <a:rPr lang="cs-CZ" dirty="0"/>
              <a:t>MAJETEK ZÁKAZNÍKA (</a:t>
            </a:r>
            <a:r>
              <a:rPr lang="cs-CZ" dirty="0" err="1"/>
              <a:t>ZoPKT</a:t>
            </a:r>
            <a:r>
              <a:rPr lang="cs-CZ" dirty="0"/>
              <a:t>) – </a:t>
            </a:r>
            <a:r>
              <a:rPr lang="cs-CZ" b="1" dirty="0"/>
              <a:t>NENÍ součástí MP </a:t>
            </a:r>
            <a:r>
              <a:rPr lang="cs-CZ" dirty="0"/>
              <a:t>! - § 375a </a:t>
            </a:r>
            <a:r>
              <a:rPr lang="cs-CZ" dirty="0" err="1"/>
              <a:t>InsZ</a:t>
            </a:r>
            <a:r>
              <a:rPr lang="cs-CZ" dirty="0"/>
              <a:t> </a:t>
            </a:r>
          </a:p>
          <a:p>
            <a:r>
              <a:rPr lang="cs-CZ" dirty="0"/>
              <a:t>Zvláštní ustanovení pro Ú </a:t>
            </a:r>
            <a:r>
              <a:rPr lang="cs-CZ" dirty="0" err="1"/>
              <a:t>zahr</a:t>
            </a:r>
            <a:r>
              <a:rPr lang="cs-CZ" dirty="0"/>
              <a:t>. banky + </a:t>
            </a:r>
            <a:r>
              <a:rPr lang="cs-CZ" dirty="0" err="1"/>
              <a:t>zahr</a:t>
            </a:r>
            <a:r>
              <a:rPr lang="cs-CZ" dirty="0"/>
              <a:t>. obchodníka CP (§ 377-378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8817185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99707" y="500062"/>
            <a:ext cx="10515600" cy="1325563"/>
          </a:xfrm>
        </p:spPr>
        <p:txBody>
          <a:bodyPr/>
          <a:lstStyle/>
          <a:p>
            <a:r>
              <a:rPr lang="cs-CZ" dirty="0"/>
              <a:t>Úpadek pojišťoven a zajišťoven provozující činnost na území ČR (§ 379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b="1" dirty="0"/>
              <a:t>Úpadek tuzemské poj + </a:t>
            </a:r>
            <a:r>
              <a:rPr lang="cs-CZ" b="1" dirty="0" err="1"/>
              <a:t>zaj</a:t>
            </a:r>
            <a:r>
              <a:rPr lang="cs-CZ" b="1" dirty="0"/>
              <a:t> a pobočky z třetího státu po odnětí povolení (§380 – 386 </a:t>
            </a:r>
            <a:r>
              <a:rPr lang="cs-CZ" b="1" dirty="0" err="1"/>
              <a:t>InsZ</a:t>
            </a:r>
            <a:r>
              <a:rPr lang="cs-CZ" b="1" dirty="0"/>
              <a:t>)</a:t>
            </a:r>
          </a:p>
          <a:p>
            <a:pPr marL="0" indent="0">
              <a:buNone/>
            </a:pPr>
            <a:r>
              <a:rPr lang="cs-CZ" dirty="0"/>
              <a:t>Zvláštní úprava: podávání </a:t>
            </a:r>
            <a:r>
              <a:rPr lang="cs-CZ" dirty="0" err="1"/>
              <a:t>InsN</a:t>
            </a:r>
            <a:r>
              <a:rPr lang="cs-CZ" dirty="0"/>
              <a:t>, věcná práva Věř </a:t>
            </a:r>
            <a:r>
              <a:rPr lang="cs-CZ" dirty="0" err="1"/>
              <a:t>or</a:t>
            </a:r>
            <a:r>
              <a:rPr lang="cs-CZ" dirty="0"/>
              <a:t> osob třetích, informační povinnost, </a:t>
            </a:r>
            <a:r>
              <a:rPr lang="cs-CZ" dirty="0" err="1"/>
              <a:t>InsSpr</a:t>
            </a:r>
            <a:r>
              <a:rPr lang="cs-CZ" dirty="0"/>
              <a:t>, zjištění pohledávek z účetnictví, zvláštní ustanovení o rozvrhu (§ 386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b="1" dirty="0"/>
              <a:t>Úpadek poj z jiného čl. státu, provozující činnost na území ČR („pobočka“ - §387,388 </a:t>
            </a:r>
            <a:r>
              <a:rPr lang="cs-CZ" b="1" dirty="0" err="1"/>
              <a:t>InsZ</a:t>
            </a:r>
            <a:r>
              <a:rPr lang="cs-CZ" b="1" dirty="0"/>
              <a:t>) </a:t>
            </a:r>
          </a:p>
          <a:p>
            <a:pPr marL="0" indent="0">
              <a:buNone/>
            </a:pPr>
            <a:r>
              <a:rPr lang="cs-CZ" dirty="0"/>
              <a:t>      Zvláštní úprava: </a:t>
            </a:r>
            <a:r>
              <a:rPr lang="cs-CZ" dirty="0" err="1"/>
              <a:t>zahr</a:t>
            </a:r>
            <a:r>
              <a:rPr lang="cs-CZ" dirty="0"/>
              <a:t>. </a:t>
            </a:r>
            <a:r>
              <a:rPr lang="cs-CZ" dirty="0" err="1"/>
              <a:t>InsSpr</a:t>
            </a: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34119645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CA5AEF-F635-441C-A943-61A18AB744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2262" y="3046546"/>
            <a:ext cx="5301138" cy="1306251"/>
          </a:xfrm>
        </p:spPr>
        <p:txBody>
          <a:bodyPr>
            <a:normAutofit fontScale="90000"/>
          </a:bodyPr>
          <a:lstStyle/>
          <a:p>
            <a:pPr algn="l"/>
            <a:r>
              <a:rPr lang="cs-CZ" sz="6600" dirty="0"/>
              <a:t>reorganizace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24C8CD7-87AB-47C7-952B-A07E2EF31E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78524" y="4431008"/>
            <a:ext cx="5284876" cy="1086237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cs-CZ" dirty="0"/>
              <a:t>§ 316 </a:t>
            </a:r>
            <a:r>
              <a:rPr lang="cs-CZ" dirty="0" err="1"/>
              <a:t>an</a:t>
            </a:r>
            <a:r>
              <a:rPr lang="cs-CZ" dirty="0"/>
              <a:t>. </a:t>
            </a:r>
            <a:r>
              <a:rPr lang="cs-CZ" dirty="0" err="1"/>
              <a:t>InsZ</a:t>
            </a:r>
            <a:endParaRPr lang="cs-CZ" dirty="0"/>
          </a:p>
        </p:txBody>
      </p:sp>
      <p:pic>
        <p:nvPicPr>
          <p:cNvPr id="7" name="Graphic 6" descr="Scales of Justice">
            <a:extLst>
              <a:ext uri="{FF2B5EF4-FFF2-40B4-BE49-F238E27FC236}">
                <a16:creationId xmlns:a16="http://schemas.microsoft.com/office/drawing/2014/main" id="{B2EB6AB6-D679-A964-7FC5-D8CF8D8E65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14124" y="937183"/>
            <a:ext cx="3415614" cy="3415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484494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75220"/>
          </a:xfrm>
        </p:spPr>
        <p:txBody>
          <a:bodyPr>
            <a:normAutofit/>
          </a:bodyPr>
          <a:lstStyle/>
          <a:p>
            <a:r>
              <a:rPr lang="cs-CZ" sz="4000" dirty="0"/>
              <a:t>Reo – definice, přípustnost 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1371600" y="2072081"/>
            <a:ext cx="9601200" cy="3795319"/>
          </a:xfrm>
        </p:spPr>
        <p:txBody>
          <a:bodyPr>
            <a:normAutofit fontScale="85000" lnSpcReduction="20000"/>
          </a:bodyPr>
          <a:lstStyle/>
          <a:p>
            <a:r>
              <a:rPr lang="cs-CZ" b="1" dirty="0" err="1"/>
              <a:t>Def</a:t>
            </a:r>
            <a:r>
              <a:rPr lang="cs-CZ" b="1" dirty="0"/>
              <a:t>. </a:t>
            </a:r>
            <a:r>
              <a:rPr lang="cs-CZ" b="1" dirty="0" err="1"/>
              <a:t>Reo</a:t>
            </a:r>
            <a:r>
              <a:rPr lang="cs-CZ" dirty="0"/>
              <a:t>:</a:t>
            </a:r>
          </a:p>
          <a:p>
            <a:pPr lvl="1"/>
            <a:r>
              <a:rPr lang="cs-CZ" dirty="0"/>
              <a:t>postupné uspokojování pohledávek V + zachování D podniku</a:t>
            </a:r>
          </a:p>
          <a:p>
            <a:pPr lvl="1"/>
            <a:r>
              <a:rPr lang="cs-CZ" dirty="0"/>
              <a:t>opatření k ozdravění hospodaření dle RP</a:t>
            </a:r>
          </a:p>
          <a:p>
            <a:pPr lvl="1"/>
            <a:r>
              <a:rPr lang="cs-CZ" dirty="0"/>
              <a:t>průběžná kontrola V</a:t>
            </a:r>
          </a:p>
          <a:p>
            <a:r>
              <a:rPr lang="cs-CZ" b="1" dirty="0"/>
              <a:t>Přípustnost</a:t>
            </a:r>
            <a:r>
              <a:rPr lang="cs-CZ" dirty="0"/>
              <a:t>:</a:t>
            </a:r>
          </a:p>
          <a:p>
            <a:pPr lvl="1"/>
            <a:r>
              <a:rPr lang="cs-CZ" dirty="0"/>
              <a:t>Ú nebo </a:t>
            </a:r>
            <a:r>
              <a:rPr lang="cs-CZ" dirty="0" err="1"/>
              <a:t>hrozicí</a:t>
            </a:r>
            <a:r>
              <a:rPr lang="cs-CZ" dirty="0"/>
              <a:t> Ú + D=podnikatel</a:t>
            </a:r>
          </a:p>
          <a:p>
            <a:pPr lvl="1"/>
            <a:r>
              <a:rPr lang="cs-CZ" dirty="0"/>
              <a:t>Velikostní kritéria: Úhrn čistého obratu D za poslední účetní období 50 mil </a:t>
            </a:r>
            <a:r>
              <a:rPr lang="cs-CZ" dirty="0" err="1"/>
              <a:t>or</a:t>
            </a:r>
            <a:r>
              <a:rPr lang="cs-CZ" dirty="0"/>
              <a:t> 50 </a:t>
            </a:r>
            <a:r>
              <a:rPr lang="cs-CZ" dirty="0" err="1"/>
              <a:t>zamců</a:t>
            </a:r>
            <a:r>
              <a:rPr lang="cs-CZ" dirty="0"/>
              <a:t> v PP (§ 316/4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  <a:p>
            <a:pPr lvl="1"/>
            <a:r>
              <a:rPr lang="cs-CZ" dirty="0" err="1"/>
              <a:t>InsN</a:t>
            </a:r>
            <a:r>
              <a:rPr lang="cs-CZ" dirty="0"/>
              <a:t> D + nejpozději do </a:t>
            </a:r>
            <a:r>
              <a:rPr lang="cs-CZ" dirty="0" err="1"/>
              <a:t>RoÚ</a:t>
            </a:r>
            <a:r>
              <a:rPr lang="cs-CZ" dirty="0"/>
              <a:t> předloží D RP (½ </a:t>
            </a:r>
            <a:r>
              <a:rPr lang="cs-CZ" dirty="0" err="1"/>
              <a:t>zajV</a:t>
            </a:r>
            <a:r>
              <a:rPr lang="cs-CZ" dirty="0"/>
              <a:t>  + ½ </a:t>
            </a:r>
            <a:r>
              <a:rPr lang="cs-CZ" dirty="0" err="1"/>
              <a:t>nezajV</a:t>
            </a:r>
            <a:r>
              <a:rPr lang="cs-CZ" dirty="0"/>
              <a:t>) – bez velikostních </a:t>
            </a:r>
            <a:r>
              <a:rPr lang="cs-CZ" dirty="0" err="1"/>
              <a:t>kriterií</a:t>
            </a:r>
            <a:endParaRPr lang="cs-CZ" dirty="0"/>
          </a:p>
          <a:p>
            <a:pPr lvl="1"/>
            <a:r>
              <a:rPr lang="cs-CZ" dirty="0" err="1"/>
              <a:t>InsN</a:t>
            </a:r>
            <a:r>
              <a:rPr lang="cs-CZ" dirty="0"/>
              <a:t> V + nejpozději do </a:t>
            </a:r>
            <a:r>
              <a:rPr lang="cs-CZ" dirty="0" err="1"/>
              <a:t>RoÚ</a:t>
            </a:r>
            <a:r>
              <a:rPr lang="cs-CZ" dirty="0"/>
              <a:t> + max o 30 dnů prodloužení lhůty předloží D RP (½ </a:t>
            </a:r>
            <a:r>
              <a:rPr lang="cs-CZ" dirty="0" err="1"/>
              <a:t>zajV</a:t>
            </a:r>
            <a:r>
              <a:rPr lang="cs-CZ" dirty="0"/>
              <a:t>  + ½ </a:t>
            </a:r>
            <a:r>
              <a:rPr lang="cs-CZ" dirty="0" err="1"/>
              <a:t>nezajV</a:t>
            </a:r>
            <a:r>
              <a:rPr lang="cs-CZ" dirty="0"/>
              <a:t>) – bez velikostních </a:t>
            </a:r>
            <a:r>
              <a:rPr lang="cs-CZ" dirty="0" err="1"/>
              <a:t>kriterií</a:t>
            </a:r>
            <a:r>
              <a:rPr lang="cs-CZ" dirty="0"/>
              <a:t>   (316/6)</a:t>
            </a:r>
          </a:p>
          <a:p>
            <a:r>
              <a:rPr lang="cs-CZ" b="1" dirty="0"/>
              <a:t>Nepřípustnost</a:t>
            </a:r>
            <a:r>
              <a:rPr lang="cs-CZ" dirty="0"/>
              <a:t>:</a:t>
            </a:r>
          </a:p>
          <a:p>
            <a:pPr marL="530352" lvl="1" indent="0">
              <a:buNone/>
            </a:pPr>
            <a:r>
              <a:rPr lang="cs-CZ" dirty="0"/>
              <a:t>-  PO v likvidaci, obchodník s CP, osoba oprávněná k obchodování na   komoditní burze </a:t>
            </a:r>
          </a:p>
        </p:txBody>
      </p:sp>
    </p:spTree>
    <p:extLst>
      <p:ext uri="{BB962C8B-B14F-4D97-AF65-F5344CB8AC3E}">
        <p14:creationId xmlns:p14="http://schemas.microsoft.com/office/powerpoint/2010/main" val="3478177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E646124B-EC99-4A88-962E-544AB719B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Procesní subjekty  X      Účastníci řízení</a:t>
            </a:r>
            <a:br>
              <a:rPr lang="cs-CZ" dirty="0"/>
            </a:br>
            <a:r>
              <a:rPr lang="cs-CZ" sz="2000" dirty="0"/>
              <a:t>obecně (§9 </a:t>
            </a:r>
            <a:r>
              <a:rPr lang="cs-CZ" sz="2000" dirty="0" err="1"/>
              <a:t>InsZ</a:t>
            </a:r>
            <a:r>
              <a:rPr lang="cs-CZ" sz="2000" dirty="0"/>
              <a:t>)</a:t>
            </a:r>
            <a:endParaRPr lang="cs-CZ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E8D3D73D-ECA2-418F-86EA-9BB747B275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1832995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cs-CZ" b="1" dirty="0"/>
              <a:t>Insolvenční soud</a:t>
            </a:r>
            <a:r>
              <a:rPr lang="cs-CZ" dirty="0"/>
              <a:t> - rozhodovací a dohledová činnost</a:t>
            </a:r>
          </a:p>
          <a:p>
            <a:pPr marL="457200" indent="-457200">
              <a:buFont typeface="+mj-lt"/>
              <a:buAutoNum type="arabicParenR"/>
            </a:pPr>
            <a:r>
              <a:rPr lang="cs-CZ" b="1" dirty="0"/>
              <a:t>Dlužník</a:t>
            </a:r>
          </a:p>
          <a:p>
            <a:pPr marL="457200" indent="-457200">
              <a:buFont typeface="+mj-lt"/>
              <a:buAutoNum type="arabicParenR"/>
            </a:pPr>
            <a:r>
              <a:rPr lang="cs-CZ" b="1" dirty="0"/>
              <a:t>V uplatňující práva proti D</a:t>
            </a:r>
          </a:p>
          <a:p>
            <a:pPr marL="457200" indent="-457200">
              <a:buFont typeface="+mj-lt"/>
              <a:buAutoNum type="arabicParenR"/>
            </a:pPr>
            <a:r>
              <a:rPr lang="cs-CZ" b="1" dirty="0"/>
              <a:t>Insolvenční správce</a:t>
            </a:r>
            <a:r>
              <a:rPr lang="cs-CZ" dirty="0"/>
              <a:t> + další správce</a:t>
            </a:r>
          </a:p>
          <a:p>
            <a:pPr marL="457200" indent="-457200">
              <a:buFont typeface="+mj-lt"/>
              <a:buAutoNum type="arabicParenR"/>
            </a:pPr>
            <a:r>
              <a:rPr lang="cs-CZ" b="1" dirty="0"/>
              <a:t>Státní zastupitelství</a:t>
            </a:r>
            <a:r>
              <a:rPr lang="cs-CZ" dirty="0"/>
              <a:t> po vstupu do </a:t>
            </a:r>
            <a:r>
              <a:rPr lang="cs-CZ" dirty="0" err="1"/>
              <a:t>InsŘ</a:t>
            </a:r>
            <a:r>
              <a:rPr lang="cs-CZ" dirty="0"/>
              <a:t> (viz § 7c)</a:t>
            </a:r>
          </a:p>
          <a:p>
            <a:pPr marL="457200" indent="-457200">
              <a:buFont typeface="+mj-lt"/>
              <a:buAutoNum type="arabicParenR"/>
            </a:pPr>
            <a:r>
              <a:rPr lang="cs-CZ" b="1" dirty="0"/>
              <a:t>Likvidátor dlužníka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169E1A33-B247-426A-A8E0-BCB5388D03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25403" y="2004968"/>
            <a:ext cx="4447786" cy="4167231"/>
          </a:xfrm>
        </p:spPr>
        <p:txBody>
          <a:bodyPr>
            <a:normAutofit fontScale="62500" lnSpcReduction="20000"/>
          </a:bodyPr>
          <a:lstStyle/>
          <a:p>
            <a:pPr marL="457200" indent="-457200">
              <a:buFont typeface="+mj-lt"/>
              <a:buAutoNum type="arabicParenR"/>
            </a:pPr>
            <a:r>
              <a:rPr lang="cs-CZ" b="1" dirty="0"/>
              <a:t>Dlužník</a:t>
            </a:r>
          </a:p>
          <a:p>
            <a:pPr marL="457200" indent="-457200">
              <a:buFont typeface="+mj-lt"/>
              <a:buAutoNum type="arabicParenR"/>
            </a:pPr>
            <a:r>
              <a:rPr lang="cs-CZ" b="1" dirty="0"/>
              <a:t>V uplatňující práva proti D </a:t>
            </a:r>
            <a:r>
              <a:rPr lang="cs-CZ" dirty="0"/>
              <a:t>(§14, §15 nepřihlášení V)</a:t>
            </a:r>
          </a:p>
          <a:p>
            <a:pPr marL="457200" indent="-457200">
              <a:buFont typeface="+mj-lt"/>
              <a:buAutoNum type="arabicParenR"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Incidenční spory (§16) :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b="1" dirty="0"/>
              <a:t>Žalobce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b="1" dirty="0"/>
              <a:t>Žalovaný </a:t>
            </a:r>
          </a:p>
          <a:p>
            <a:pPr marL="530352" lvl="1" indent="0">
              <a:buNone/>
            </a:pPr>
            <a:endParaRPr lang="cs-CZ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b="1" dirty="0"/>
              <a:t>Vedlejší účastenství </a:t>
            </a:r>
            <a:r>
              <a:rPr lang="cs-CZ" dirty="0"/>
              <a:t>přípustné pouze v incidentech (§16/6 </a:t>
            </a:r>
            <a:r>
              <a:rPr lang="cs-CZ" dirty="0" err="1"/>
              <a:t>InsZ</a:t>
            </a:r>
            <a:r>
              <a:rPr lang="cs-CZ" dirty="0"/>
              <a:t> x §93 OSŘ), v </a:t>
            </a:r>
            <a:r>
              <a:rPr lang="cs-CZ" dirty="0" err="1"/>
              <a:t>InsŘ</a:t>
            </a:r>
            <a:r>
              <a:rPr lang="cs-CZ" dirty="0"/>
              <a:t> </a:t>
            </a:r>
            <a:r>
              <a:rPr lang="cs-CZ" b="1" dirty="0"/>
              <a:t>NE</a:t>
            </a:r>
            <a:r>
              <a:rPr lang="cs-CZ" dirty="0"/>
              <a:t>!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Vstup do řízení (§92/1 OSŘ), záměna účastníka (§92/1 OSŘ) </a:t>
            </a:r>
            <a:r>
              <a:rPr lang="cs-CZ" b="1" dirty="0"/>
              <a:t>NE!</a:t>
            </a:r>
            <a:r>
              <a:rPr lang="cs-CZ" dirty="0"/>
              <a:t> - §17 </a:t>
            </a:r>
            <a:r>
              <a:rPr lang="cs-CZ" dirty="0" err="1"/>
              <a:t>InsZ</a:t>
            </a: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Převod a přechod pohledávky (§18 </a:t>
            </a:r>
            <a:r>
              <a:rPr lang="cs-CZ" dirty="0" err="1"/>
              <a:t>InsZ</a:t>
            </a:r>
            <a:r>
              <a:rPr lang="cs-CZ" dirty="0"/>
              <a:t> speciální úprava + zvláštní náležitosti formální + „kontumační“ postup (proti obecné §107a OSŘ)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zvláštní způsob osvědčení při přihlášení postoupené pohledávky§177/2-7 </a:t>
            </a:r>
            <a:r>
              <a:rPr lang="cs-CZ" dirty="0" err="1"/>
              <a:t>InsZ</a:t>
            </a: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zastoupení účastníků </a:t>
            </a:r>
            <a:r>
              <a:rPr lang="cs-CZ" b="1" dirty="0"/>
              <a:t>ANO! </a:t>
            </a:r>
            <a:r>
              <a:rPr lang="cs-CZ" dirty="0"/>
              <a:t>- OSŘ</a:t>
            </a:r>
          </a:p>
        </p:txBody>
      </p:sp>
    </p:spTree>
    <p:extLst>
      <p:ext uri="{BB962C8B-B14F-4D97-AF65-F5344CB8AC3E}">
        <p14:creationId xmlns:p14="http://schemas.microsoft.com/office/powerpoint/2010/main" val="1821606980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Návrh na povolení Reo (</a:t>
            </a:r>
            <a:r>
              <a:rPr lang="cs-CZ" dirty="0" err="1"/>
              <a:t>ReoN</a:t>
            </a:r>
            <a:r>
              <a:rPr lang="cs-CZ" dirty="0"/>
              <a:t>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71600" y="2072081"/>
            <a:ext cx="9601200" cy="3993159"/>
          </a:xfrm>
        </p:spPr>
        <p:txBody>
          <a:bodyPr>
            <a:normAutofit fontScale="70000" lnSpcReduction="20000"/>
          </a:bodyPr>
          <a:lstStyle/>
          <a:p>
            <a:r>
              <a:rPr lang="cs-CZ" dirty="0"/>
              <a:t>Podat může: </a:t>
            </a:r>
          </a:p>
          <a:p>
            <a:pPr lvl="1"/>
            <a:r>
              <a:rPr lang="cs-CZ" dirty="0"/>
              <a:t>Dlužník</a:t>
            </a:r>
          </a:p>
          <a:p>
            <a:pPr lvl="1"/>
            <a:r>
              <a:rPr lang="cs-CZ" dirty="0"/>
              <a:t>Přihlášený věřitel   </a:t>
            </a:r>
          </a:p>
          <a:p>
            <a:pPr marL="530352" lvl="1" indent="0">
              <a:buNone/>
            </a:pPr>
            <a:r>
              <a:rPr lang="cs-CZ" dirty="0"/>
              <a:t>+ </a:t>
            </a:r>
            <a:r>
              <a:rPr lang="cs-CZ" b="1" dirty="0"/>
              <a:t>DOBRÁ VÍRA </a:t>
            </a:r>
          </a:p>
          <a:p>
            <a:r>
              <a:rPr lang="cs-CZ" b="1" dirty="0"/>
              <a:t>Lhůty</a:t>
            </a:r>
            <a:r>
              <a:rPr lang="cs-CZ" dirty="0"/>
              <a:t> § 318</a:t>
            </a:r>
          </a:p>
          <a:p>
            <a:pPr lvl="1"/>
            <a:r>
              <a:rPr lang="cs-CZ" dirty="0"/>
              <a:t>D, který podal </a:t>
            </a:r>
            <a:r>
              <a:rPr lang="cs-CZ" dirty="0" err="1"/>
              <a:t>InsN</a:t>
            </a:r>
            <a:r>
              <a:rPr lang="cs-CZ" dirty="0"/>
              <a:t> pro </a:t>
            </a:r>
            <a:r>
              <a:rPr lang="cs-CZ" dirty="0" err="1"/>
              <a:t>hrozicí</a:t>
            </a:r>
            <a:r>
              <a:rPr lang="cs-CZ" dirty="0"/>
              <a:t> Ú: do R o Ú, jinak </a:t>
            </a:r>
          </a:p>
          <a:p>
            <a:pPr lvl="1"/>
            <a:r>
              <a:rPr lang="cs-CZ" dirty="0"/>
              <a:t>do 10ti dnů před první SV, která se koná po </a:t>
            </a:r>
            <a:r>
              <a:rPr lang="cs-CZ" dirty="0" err="1"/>
              <a:t>RoÚ</a:t>
            </a:r>
            <a:endParaRPr lang="cs-CZ" dirty="0"/>
          </a:p>
          <a:p>
            <a:pPr lvl="1"/>
            <a:r>
              <a:rPr lang="cs-CZ" dirty="0"/>
              <a:t>Opožděný návrh </a:t>
            </a:r>
            <a:r>
              <a:rPr lang="cs-CZ" dirty="0" err="1"/>
              <a:t>InsSoud</a:t>
            </a:r>
            <a:r>
              <a:rPr lang="cs-CZ" dirty="0"/>
              <a:t> </a:t>
            </a:r>
            <a:r>
              <a:rPr lang="cs-CZ" b="1" dirty="0"/>
              <a:t>odmítne</a:t>
            </a:r>
            <a:r>
              <a:rPr lang="cs-CZ" dirty="0"/>
              <a:t>, odvolání pouze osoba, která opožděný N podala</a:t>
            </a:r>
          </a:p>
          <a:p>
            <a:r>
              <a:rPr lang="cs-CZ" b="1" dirty="0"/>
              <a:t>Obsah </a:t>
            </a:r>
            <a:r>
              <a:rPr lang="cs-CZ" b="1" dirty="0" err="1"/>
              <a:t>ReoN</a:t>
            </a:r>
            <a:r>
              <a:rPr lang="cs-CZ" dirty="0"/>
              <a:t> § 319</a:t>
            </a:r>
          </a:p>
          <a:p>
            <a:pPr lvl="1"/>
            <a:r>
              <a:rPr lang="cs-CZ" dirty="0"/>
              <a:t>označení D + osoby, které za D jednají</a:t>
            </a:r>
          </a:p>
          <a:p>
            <a:pPr lvl="1"/>
            <a:r>
              <a:rPr lang="cs-CZ" dirty="0"/>
              <a:t>údaje o kapitálové struktuře a majetku osob, které D ovládají </a:t>
            </a:r>
            <a:r>
              <a:rPr lang="cs-CZ" dirty="0" err="1"/>
              <a:t>or</a:t>
            </a:r>
            <a:r>
              <a:rPr lang="cs-CZ" dirty="0"/>
              <a:t> tvoří s D koncern, zda ohledně osob neprobíhá </a:t>
            </a:r>
            <a:r>
              <a:rPr lang="cs-CZ" dirty="0" err="1"/>
              <a:t>InsŘ</a:t>
            </a:r>
            <a:r>
              <a:rPr lang="cs-CZ" dirty="0"/>
              <a:t> (nemusí uvést V)</a:t>
            </a:r>
          </a:p>
          <a:p>
            <a:pPr lvl="1"/>
            <a:r>
              <a:rPr lang="cs-CZ" dirty="0"/>
              <a:t>způsob Reo (nezávazně)</a:t>
            </a:r>
          </a:p>
          <a:p>
            <a:pPr lvl="1"/>
            <a:r>
              <a:rPr lang="cs-CZ" dirty="0"/>
              <a:t>seznam majetku + seznam závazků, případně změny….výzva k opravě </a:t>
            </a:r>
            <a:r>
              <a:rPr lang="cs-CZ" dirty="0" err="1"/>
              <a:t>or</a:t>
            </a:r>
            <a:r>
              <a:rPr lang="cs-CZ" dirty="0"/>
              <a:t> doplnění max 7 dnů s poučením….pak </a:t>
            </a:r>
            <a:r>
              <a:rPr lang="cs-CZ" b="1" dirty="0"/>
              <a:t>odmítnutí</a:t>
            </a:r>
            <a:r>
              <a:rPr lang="cs-CZ" dirty="0"/>
              <a:t>, odvolání pouze osoba, která N podala</a:t>
            </a:r>
          </a:p>
          <a:p>
            <a:r>
              <a:rPr lang="cs-CZ" dirty="0"/>
              <a:t>Konkurence návrhů - § 321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791469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Zpětvzetí N na povolení </a:t>
            </a:r>
            <a:r>
              <a:rPr lang="cs-CZ" dirty="0" err="1"/>
              <a:t>Reo</a:t>
            </a:r>
            <a:r>
              <a:rPr lang="cs-CZ" dirty="0"/>
              <a:t> - § 322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osoba, která N podala </a:t>
            </a:r>
            <a:r>
              <a:rPr lang="cs-CZ" b="1" dirty="0"/>
              <a:t>do</a:t>
            </a:r>
            <a:r>
              <a:rPr lang="cs-CZ" dirty="0"/>
              <a:t> R </a:t>
            </a:r>
            <a:r>
              <a:rPr lang="cs-CZ" dirty="0" err="1"/>
              <a:t>InsS</a:t>
            </a:r>
            <a:r>
              <a:rPr lang="cs-CZ" dirty="0"/>
              <a:t> o povolení: soud bere na vědomí usnesením, odvolání není přípustné…projednávání </a:t>
            </a:r>
            <a:r>
              <a:rPr lang="cs-CZ" dirty="0" err="1"/>
              <a:t>Reo</a:t>
            </a:r>
            <a:r>
              <a:rPr lang="cs-CZ" dirty="0"/>
              <a:t> </a:t>
            </a:r>
            <a:r>
              <a:rPr lang="cs-CZ" b="1" dirty="0"/>
              <a:t>nepokračuje</a:t>
            </a:r>
          </a:p>
          <a:p>
            <a:r>
              <a:rPr lang="cs-CZ" dirty="0"/>
              <a:t>osoba, která N podala </a:t>
            </a:r>
            <a:r>
              <a:rPr lang="cs-CZ" b="1" dirty="0"/>
              <a:t>po</a:t>
            </a:r>
            <a:r>
              <a:rPr lang="cs-CZ" dirty="0"/>
              <a:t> R </a:t>
            </a:r>
            <a:r>
              <a:rPr lang="cs-CZ" dirty="0" err="1"/>
              <a:t>InsS</a:t>
            </a:r>
            <a:r>
              <a:rPr lang="cs-CZ" dirty="0"/>
              <a:t> o povolení: soud rozhodne, že zpětvzetí je neúčinné, odvolání není přípustné…pokud ex další návrh, soud vyzve navrhovatele, aby sdělil, zda trvá na jeho projednání…projednávání </a:t>
            </a:r>
            <a:r>
              <a:rPr lang="cs-CZ" dirty="0" err="1"/>
              <a:t>Reo</a:t>
            </a:r>
            <a:r>
              <a:rPr lang="cs-CZ" dirty="0"/>
              <a:t> </a:t>
            </a:r>
            <a:r>
              <a:rPr lang="cs-CZ" b="1" dirty="0"/>
              <a:t>ne/pokračuje</a:t>
            </a:r>
            <a:r>
              <a:rPr lang="cs-CZ" dirty="0"/>
              <a:t> </a:t>
            </a:r>
          </a:p>
          <a:p>
            <a:r>
              <a:rPr lang="cs-CZ" dirty="0"/>
              <a:t>Návrh na povolení </a:t>
            </a:r>
            <a:r>
              <a:rPr lang="cs-CZ" dirty="0" err="1"/>
              <a:t>Reo</a:t>
            </a:r>
            <a:r>
              <a:rPr lang="cs-CZ" dirty="0"/>
              <a:t> </a:t>
            </a:r>
            <a:r>
              <a:rPr lang="cs-CZ" b="1" dirty="0"/>
              <a:t>podaný V</a:t>
            </a:r>
            <a:r>
              <a:rPr lang="cs-CZ" dirty="0"/>
              <a:t> – </a:t>
            </a:r>
            <a:r>
              <a:rPr lang="cs-CZ" b="1" dirty="0"/>
              <a:t>MUSÍ</a:t>
            </a:r>
            <a:r>
              <a:rPr lang="cs-CZ" dirty="0"/>
              <a:t> schválit SV po zprávě o hospodářské situaci D (pochybnosti o poctivosti záměru?) - §323/1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87723812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Účinky podání N na povolení </a:t>
            </a:r>
            <a:r>
              <a:rPr lang="cs-CZ" dirty="0" err="1"/>
              <a:t>Reo</a:t>
            </a:r>
            <a:r>
              <a:rPr lang="cs-CZ" dirty="0"/>
              <a:t> §324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PÚ mařící či ohrožující </a:t>
            </a:r>
            <a:r>
              <a:rPr lang="cs-CZ" dirty="0" err="1"/>
              <a:t>Reo</a:t>
            </a:r>
            <a:endParaRPr lang="cs-CZ" dirty="0"/>
          </a:p>
          <a:p>
            <a:r>
              <a:rPr lang="cs-CZ" b="1" dirty="0"/>
              <a:t>Zveřejnění návrhu na povolení </a:t>
            </a:r>
            <a:r>
              <a:rPr lang="cs-CZ" b="1" dirty="0" err="1"/>
              <a:t>ReO</a:t>
            </a:r>
            <a:r>
              <a:rPr lang="cs-CZ" b="1" dirty="0"/>
              <a:t> =&gt;</a:t>
            </a:r>
            <a:r>
              <a:rPr lang="cs-CZ" dirty="0"/>
              <a:t> nepřípustné započtení (324/3 </a:t>
            </a:r>
            <a:r>
              <a:rPr lang="cs-CZ" dirty="0" err="1"/>
              <a:t>nsZ</a:t>
            </a:r>
            <a:r>
              <a:rPr lang="cs-CZ" dirty="0"/>
              <a:t>) nerozhodne-li </a:t>
            </a:r>
            <a:r>
              <a:rPr lang="cs-CZ" dirty="0" err="1"/>
              <a:t>IsS</a:t>
            </a:r>
            <a:r>
              <a:rPr lang="cs-CZ" dirty="0"/>
              <a:t> jinak (PO)……</a:t>
            </a:r>
            <a:r>
              <a:rPr lang="cs-CZ" b="1" dirty="0"/>
              <a:t>trvá až do účinnosti RP </a:t>
            </a:r>
            <a:r>
              <a:rPr lang="cs-CZ" dirty="0"/>
              <a:t>(=PM R </a:t>
            </a:r>
            <a:r>
              <a:rPr lang="cs-CZ" dirty="0" err="1"/>
              <a:t>InsS</a:t>
            </a:r>
            <a:r>
              <a:rPr lang="cs-CZ" dirty="0"/>
              <a:t> o schválení RP) – </a:t>
            </a:r>
            <a:r>
              <a:rPr lang="cs-CZ" b="1" dirty="0"/>
              <a:t>352/3</a:t>
            </a:r>
            <a:r>
              <a:rPr lang="cs-CZ" dirty="0"/>
              <a:t> </a:t>
            </a:r>
            <a:r>
              <a:rPr lang="cs-CZ" dirty="0" err="1"/>
              <a:t>InsZ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9963735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Rozhodnutí o návrhu na povolení Reo - § 325 zamítnutí § 326, odmítnutí § 327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71600" y="2285999"/>
            <a:ext cx="9601200" cy="3770851"/>
          </a:xfrm>
        </p:spPr>
        <p:txBody>
          <a:bodyPr>
            <a:normAutofit fontScale="85000" lnSpcReduction="10000"/>
          </a:bodyPr>
          <a:lstStyle/>
          <a:p>
            <a:r>
              <a:rPr lang="cs-CZ" b="1" dirty="0"/>
              <a:t>Doručení </a:t>
            </a:r>
            <a:r>
              <a:rPr lang="cs-CZ" b="1" dirty="0" err="1"/>
              <a:t>roz</a:t>
            </a:r>
            <a:r>
              <a:rPr lang="cs-CZ" b="1" dirty="0"/>
              <a:t>. o zamítnutí :</a:t>
            </a:r>
          </a:p>
          <a:p>
            <a:pPr lvl="1"/>
            <a:r>
              <a:rPr lang="cs-CZ" dirty="0"/>
              <a:t>D</a:t>
            </a:r>
          </a:p>
          <a:p>
            <a:pPr lvl="1"/>
            <a:r>
              <a:rPr lang="cs-CZ" dirty="0"/>
              <a:t>Navrhovateli</a:t>
            </a:r>
          </a:p>
          <a:p>
            <a:pPr lvl="1"/>
            <a:r>
              <a:rPr lang="cs-CZ" dirty="0" err="1"/>
              <a:t>Ins</a:t>
            </a:r>
            <a:r>
              <a:rPr lang="cs-CZ" dirty="0"/>
              <a:t>. Správci</a:t>
            </a:r>
          </a:p>
          <a:p>
            <a:pPr lvl="1"/>
            <a:r>
              <a:rPr lang="cs-CZ" dirty="0"/>
              <a:t>VV </a:t>
            </a:r>
          </a:p>
          <a:p>
            <a:pPr marL="530352" lvl="1" indent="0">
              <a:buNone/>
            </a:pPr>
            <a:r>
              <a:rPr lang="cs-CZ" dirty="0"/>
              <a:t>+ odvolání jen navrhovatel</a:t>
            </a:r>
          </a:p>
          <a:p>
            <a:pPr marL="384048" lvl="1">
              <a:spcBef>
                <a:spcPts val="1000"/>
              </a:spcBef>
              <a:buFont typeface="Franklin Gothic Book" panose="020B0503020102020204" pitchFamily="34" charset="0"/>
              <a:buChar char="■"/>
            </a:pPr>
            <a:r>
              <a:rPr lang="cs-CZ" b="1" dirty="0"/>
              <a:t>Důvody zamítnutí:</a:t>
            </a:r>
          </a:p>
          <a:p>
            <a:pPr lvl="1"/>
            <a:r>
              <a:rPr lang="cs-CZ" dirty="0"/>
              <a:t>nepoctivý záměr (</a:t>
            </a:r>
            <a:r>
              <a:rPr lang="cs-CZ" dirty="0" err="1"/>
              <a:t>def</a:t>
            </a:r>
            <a:r>
              <a:rPr lang="cs-CZ" dirty="0"/>
              <a:t>: § 323/2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znovu podaný N osoby, o jejímž návrhu na povolení Reo bylo již dříve rozhodnuto</a:t>
            </a:r>
          </a:p>
          <a:p>
            <a:pPr lvl="1"/>
            <a:r>
              <a:rPr lang="cs-CZ" dirty="0"/>
              <a:t>návrh V, neschválený SV (§ 323/1 </a:t>
            </a:r>
            <a:r>
              <a:rPr lang="cs-CZ" dirty="0" err="1"/>
              <a:t>InsZ</a:t>
            </a:r>
            <a:r>
              <a:rPr lang="cs-CZ" dirty="0"/>
              <a:t>) </a:t>
            </a:r>
          </a:p>
          <a:p>
            <a:r>
              <a:rPr lang="cs-CZ" b="1" dirty="0"/>
              <a:t>Odmítnutí</a:t>
            </a:r>
            <a:r>
              <a:rPr lang="cs-CZ" dirty="0"/>
              <a:t>: účinky podání návrhu na povolení </a:t>
            </a:r>
            <a:r>
              <a:rPr lang="cs-CZ" dirty="0" err="1"/>
              <a:t>Reo</a:t>
            </a:r>
            <a:r>
              <a:rPr lang="cs-CZ" dirty="0"/>
              <a:t> zanikají, ale </a:t>
            </a:r>
            <a:r>
              <a:rPr lang="cs-CZ" b="1" dirty="0" err="1"/>
              <a:t>InsŘ</a:t>
            </a:r>
            <a:r>
              <a:rPr lang="cs-CZ" b="1" dirty="0"/>
              <a:t> pokračuje! (§ </a:t>
            </a:r>
            <a:r>
              <a:rPr lang="cs-CZ" dirty="0"/>
              <a:t>327),……pokud </a:t>
            </a:r>
            <a:r>
              <a:rPr lang="cs-CZ" dirty="0" err="1"/>
              <a:t>InsSoud</a:t>
            </a:r>
            <a:r>
              <a:rPr lang="cs-CZ" dirty="0"/>
              <a:t> nezamítne, neodmítne, vezme na vědomí zpětvzetí…..pak POVOLÍ</a:t>
            </a:r>
          </a:p>
        </p:txBody>
      </p:sp>
    </p:spTree>
    <p:extLst>
      <p:ext uri="{BB962C8B-B14F-4D97-AF65-F5344CB8AC3E}">
        <p14:creationId xmlns:p14="http://schemas.microsoft.com/office/powerpoint/2010/main" val="2397318207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 o povolení </a:t>
            </a:r>
            <a:r>
              <a:rPr lang="cs-CZ" dirty="0" err="1"/>
              <a:t>Reo</a:t>
            </a:r>
            <a:r>
              <a:rPr lang="cs-CZ"/>
              <a:t> (§328, 329)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R o povolení </a:t>
            </a:r>
            <a:r>
              <a:rPr lang="cs-CZ" dirty="0" err="1"/>
              <a:t>Reo</a:t>
            </a:r>
            <a:r>
              <a:rPr lang="cs-CZ" dirty="0"/>
              <a:t> – doručuje se D, navrhovateli, </a:t>
            </a:r>
            <a:r>
              <a:rPr lang="cs-CZ" dirty="0" err="1"/>
              <a:t>InsSpr</a:t>
            </a:r>
            <a:r>
              <a:rPr lang="cs-CZ" dirty="0"/>
              <a:t>, VV….odvolání </a:t>
            </a:r>
            <a:r>
              <a:rPr lang="cs-CZ" b="1" dirty="0"/>
              <a:t>nepřípustné </a:t>
            </a:r>
            <a:r>
              <a:rPr lang="cs-CZ" dirty="0"/>
              <a:t>(§328)</a:t>
            </a:r>
          </a:p>
          <a:p>
            <a:r>
              <a:rPr lang="cs-CZ" b="1" dirty="0"/>
              <a:t>OBSAH</a:t>
            </a:r>
            <a:r>
              <a:rPr lang="cs-CZ" dirty="0"/>
              <a:t>:</a:t>
            </a:r>
          </a:p>
          <a:p>
            <a:pPr lvl="1">
              <a:buFontTx/>
              <a:buChar char="-"/>
            </a:pPr>
            <a:r>
              <a:rPr lang="cs-CZ" dirty="0"/>
              <a:t>Výrok </a:t>
            </a:r>
            <a:r>
              <a:rPr lang="cs-CZ" i="1" dirty="0"/>
              <a:t>(„ohledně dlužníka…se povoluje reorganizace…“) </a:t>
            </a:r>
          </a:p>
          <a:p>
            <a:pPr lvl="1">
              <a:buFontTx/>
              <a:buChar char="-"/>
            </a:pPr>
            <a:r>
              <a:rPr lang="cs-CZ" dirty="0"/>
              <a:t>Kdo je </a:t>
            </a:r>
            <a:r>
              <a:rPr lang="cs-CZ" dirty="0" err="1"/>
              <a:t>InsSpr</a:t>
            </a:r>
            <a:endParaRPr lang="cs-CZ" dirty="0"/>
          </a:p>
          <a:p>
            <a:pPr lvl="1">
              <a:buFontTx/>
              <a:buChar char="-"/>
            </a:pPr>
            <a:r>
              <a:rPr lang="cs-CZ" dirty="0"/>
              <a:t>Výzva na D: předložení RP ve lhůtě 120 dnů </a:t>
            </a:r>
            <a:r>
              <a:rPr lang="cs-CZ" dirty="0" err="1"/>
              <a:t>or</a:t>
            </a:r>
            <a:r>
              <a:rPr lang="cs-CZ" dirty="0"/>
              <a:t> sdělení, že RP  předložit nehodlá (pokud D už dříve neoznámil, že předložit RP nehodlá)</a:t>
            </a:r>
          </a:p>
          <a:p>
            <a:pPr lvl="1">
              <a:buFontTx/>
              <a:buChar char="-"/>
            </a:pPr>
            <a:r>
              <a:rPr lang="cs-CZ" dirty="0" err="1"/>
              <a:t>Info</a:t>
            </a:r>
            <a:r>
              <a:rPr lang="cs-CZ" dirty="0"/>
              <a:t> o tom, za jakých podmínek mohou předložit RP další osoby</a:t>
            </a:r>
          </a:p>
          <a:p>
            <a:pPr lvl="1">
              <a:buFontTx/>
              <a:buChar char="-"/>
            </a:pPr>
            <a:r>
              <a:rPr lang="cs-CZ" dirty="0"/>
              <a:t>Jiná opatření soudu (zejm. k zajištění MP a účelu </a:t>
            </a:r>
            <a:r>
              <a:rPr lang="cs-CZ" dirty="0" err="1"/>
              <a:t>Reo</a:t>
            </a:r>
            <a:r>
              <a:rPr lang="cs-CZ" dirty="0"/>
              <a:t>)  </a:t>
            </a:r>
          </a:p>
        </p:txBody>
      </p:sp>
    </p:spTree>
    <p:extLst>
      <p:ext uri="{BB962C8B-B14F-4D97-AF65-F5344CB8AC3E}">
        <p14:creationId xmlns:p14="http://schemas.microsoft.com/office/powerpoint/2010/main" val="2579687859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Dlužník jako sestavitel RP - § 339 </a:t>
            </a:r>
            <a:r>
              <a:rPr lang="cs-CZ" dirty="0" err="1"/>
              <a:t>InsZ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71600" y="1895912"/>
            <a:ext cx="9601200" cy="4276288"/>
          </a:xfrm>
        </p:spPr>
        <p:txBody>
          <a:bodyPr>
            <a:normAutofit/>
          </a:bodyPr>
          <a:lstStyle/>
          <a:p>
            <a:r>
              <a:rPr lang="cs-CZ" dirty="0"/>
              <a:t>D – přednostní právo na sestavení (i když  návrh na povolení </a:t>
            </a:r>
            <a:r>
              <a:rPr lang="cs-CZ" dirty="0" err="1"/>
              <a:t>Reo</a:t>
            </a:r>
            <a:r>
              <a:rPr lang="cs-CZ" dirty="0"/>
              <a:t> podal V)</a:t>
            </a:r>
          </a:p>
          <a:p>
            <a:r>
              <a:rPr lang="cs-CZ" b="1" dirty="0"/>
              <a:t>Dlužník -  podání návrhu RP</a:t>
            </a:r>
            <a:r>
              <a:rPr lang="cs-CZ" dirty="0"/>
              <a:t>: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dirty="0"/>
              <a:t>RP s návrhem na povolení Reo, nebo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dirty="0"/>
              <a:t>RP do 120 dnů od R o povolení Reo (+ 120 dnů – ODVOLÁNÍ není přípustné)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dirty="0"/>
              <a:t>RP nepodává, </a:t>
            </a:r>
            <a:r>
              <a:rPr lang="cs-CZ" b="1" dirty="0"/>
              <a:t>oznámí</a:t>
            </a:r>
            <a:r>
              <a:rPr lang="cs-CZ" dirty="0"/>
              <a:t> </a:t>
            </a:r>
            <a:r>
              <a:rPr lang="cs-CZ" dirty="0" err="1"/>
              <a:t>InsSoudu</a:t>
            </a:r>
            <a:r>
              <a:rPr lang="cs-CZ" dirty="0"/>
              <a:t>, že podat nehodlá: pokud </a:t>
            </a:r>
            <a:r>
              <a:rPr lang="cs-CZ" dirty="0" err="1"/>
              <a:t>InsSoudu</a:t>
            </a:r>
            <a:r>
              <a:rPr lang="cs-CZ" dirty="0"/>
              <a:t> oznámí před uplynutím lhůty 120 dnů, </a:t>
            </a:r>
            <a:r>
              <a:rPr lang="cs-CZ" dirty="0" err="1"/>
              <a:t>InsSoud</a:t>
            </a:r>
            <a:r>
              <a:rPr lang="cs-CZ" dirty="0"/>
              <a:t> ukončí lhůtu – nutnost úředně ověřené podpisy oznámení (§339/4 </a:t>
            </a:r>
            <a:r>
              <a:rPr lang="cs-CZ" dirty="0" err="1"/>
              <a:t>InsZ</a:t>
            </a:r>
            <a:r>
              <a:rPr lang="cs-CZ" dirty="0"/>
              <a:t>) +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dirty="0" err="1"/>
              <a:t>InsSoud</a:t>
            </a:r>
            <a:r>
              <a:rPr lang="cs-CZ" dirty="0"/>
              <a:t> </a:t>
            </a:r>
            <a:r>
              <a:rPr lang="cs-CZ" b="1" dirty="0"/>
              <a:t>ukončí </a:t>
            </a:r>
            <a:r>
              <a:rPr lang="cs-CZ" dirty="0"/>
              <a:t>/ </a:t>
            </a:r>
            <a:r>
              <a:rPr lang="cs-CZ" b="1" dirty="0"/>
              <a:t>zkrátí</a:t>
            </a:r>
            <a:r>
              <a:rPr lang="cs-CZ" dirty="0"/>
              <a:t> lhůtu (i bez návrhu, zpravidla po vyjádření D, </a:t>
            </a:r>
            <a:r>
              <a:rPr lang="cs-CZ" dirty="0" err="1"/>
              <a:t>InsSpr</a:t>
            </a:r>
            <a:r>
              <a:rPr lang="cs-CZ" dirty="0"/>
              <a:t>, VV) – 339/4 </a:t>
            </a:r>
            <a:r>
              <a:rPr lang="cs-CZ" dirty="0" err="1"/>
              <a:t>InsZ</a:t>
            </a:r>
            <a:r>
              <a:rPr lang="cs-CZ" dirty="0"/>
              <a:t> – ODVOLÁNÍ není přípustné:</a:t>
            </a:r>
          </a:p>
          <a:p>
            <a:pPr marL="3730752" lvl="8" indent="0">
              <a:buNone/>
            </a:pPr>
            <a:r>
              <a:rPr lang="cs-CZ" dirty="0"/>
              <a:t>- </a:t>
            </a:r>
            <a:r>
              <a:rPr lang="cs-CZ" sz="1700" dirty="0"/>
              <a:t>D RP nesestavuje </a:t>
            </a:r>
            <a:r>
              <a:rPr lang="cs-CZ" sz="1700" dirty="0" err="1"/>
              <a:t>or</a:t>
            </a:r>
            <a:r>
              <a:rPr lang="cs-CZ" sz="1700" dirty="0"/>
              <a:t> </a:t>
            </a:r>
            <a:r>
              <a:rPr lang="cs-CZ" sz="1700" dirty="0" err="1"/>
              <a:t>Reo</a:t>
            </a:r>
            <a:r>
              <a:rPr lang="cs-CZ" sz="1700" dirty="0"/>
              <a:t> maří,</a:t>
            </a:r>
          </a:p>
          <a:p>
            <a:pPr marL="3730752" lvl="8" indent="0">
              <a:buNone/>
            </a:pPr>
            <a:r>
              <a:rPr lang="cs-CZ" sz="1700" dirty="0"/>
              <a:t>- D nehradí úroky </a:t>
            </a:r>
            <a:r>
              <a:rPr lang="cs-CZ" sz="1700" dirty="0" err="1"/>
              <a:t>zajV</a:t>
            </a:r>
            <a:r>
              <a:rPr lang="cs-CZ" sz="1700" dirty="0"/>
              <a:t> - § 171/4 </a:t>
            </a:r>
            <a:r>
              <a:rPr lang="cs-CZ" sz="1700" dirty="0" err="1"/>
              <a:t>InSZ</a:t>
            </a:r>
            <a:endParaRPr lang="cs-CZ" sz="1700" dirty="0"/>
          </a:p>
          <a:p>
            <a:pPr marL="987552" lvl="1" indent="-457200">
              <a:buFont typeface="+mj-lt"/>
              <a:buAutoNum type="arabicParenR"/>
            </a:pPr>
            <a:r>
              <a:rPr lang="cs-CZ" sz="2100" dirty="0"/>
              <a:t>RP nepodává, SV rozhodla, že D přednostní právo nemá  </a:t>
            </a:r>
          </a:p>
        </p:txBody>
      </p:sp>
    </p:spTree>
    <p:extLst>
      <p:ext uri="{BB962C8B-B14F-4D97-AF65-F5344CB8AC3E}">
        <p14:creationId xmlns:p14="http://schemas.microsoft.com/office/powerpoint/2010/main" val="899049459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§ 339/6 </a:t>
            </a:r>
            <a:r>
              <a:rPr lang="cs-CZ" dirty="0" err="1"/>
              <a:t>InsZ</a:t>
            </a:r>
            <a:r>
              <a:rPr lang="cs-CZ" dirty="0"/>
              <a:t> – D bez přednostního práva k sestavení RP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Může rozhodnout SV o tom, kdo sestaví RP</a:t>
            </a:r>
          </a:p>
          <a:p>
            <a:r>
              <a:rPr lang="cs-CZ" dirty="0"/>
              <a:t>Nerozhodne-li SV, výzva </a:t>
            </a:r>
            <a:r>
              <a:rPr lang="cs-CZ" dirty="0" err="1"/>
              <a:t>InsSoudu</a:t>
            </a:r>
            <a:r>
              <a:rPr lang="cs-CZ" dirty="0"/>
              <a:t>:</a:t>
            </a:r>
          </a:p>
          <a:p>
            <a:pPr lvl="1"/>
            <a:r>
              <a:rPr lang="cs-CZ" dirty="0"/>
              <a:t>osobám, které návrh na povolení Reo podaly</a:t>
            </a:r>
          </a:p>
          <a:p>
            <a:pPr lvl="1"/>
            <a:r>
              <a:rPr lang="cs-CZ" dirty="0"/>
              <a:t>osobám, které se k návrhu na povolení Reo připojily</a:t>
            </a:r>
          </a:p>
          <a:p>
            <a:r>
              <a:rPr lang="cs-CZ" dirty="0" err="1"/>
              <a:t>InsSoud</a:t>
            </a:r>
            <a:r>
              <a:rPr lang="cs-CZ" dirty="0"/>
              <a:t> jim stanoví přiměřenou lhůtu</a:t>
            </a:r>
          </a:p>
        </p:txBody>
      </p:sp>
    </p:spTree>
    <p:extLst>
      <p:ext uri="{BB962C8B-B14F-4D97-AF65-F5344CB8AC3E}">
        <p14:creationId xmlns:p14="http://schemas.microsoft.com/office/powerpoint/2010/main" val="26535829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Dispoziční oprávnění D v Reo – I. </a:t>
            </a:r>
            <a:br>
              <a:rPr lang="cs-CZ" dirty="0"/>
            </a:br>
            <a:r>
              <a:rPr lang="cs-CZ" dirty="0"/>
              <a:t>§ 332,333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71600" y="2285999"/>
            <a:ext cx="9601200" cy="4156745"/>
          </a:xfrm>
        </p:spPr>
        <p:txBody>
          <a:bodyPr>
            <a:normAutofit/>
          </a:bodyPr>
          <a:lstStyle/>
          <a:p>
            <a:r>
              <a:rPr lang="cs-CZ" dirty="0"/>
              <a:t>R o povolení </a:t>
            </a:r>
            <a:r>
              <a:rPr lang="cs-CZ" dirty="0" err="1"/>
              <a:t>Reo</a:t>
            </a:r>
            <a:r>
              <a:rPr lang="cs-CZ" dirty="0"/>
              <a:t> – PM: </a:t>
            </a:r>
          </a:p>
          <a:p>
            <a:pPr marL="987552" lvl="1" indent="-457200">
              <a:buFont typeface="+mj-lt"/>
              <a:buAutoNum type="alphaLcParenR"/>
            </a:pPr>
            <a:r>
              <a:rPr lang="cs-CZ" b="1" dirty="0"/>
              <a:t>RUŠÍ</a:t>
            </a:r>
            <a:r>
              <a:rPr lang="cs-CZ" dirty="0"/>
              <a:t> se omezení dispozičních oprávnění (ze zákona </a:t>
            </a:r>
            <a:r>
              <a:rPr lang="cs-CZ" dirty="0" err="1"/>
              <a:t>or</a:t>
            </a:r>
            <a:r>
              <a:rPr lang="cs-CZ" dirty="0"/>
              <a:t> R </a:t>
            </a:r>
            <a:r>
              <a:rPr lang="cs-CZ" dirty="0" err="1"/>
              <a:t>InsSoudu</a:t>
            </a:r>
            <a:r>
              <a:rPr lang="cs-CZ" dirty="0"/>
              <a:t>)-330/1 </a:t>
            </a:r>
            <a:r>
              <a:rPr lang="cs-CZ" dirty="0" err="1"/>
              <a:t>InsZ</a:t>
            </a:r>
            <a:endParaRPr lang="cs-CZ" dirty="0"/>
          </a:p>
          <a:p>
            <a:pPr marL="987552" lvl="1" indent="-457200">
              <a:buFont typeface="+mj-lt"/>
              <a:buAutoNum type="alphaLcParenR"/>
            </a:pPr>
            <a:r>
              <a:rPr lang="cs-CZ" b="1" dirty="0"/>
              <a:t>NERUŠÍ</a:t>
            </a:r>
            <a:r>
              <a:rPr lang="cs-CZ" dirty="0"/>
              <a:t> se omezení dispoziční oprávnění (návrh </a:t>
            </a:r>
            <a:r>
              <a:rPr lang="cs-CZ" dirty="0" err="1"/>
              <a:t>InsSpr</a:t>
            </a:r>
            <a:r>
              <a:rPr lang="cs-CZ" dirty="0"/>
              <a:t>, VV, </a:t>
            </a:r>
            <a:r>
              <a:rPr lang="cs-CZ" dirty="0" err="1"/>
              <a:t>InsSoud</a:t>
            </a:r>
            <a:r>
              <a:rPr lang="cs-CZ" dirty="0"/>
              <a:t> i bez návrhu) – </a:t>
            </a:r>
            <a:r>
              <a:rPr lang="cs-CZ" b="1" dirty="0"/>
              <a:t>omezí </a:t>
            </a:r>
            <a:r>
              <a:rPr lang="cs-CZ" b="1" dirty="0" err="1"/>
              <a:t>or</a:t>
            </a:r>
            <a:r>
              <a:rPr lang="cs-CZ" b="1" dirty="0"/>
              <a:t> zakáže </a:t>
            </a:r>
            <a:r>
              <a:rPr lang="cs-CZ" dirty="0"/>
              <a:t>– zájem V, pochybnosti o poctivém jednání </a:t>
            </a:r>
            <a:r>
              <a:rPr lang="cs-CZ" dirty="0" err="1"/>
              <a:t>or</a:t>
            </a:r>
            <a:r>
              <a:rPr lang="cs-CZ" dirty="0"/>
              <a:t> odborné způsobilosti D - § 332 </a:t>
            </a:r>
            <a:r>
              <a:rPr lang="cs-CZ" dirty="0" err="1"/>
              <a:t>InsZ</a:t>
            </a:r>
            <a:endParaRPr lang="cs-CZ" dirty="0"/>
          </a:p>
          <a:p>
            <a:pPr marL="987552" lvl="1" indent="-457200">
              <a:buFont typeface="+mj-lt"/>
              <a:buAutoNum type="alphaLcParenR"/>
            </a:pPr>
            <a:r>
              <a:rPr lang="cs-CZ" b="1" dirty="0"/>
              <a:t>POZASTAVUJE SE </a:t>
            </a:r>
            <a:r>
              <a:rPr lang="cs-CZ" dirty="0"/>
              <a:t>výkon </a:t>
            </a:r>
            <a:r>
              <a:rPr lang="cs-CZ" dirty="0" err="1"/>
              <a:t>fce</a:t>
            </a:r>
            <a:r>
              <a:rPr lang="cs-CZ" dirty="0"/>
              <a:t> VH  </a:t>
            </a:r>
            <a:r>
              <a:rPr lang="cs-CZ" dirty="0" err="1"/>
              <a:t>or</a:t>
            </a:r>
            <a:r>
              <a:rPr lang="cs-CZ" dirty="0"/>
              <a:t> členské schůze – rozhoduje </a:t>
            </a:r>
            <a:r>
              <a:rPr lang="cs-CZ" dirty="0" err="1"/>
              <a:t>InsSpr</a:t>
            </a:r>
            <a:r>
              <a:rPr lang="cs-CZ" dirty="0"/>
              <a:t>, vyjma: 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cs-CZ" dirty="0"/>
              <a:t>jmenování nebo volba a odvolání statutárních orgánů a DR D (</a:t>
            </a:r>
            <a:r>
              <a:rPr lang="cs-CZ" b="1" dirty="0"/>
              <a:t>účinnost: až souhlas VV</a:t>
            </a:r>
            <a:r>
              <a:rPr lang="cs-CZ" dirty="0"/>
              <a:t>) – ale jen v případech, kdy byla Reo povolena k </a:t>
            </a:r>
            <a:r>
              <a:rPr lang="cs-CZ" b="1" dirty="0"/>
              <a:t>návrhu D</a:t>
            </a:r>
            <a:r>
              <a:rPr lang="cs-CZ" dirty="0"/>
              <a:t>,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cs-CZ" dirty="0"/>
              <a:t>jmenování nebo volba a odvolání statutárních orgánů a DR D náleží jen VV, kdy Reo povolena k </a:t>
            </a:r>
            <a:r>
              <a:rPr lang="cs-CZ" b="1" dirty="0"/>
              <a:t>návrhu V /</a:t>
            </a:r>
            <a:r>
              <a:rPr lang="cs-CZ" dirty="0"/>
              <a:t> </a:t>
            </a:r>
            <a:r>
              <a:rPr lang="cs-CZ" b="1" dirty="0"/>
              <a:t>D nemá právo sestavit RP    </a:t>
            </a:r>
          </a:p>
        </p:txBody>
      </p:sp>
    </p:spTree>
    <p:extLst>
      <p:ext uri="{BB962C8B-B14F-4D97-AF65-F5344CB8AC3E}">
        <p14:creationId xmlns:p14="http://schemas.microsoft.com/office/powerpoint/2010/main" val="2537688124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Dispoziční oprávnění D v </a:t>
            </a:r>
            <a:r>
              <a:rPr lang="cs-CZ" dirty="0" err="1"/>
              <a:t>Reo</a:t>
            </a:r>
            <a:r>
              <a:rPr lang="cs-CZ" dirty="0"/>
              <a:t> – II.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err="1"/>
              <a:t>Def</a:t>
            </a:r>
            <a:r>
              <a:rPr lang="cs-CZ" dirty="0"/>
              <a:t>: </a:t>
            </a:r>
            <a:r>
              <a:rPr lang="cs-CZ" dirty="0" err="1"/>
              <a:t>PJednání</a:t>
            </a:r>
            <a:r>
              <a:rPr lang="cs-CZ" dirty="0"/>
              <a:t> </a:t>
            </a:r>
            <a:r>
              <a:rPr lang="cs-CZ" b="1" dirty="0"/>
              <a:t>zásadního významu </a:t>
            </a:r>
            <a:r>
              <a:rPr lang="cs-CZ" dirty="0"/>
              <a:t>– § 330/3 </a:t>
            </a:r>
            <a:r>
              <a:rPr lang="cs-CZ" dirty="0" err="1"/>
              <a:t>InsZ</a:t>
            </a:r>
            <a:endParaRPr lang="cs-CZ" dirty="0"/>
          </a:p>
          <a:p>
            <a:r>
              <a:rPr lang="cs-CZ" dirty="0"/>
              <a:t>souhlas VV (odpovědnost D s dispozičním oprávněním za újmu)</a:t>
            </a:r>
          </a:p>
          <a:p>
            <a:r>
              <a:rPr lang="cs-CZ" b="1" dirty="0"/>
              <a:t>Pohledávky vedoucích zaměstnanců </a:t>
            </a:r>
            <a:r>
              <a:rPr lang="cs-CZ" dirty="0"/>
              <a:t>(§33/3, 73/3 ZP) vzniklé po povolení Reo – výše určená </a:t>
            </a:r>
            <a:r>
              <a:rPr lang="cs-CZ" dirty="0" err="1"/>
              <a:t>InsSpr</a:t>
            </a:r>
            <a:r>
              <a:rPr lang="cs-CZ" dirty="0"/>
              <a:t> + souhlas VV (§330/4)</a:t>
            </a:r>
          </a:p>
          <a:p>
            <a:r>
              <a:rPr lang="cs-CZ" b="1" dirty="0" err="1"/>
              <a:t>Mezitimní</a:t>
            </a:r>
            <a:r>
              <a:rPr lang="cs-CZ" b="1" dirty="0"/>
              <a:t> ÚZ </a:t>
            </a:r>
            <a:r>
              <a:rPr lang="cs-CZ" dirty="0"/>
              <a:t>ke dni přecházejícímu, kterým nastanou účinky povolení </a:t>
            </a:r>
            <a:r>
              <a:rPr lang="cs-CZ" dirty="0" err="1"/>
              <a:t>Reo</a:t>
            </a:r>
            <a:r>
              <a:rPr lang="cs-CZ" dirty="0"/>
              <a:t> </a:t>
            </a:r>
          </a:p>
          <a:p>
            <a:r>
              <a:rPr lang="cs-CZ" dirty="0"/>
              <a:t>PJ odmítnutí </a:t>
            </a:r>
            <a:r>
              <a:rPr lang="cs-CZ" dirty="0" err="1"/>
              <a:t>or</a:t>
            </a:r>
            <a:r>
              <a:rPr lang="cs-CZ" dirty="0"/>
              <a:t> přijetí daru </a:t>
            </a:r>
            <a:r>
              <a:rPr lang="cs-CZ" dirty="0" err="1"/>
              <a:t>or</a:t>
            </a:r>
            <a:r>
              <a:rPr lang="cs-CZ" dirty="0"/>
              <a:t> dědictví – souhlas VV (§246/3 </a:t>
            </a:r>
            <a:r>
              <a:rPr lang="cs-CZ" dirty="0" err="1"/>
              <a:t>InsZ</a:t>
            </a:r>
            <a:r>
              <a:rPr lang="cs-CZ" dirty="0"/>
              <a:t> – jako v K)</a:t>
            </a:r>
          </a:p>
          <a:p>
            <a:r>
              <a:rPr lang="cs-CZ" dirty="0"/>
              <a:t>Souhlas VV platí dále § 253 – 260 </a:t>
            </a:r>
            <a:r>
              <a:rPr lang="cs-CZ" dirty="0" err="1"/>
              <a:t>InsZ</a:t>
            </a:r>
            <a:r>
              <a:rPr lang="cs-CZ" dirty="0"/>
              <a:t> (jako v K), u § 253 D s dispozičním oprávněním se do 30ti dnů vyjádří, že smlouvu splní, nevyjádří-li se, musí splnit</a:t>
            </a:r>
          </a:p>
          <a:p>
            <a:r>
              <a:rPr lang="cs-CZ" dirty="0"/>
              <a:t>Role </a:t>
            </a:r>
            <a:r>
              <a:rPr lang="cs-CZ" dirty="0" err="1"/>
              <a:t>InsSpr</a:t>
            </a:r>
            <a:r>
              <a:rPr lang="cs-CZ" dirty="0"/>
              <a:t>: dohled, zjišťování MP, </a:t>
            </a:r>
            <a:r>
              <a:rPr lang="cs-CZ" dirty="0" err="1"/>
              <a:t>inc.spory</a:t>
            </a:r>
            <a:r>
              <a:rPr lang="cs-CZ" dirty="0"/>
              <a:t>….§ 331</a:t>
            </a:r>
          </a:p>
        </p:txBody>
      </p:sp>
    </p:spTree>
    <p:extLst>
      <p:ext uri="{BB962C8B-B14F-4D97-AF65-F5344CB8AC3E}">
        <p14:creationId xmlns:p14="http://schemas.microsoft.com/office/powerpoint/2010/main" val="1662823495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Věřitelé v </a:t>
            </a:r>
            <a:r>
              <a:rPr lang="cs-CZ" dirty="0" err="1"/>
              <a:t>Reo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arenR"/>
            </a:pPr>
            <a:r>
              <a:rPr lang="cs-CZ" dirty="0"/>
              <a:t>Přihlášení V</a:t>
            </a:r>
          </a:p>
          <a:p>
            <a:pPr marL="457200" indent="-457200">
              <a:buFont typeface="+mj-lt"/>
              <a:buAutoNum type="arabicParenR"/>
            </a:pPr>
            <a:r>
              <a:rPr lang="cs-CZ" dirty="0"/>
              <a:t>V s pohledávkami za MP</a:t>
            </a:r>
          </a:p>
          <a:p>
            <a:pPr marL="457200" indent="-457200">
              <a:buFont typeface="+mj-lt"/>
              <a:buAutoNum type="arabicParenR"/>
            </a:pPr>
            <a:r>
              <a:rPr lang="cs-CZ" dirty="0"/>
              <a:t>V s pohledávkami postavenými na roveň </a:t>
            </a:r>
          </a:p>
          <a:p>
            <a:pPr marL="457200" indent="-457200">
              <a:buFont typeface="+mj-lt"/>
              <a:buAutoNum type="arabicParenR"/>
            </a:pPr>
            <a:r>
              <a:rPr lang="cs-CZ" dirty="0"/>
              <a:t>Společníci a členové D (pohledávka = právo vyplývající z jejich účasti ve společnosti / družstvu, ale pohledávka je rovna nule) - § 335/1 </a:t>
            </a:r>
            <a:r>
              <a:rPr lang="cs-CZ" dirty="0" err="1"/>
              <a:t>InsZ</a:t>
            </a:r>
            <a:r>
              <a:rPr lang="cs-CZ" dirty="0"/>
              <a:t> + pravidla pro hlasování v jednotlivých skupinách § 347/2 </a:t>
            </a:r>
            <a:r>
              <a:rPr lang="cs-CZ" dirty="0" err="1"/>
              <a:t>InsZ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75895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CCDACF-3DCB-4CC8-977A-F9BAB19E6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Procesní subjekty II. </a:t>
            </a:r>
            <a:br>
              <a:rPr lang="cs-CZ" dirty="0"/>
            </a:br>
            <a:r>
              <a:rPr lang="cs-CZ" sz="4000" dirty="0"/>
              <a:t>Insolvenční správce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FAC1AD7-0B23-4E6C-AB2C-6063348901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2171700"/>
            <a:ext cx="4447786" cy="3826427"/>
          </a:xfrm>
        </p:spPr>
        <p:txBody>
          <a:bodyPr>
            <a:normAutofit fontScale="85000" lnSpcReduction="20000"/>
          </a:bodyPr>
          <a:lstStyle/>
          <a:p>
            <a:r>
              <a:rPr lang="cs-CZ" dirty="0"/>
              <a:t>Zákon číslo 312/2006 Sb. o </a:t>
            </a:r>
            <a:r>
              <a:rPr lang="cs-CZ" dirty="0" err="1"/>
              <a:t>InsSpr</a:t>
            </a:r>
            <a:endParaRPr lang="cs-CZ" dirty="0"/>
          </a:p>
          <a:p>
            <a:r>
              <a:rPr lang="cs-CZ" b="1" dirty="0"/>
              <a:t>Seznam:</a:t>
            </a:r>
          </a:p>
          <a:p>
            <a:pPr marL="1044702" lvl="1" indent="-514350">
              <a:buAutoNum type="arabicParenR"/>
            </a:pPr>
            <a:r>
              <a:rPr lang="cs-CZ" dirty="0"/>
              <a:t>FO se (zvláštním) povolením k činnosti + § 40/1 </a:t>
            </a:r>
            <a:r>
              <a:rPr lang="cs-CZ" dirty="0" err="1"/>
              <a:t>InsZ</a:t>
            </a:r>
            <a:endParaRPr lang="cs-CZ" dirty="0"/>
          </a:p>
          <a:p>
            <a:pPr marL="1044702" lvl="1" indent="-514350">
              <a:buAutoNum type="arabicParenR"/>
            </a:pPr>
            <a:r>
              <a:rPr lang="cs-CZ" dirty="0"/>
              <a:t>PO (v.o.s.) se (zvláštním) povolením k činnosti + § 40/1, § 24/2 </a:t>
            </a:r>
            <a:r>
              <a:rPr lang="cs-CZ" dirty="0" err="1"/>
              <a:t>InsZ</a:t>
            </a:r>
            <a:endParaRPr lang="cs-CZ" dirty="0"/>
          </a:p>
          <a:p>
            <a:pPr marL="1044702" lvl="1" indent="-514350">
              <a:buAutoNum type="arabicParenR"/>
            </a:pPr>
            <a:r>
              <a:rPr lang="cs-CZ" dirty="0"/>
              <a:t>Hostující </a:t>
            </a:r>
            <a:r>
              <a:rPr lang="cs-CZ" dirty="0" err="1"/>
              <a:t>InsSpr</a:t>
            </a:r>
            <a:r>
              <a:rPr lang="cs-CZ" dirty="0"/>
              <a:t> (příslušník státu EU a EHS – FO, „v.o.s.“) </a:t>
            </a:r>
          </a:p>
          <a:p>
            <a:r>
              <a:rPr lang="cs-CZ" sz="2100" b="1" dirty="0"/>
              <a:t>DRUHY: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b="1" dirty="0"/>
              <a:t>Předběžný</a:t>
            </a:r>
            <a:r>
              <a:rPr lang="cs-CZ" dirty="0"/>
              <a:t> </a:t>
            </a:r>
            <a:r>
              <a:rPr lang="cs-CZ" dirty="0" err="1"/>
              <a:t>InsSpr</a:t>
            </a:r>
            <a:r>
              <a:rPr lang="cs-CZ" dirty="0"/>
              <a:t> (§27) - před </a:t>
            </a:r>
            <a:r>
              <a:rPr lang="cs-CZ" dirty="0" err="1"/>
              <a:t>RoÚ</a:t>
            </a:r>
            <a:r>
              <a:rPr lang="cs-CZ" dirty="0"/>
              <a:t>, soudem určený rozsah činnosti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b="1" dirty="0"/>
              <a:t>Zástupce</a:t>
            </a:r>
            <a:r>
              <a:rPr lang="cs-CZ" dirty="0"/>
              <a:t> </a:t>
            </a:r>
            <a:r>
              <a:rPr lang="cs-CZ" dirty="0" err="1"/>
              <a:t>InsSpr</a:t>
            </a:r>
            <a:r>
              <a:rPr lang="cs-CZ" dirty="0"/>
              <a:t> (§33)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b="1" dirty="0"/>
              <a:t>Oddělený</a:t>
            </a:r>
            <a:r>
              <a:rPr lang="cs-CZ" dirty="0"/>
              <a:t> </a:t>
            </a:r>
            <a:r>
              <a:rPr lang="cs-CZ" dirty="0" err="1"/>
              <a:t>InsSpr</a:t>
            </a:r>
            <a:r>
              <a:rPr lang="cs-CZ" dirty="0"/>
              <a:t>  (§34)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b="1" dirty="0"/>
              <a:t>Zvláštní</a:t>
            </a:r>
            <a:r>
              <a:rPr lang="cs-CZ" dirty="0"/>
              <a:t> </a:t>
            </a:r>
            <a:r>
              <a:rPr lang="cs-CZ" dirty="0" err="1"/>
              <a:t>InsSpr</a:t>
            </a:r>
            <a:r>
              <a:rPr lang="cs-CZ" dirty="0"/>
              <a:t> (§ 35)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D5D521E-4BC5-481A-A457-8B1999309D0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Základní předpoklad: nepodjatost, jinak vyloučení</a:t>
            </a:r>
          </a:p>
          <a:p>
            <a:r>
              <a:rPr lang="cs-CZ" b="1" dirty="0"/>
              <a:t>Určení</a:t>
            </a:r>
            <a:r>
              <a:rPr lang="cs-CZ" dirty="0"/>
              <a:t> </a:t>
            </a:r>
            <a:r>
              <a:rPr lang="cs-CZ" dirty="0" err="1"/>
              <a:t>Ins</a:t>
            </a:r>
            <a:r>
              <a:rPr lang="cs-CZ" dirty="0"/>
              <a:t> </a:t>
            </a:r>
            <a:r>
              <a:rPr lang="cs-CZ" dirty="0" err="1"/>
              <a:t>Spr</a:t>
            </a:r>
            <a:r>
              <a:rPr lang="cs-CZ" dirty="0"/>
              <a:t> dle pravidel §25, odvolání jen dle §26 </a:t>
            </a:r>
            <a:r>
              <a:rPr lang="cs-CZ" dirty="0" err="1"/>
              <a:t>InsZ</a:t>
            </a:r>
            <a:endParaRPr lang="cs-CZ" dirty="0"/>
          </a:p>
          <a:p>
            <a:r>
              <a:rPr lang="cs-CZ" b="1" dirty="0"/>
              <a:t>Odvolání </a:t>
            </a:r>
            <a:r>
              <a:rPr lang="cs-CZ" dirty="0" err="1"/>
              <a:t>InsSpr</a:t>
            </a:r>
            <a:r>
              <a:rPr lang="cs-CZ" dirty="0"/>
              <a:t> §31, ne sankční + §31/3 úvahové, §31/4 povinné</a:t>
            </a:r>
          </a:p>
          <a:p>
            <a:r>
              <a:rPr lang="cs-CZ" b="1" dirty="0"/>
              <a:t>Zproštění</a:t>
            </a:r>
            <a:r>
              <a:rPr lang="cs-CZ" dirty="0"/>
              <a:t> </a:t>
            </a:r>
            <a:r>
              <a:rPr lang="cs-CZ" dirty="0" err="1"/>
              <a:t>InsSpr</a:t>
            </a:r>
            <a:r>
              <a:rPr lang="cs-CZ" dirty="0"/>
              <a:t> §32 sankční</a:t>
            </a:r>
          </a:p>
        </p:txBody>
      </p:sp>
    </p:spTree>
    <p:extLst>
      <p:ext uri="{BB962C8B-B14F-4D97-AF65-F5344CB8AC3E}">
        <p14:creationId xmlns:p14="http://schemas.microsoft.com/office/powerpoint/2010/main" val="2185444965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Účinky popření pohledávky v </a:t>
            </a:r>
            <a:r>
              <a:rPr lang="cs-CZ" dirty="0" err="1"/>
              <a:t>Reo</a:t>
            </a:r>
            <a:r>
              <a:rPr lang="cs-CZ" dirty="0"/>
              <a:t> – D, V 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b="1" dirty="0"/>
              <a:t>DLUŽNÍK:</a:t>
            </a:r>
          </a:p>
          <a:p>
            <a:r>
              <a:rPr lang="cs-CZ" dirty="0"/>
              <a:t>Režim shodný s účinky, pokud popře </a:t>
            </a:r>
            <a:r>
              <a:rPr lang="cs-CZ" dirty="0" err="1"/>
              <a:t>InsSpr</a:t>
            </a:r>
            <a:r>
              <a:rPr lang="cs-CZ" dirty="0"/>
              <a:t> (§198,199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  <a:p>
            <a:r>
              <a:rPr lang="cs-CZ" dirty="0"/>
              <a:t>Pohledávka popřena na PJ, které se koná dříve než nastaly účinky povolení </a:t>
            </a:r>
            <a:r>
              <a:rPr lang="cs-CZ" dirty="0" err="1"/>
              <a:t>Reo</a:t>
            </a:r>
            <a:r>
              <a:rPr lang="cs-CZ" dirty="0"/>
              <a:t>, nastávají účinky popření až dnem, kdy nastaly účinky povolení </a:t>
            </a:r>
            <a:r>
              <a:rPr lang="cs-CZ" dirty="0" err="1"/>
              <a:t>Reo</a:t>
            </a:r>
            <a:r>
              <a:rPr lang="cs-CZ" dirty="0"/>
              <a:t> (rozhodný den pro běh lhůt) - § 336/2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  <a:p>
            <a:r>
              <a:rPr lang="cs-CZ" dirty="0"/>
              <a:t>Nevykonatelná pohledávka – Ž proti D!</a:t>
            </a:r>
          </a:p>
          <a:p>
            <a:r>
              <a:rPr lang="cs-CZ" dirty="0"/>
              <a:t>Vykonatelná pohledávka – Ž jen z důvodu: zastavení VR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Exe</a:t>
            </a:r>
            <a:r>
              <a:rPr lang="cs-CZ" dirty="0"/>
              <a:t>, zánik pohledávky, promlčení (§336/3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b="1" dirty="0"/>
              <a:t>VĚŘITEL: </a:t>
            </a:r>
            <a:r>
              <a:rPr lang="cs-CZ" dirty="0"/>
              <a:t>popření nemá vliv na zjištění popřené pohledávky (za trvání </a:t>
            </a:r>
            <a:r>
              <a:rPr lang="cs-CZ" dirty="0" err="1"/>
              <a:t>Reo</a:t>
            </a:r>
            <a:r>
              <a:rPr lang="cs-CZ" dirty="0"/>
              <a:t>)-336/4 </a:t>
            </a:r>
            <a:r>
              <a:rPr lang="cs-CZ" dirty="0" err="1"/>
              <a:t>InsZ</a:t>
            </a: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44454369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Věřitelé a skupiny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 Hlasování o přijetí RP</a:t>
            </a:r>
          </a:p>
          <a:p>
            <a:r>
              <a:rPr lang="cs-CZ" dirty="0"/>
              <a:t> Určení rozsahu uspokojení zjištěných pohledávek</a:t>
            </a:r>
          </a:p>
          <a:p>
            <a:r>
              <a:rPr lang="cs-CZ" dirty="0"/>
              <a:t> Zásadně shodné právní postavení + hospodářské zájmy (v RP kritéria pro rozdělení – odůvodnění a vhodnost zařazení posuzuje </a:t>
            </a:r>
            <a:r>
              <a:rPr lang="cs-CZ" dirty="0" err="1"/>
              <a:t>InsSoud</a:t>
            </a:r>
            <a:r>
              <a:rPr lang="cs-CZ" dirty="0"/>
              <a:t> při schvalování RP – 337/5, k návrhu dotčeného V </a:t>
            </a:r>
            <a:r>
              <a:rPr lang="cs-CZ" dirty="0" err="1"/>
              <a:t>or</a:t>
            </a:r>
            <a:r>
              <a:rPr lang="cs-CZ" dirty="0"/>
              <a:t> předkladatele RP </a:t>
            </a:r>
            <a:r>
              <a:rPr lang="cs-CZ" dirty="0" err="1"/>
              <a:t>InsSoud</a:t>
            </a:r>
            <a:r>
              <a:rPr lang="cs-CZ" dirty="0"/>
              <a:t> může rozhodnout  o zařazení V do jiné skupiny - § 337/6 </a:t>
            </a:r>
            <a:r>
              <a:rPr lang="cs-CZ" dirty="0" err="1"/>
              <a:t>InsZ</a:t>
            </a:r>
            <a:r>
              <a:rPr lang="cs-CZ" dirty="0"/>
              <a:t> – ODVOLÁNÍ není přípustné)</a:t>
            </a:r>
          </a:p>
          <a:p>
            <a:r>
              <a:rPr lang="cs-CZ" dirty="0"/>
              <a:t>Samostatné skupiny (§337/2 </a:t>
            </a:r>
            <a:r>
              <a:rPr lang="cs-CZ" dirty="0" err="1"/>
              <a:t>InsZ</a:t>
            </a:r>
            <a:r>
              <a:rPr lang="cs-CZ" dirty="0"/>
              <a:t>):</a:t>
            </a:r>
          </a:p>
          <a:p>
            <a:pPr marL="1044702" lvl="1" indent="-514350">
              <a:buAutoNum type="arabicParenR"/>
            </a:pPr>
            <a:r>
              <a:rPr lang="cs-CZ" dirty="0"/>
              <a:t>Každý </a:t>
            </a:r>
            <a:r>
              <a:rPr lang="cs-CZ" dirty="0" err="1"/>
              <a:t>zaj</a:t>
            </a:r>
            <a:r>
              <a:rPr lang="cs-CZ" dirty="0"/>
              <a:t>. V</a:t>
            </a:r>
          </a:p>
          <a:p>
            <a:pPr marL="1044702" lvl="1" indent="-514350">
              <a:buAutoNum type="arabicParenR"/>
            </a:pPr>
            <a:r>
              <a:rPr lang="cs-CZ" dirty="0"/>
              <a:t>Věřitelé § 335 </a:t>
            </a:r>
            <a:r>
              <a:rPr lang="cs-CZ" dirty="0" err="1"/>
              <a:t>InsZ</a:t>
            </a:r>
            <a:endParaRPr lang="cs-CZ" dirty="0"/>
          </a:p>
          <a:p>
            <a:pPr marL="1044702" lvl="1" indent="-514350">
              <a:buAutoNum type="arabicParenR"/>
            </a:pPr>
            <a:r>
              <a:rPr lang="cs-CZ" dirty="0"/>
              <a:t>Věřitelé, jejich </a:t>
            </a:r>
            <a:r>
              <a:rPr lang="cs-CZ" dirty="0" err="1"/>
              <a:t>pohl</a:t>
            </a:r>
            <a:r>
              <a:rPr lang="cs-CZ" dirty="0"/>
              <a:t>. nejsou RP dotčeny (§337/2 </a:t>
            </a:r>
            <a:r>
              <a:rPr lang="cs-CZ" dirty="0" err="1"/>
              <a:t>písm</a:t>
            </a:r>
            <a:r>
              <a:rPr lang="cs-CZ" dirty="0"/>
              <a:t> c/ </a:t>
            </a:r>
            <a:r>
              <a:rPr lang="cs-CZ" dirty="0" err="1"/>
              <a:t>InsZ</a:t>
            </a:r>
            <a:r>
              <a:rPr lang="cs-CZ" dirty="0"/>
              <a:t>)  </a:t>
            </a:r>
          </a:p>
        </p:txBody>
      </p:sp>
    </p:spTree>
    <p:extLst>
      <p:ext uri="{BB962C8B-B14F-4D97-AF65-F5344CB8AC3E}">
        <p14:creationId xmlns:p14="http://schemas.microsoft.com/office/powerpoint/2010/main" val="4209011678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Pohledávky nedotčené reorganizačním plánem (RP)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err="1"/>
              <a:t>Def</a:t>
            </a:r>
            <a:r>
              <a:rPr lang="cs-CZ" b="1" dirty="0"/>
              <a:t> </a:t>
            </a:r>
            <a:r>
              <a:rPr lang="cs-CZ" dirty="0"/>
              <a:t>(§ 337/3 </a:t>
            </a:r>
            <a:r>
              <a:rPr lang="cs-CZ" dirty="0" err="1"/>
              <a:t>InsZ</a:t>
            </a:r>
            <a:r>
              <a:rPr lang="cs-CZ" dirty="0"/>
              <a:t>):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dirty="0"/>
              <a:t>jejíž výši, splatnost, ani jiné vlastnosti a práva s ní spojená RP nemění, nebo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dirty="0"/>
              <a:t>o které V písemně uznal, že není RP dotčena</a:t>
            </a:r>
          </a:p>
          <a:p>
            <a:r>
              <a:rPr lang="cs-CZ" b="1" dirty="0"/>
              <a:t>Fikce nedotčenosti </a:t>
            </a:r>
            <a:r>
              <a:rPr lang="cs-CZ" dirty="0"/>
              <a:t>dle § 337/4: pohledávka, u které v důsledku prodlení D došlo ke ztrátě sjednané výhody splátek a RP:</a:t>
            </a:r>
          </a:p>
          <a:p>
            <a:pPr lvl="1"/>
            <a:r>
              <a:rPr lang="cs-CZ" dirty="0"/>
              <a:t>stanoví splatnost jistiny + úroků jakoby prodlení nebylo</a:t>
            </a:r>
          </a:p>
          <a:p>
            <a:pPr lvl="1"/>
            <a:r>
              <a:rPr lang="cs-CZ" dirty="0"/>
              <a:t>nemění žádná další práva spojená s pohledávkou</a:t>
            </a:r>
          </a:p>
          <a:p>
            <a:pPr lvl="1"/>
            <a:r>
              <a:rPr lang="cs-CZ" dirty="0"/>
              <a:t>splátky jistiny + úroku, které měl D zaplatit před prodlením do dne účinnosti RP, budou uhrazeny neprodleně po účinnosti RP 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6759889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Reorganizační plán (§338n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err="1"/>
              <a:t>Def</a:t>
            </a:r>
            <a:r>
              <a:rPr lang="cs-CZ" dirty="0"/>
              <a:t>.: </a:t>
            </a:r>
          </a:p>
          <a:p>
            <a:pPr lvl="1"/>
            <a:r>
              <a:rPr lang="cs-CZ" dirty="0"/>
              <a:t>RP vymezuje právní postavení dotčených osob v Reo podle opatření k ozdravení </a:t>
            </a:r>
          </a:p>
          <a:p>
            <a:pPr lvl="1"/>
            <a:r>
              <a:rPr lang="cs-CZ" dirty="0"/>
              <a:t>uspořádání vzájemných vztahů D-V</a:t>
            </a:r>
          </a:p>
          <a:p>
            <a:r>
              <a:rPr lang="cs-CZ" dirty="0"/>
              <a:t> </a:t>
            </a:r>
            <a:r>
              <a:rPr lang="cs-CZ" dirty="0" err="1"/>
              <a:t>InsSoud</a:t>
            </a:r>
            <a:r>
              <a:rPr lang="cs-CZ" dirty="0"/>
              <a:t> se předkládá: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dirty="0"/>
              <a:t>RP (po předložení až do předložení zprávy o RP nesmí nikdo vyvíjet činnost k přijetí nebo odmítnutí RP)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dirty="0"/>
              <a:t>zpráva o RP</a:t>
            </a:r>
          </a:p>
          <a:p>
            <a:r>
              <a:rPr lang="cs-CZ" dirty="0"/>
              <a:t>odchylky od </a:t>
            </a:r>
            <a:r>
              <a:rPr lang="cs-CZ" dirty="0" err="1"/>
              <a:t>InsZ</a:t>
            </a:r>
            <a:r>
              <a:rPr lang="cs-CZ" dirty="0"/>
              <a:t> (jen </a:t>
            </a:r>
            <a:r>
              <a:rPr lang="cs-CZ" b="1" dirty="0"/>
              <a:t>338/3</a:t>
            </a:r>
            <a:r>
              <a:rPr lang="cs-CZ" dirty="0"/>
              <a:t> </a:t>
            </a:r>
            <a:r>
              <a:rPr lang="cs-CZ" dirty="0" err="1"/>
              <a:t>InsZ</a:t>
            </a:r>
            <a:r>
              <a:rPr lang="cs-CZ" dirty="0"/>
              <a:t>) : </a:t>
            </a:r>
          </a:p>
          <a:p>
            <a:pPr lvl="1"/>
            <a:r>
              <a:rPr lang="cs-CZ" dirty="0"/>
              <a:t>uspokojení V + </a:t>
            </a:r>
            <a:r>
              <a:rPr lang="cs-CZ" dirty="0" err="1"/>
              <a:t>zajV</a:t>
            </a:r>
            <a:r>
              <a:rPr lang="cs-CZ" dirty="0"/>
              <a:t> + V 335/1</a:t>
            </a:r>
          </a:p>
          <a:p>
            <a:pPr lvl="1"/>
            <a:r>
              <a:rPr lang="cs-CZ" dirty="0"/>
              <a:t>nakládání s MP</a:t>
            </a:r>
          </a:p>
          <a:p>
            <a:pPr lvl="1"/>
            <a:r>
              <a:rPr lang="cs-CZ" dirty="0"/>
              <a:t>závazky D po skončení </a:t>
            </a:r>
            <a:r>
              <a:rPr lang="cs-CZ" dirty="0" err="1"/>
              <a:t>InsŘ</a:t>
            </a:r>
            <a:r>
              <a:rPr lang="cs-CZ" dirty="0"/>
              <a:t> </a:t>
            </a:r>
          </a:p>
          <a:p>
            <a:r>
              <a:rPr lang="cs-CZ" dirty="0"/>
              <a:t>Průběh </a:t>
            </a:r>
            <a:r>
              <a:rPr lang="cs-CZ" dirty="0" err="1"/>
              <a:t>Reo</a:t>
            </a:r>
            <a:r>
              <a:rPr lang="cs-CZ" dirty="0"/>
              <a:t> – jen v souladu s RP (event. Změna RP)</a:t>
            </a:r>
          </a:p>
        </p:txBody>
      </p:sp>
    </p:spTree>
    <p:extLst>
      <p:ext uri="{BB962C8B-B14F-4D97-AF65-F5344CB8AC3E}">
        <p14:creationId xmlns:p14="http://schemas.microsoft.com/office/powerpoint/2010/main" val="1755752377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Obsah RP - § 340 </a:t>
            </a:r>
            <a:r>
              <a:rPr lang="cs-CZ" dirty="0" err="1"/>
              <a:t>InsZ</a:t>
            </a:r>
            <a:r>
              <a:rPr lang="cs-CZ" dirty="0"/>
              <a:t> + prováděcí předpis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 err="1"/>
              <a:t>Essentialia</a:t>
            </a:r>
            <a:r>
              <a:rPr lang="cs-CZ" b="1" dirty="0"/>
              <a:t> </a:t>
            </a:r>
            <a:r>
              <a:rPr lang="cs-CZ" b="1" dirty="0" err="1"/>
              <a:t>negotii</a:t>
            </a:r>
            <a:r>
              <a:rPr lang="cs-CZ" dirty="0"/>
              <a:t>: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rozdělení V do skupin – jak bude nakládáno s </a:t>
            </a:r>
            <a:r>
              <a:rPr lang="cs-CZ" i="0" dirty="0" err="1"/>
              <a:t>pohl.V</a:t>
            </a:r>
            <a:r>
              <a:rPr lang="cs-CZ" i="0" dirty="0"/>
              <a:t> ve skupinách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způsob Reo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opatření k plnění RP (nakládání s MP – kdo a v jakém rozsahu)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zda bude pokračovat provoz D podniku </a:t>
            </a:r>
            <a:r>
              <a:rPr lang="cs-CZ" i="0" dirty="0" err="1"/>
              <a:t>or</a:t>
            </a:r>
            <a:r>
              <a:rPr lang="cs-CZ" i="0" dirty="0"/>
              <a:t> části (+ podmínky)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osoby, které se budou podílet na financování </a:t>
            </a:r>
            <a:r>
              <a:rPr lang="cs-CZ" i="0" dirty="0" err="1"/>
              <a:t>or</a:t>
            </a:r>
            <a:r>
              <a:rPr lang="cs-CZ" i="0" dirty="0"/>
              <a:t> převezmou D závazky </a:t>
            </a:r>
            <a:r>
              <a:rPr lang="cs-CZ" i="0" dirty="0" err="1"/>
              <a:t>or</a:t>
            </a:r>
            <a:r>
              <a:rPr lang="cs-CZ" i="0" dirty="0"/>
              <a:t> zajistí splnění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jak ovlivní RP zaměstnanost + opatření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jaké závazky bude mít D vůči V po skončení Reo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incidenční spory + </a:t>
            </a:r>
            <a:r>
              <a:rPr lang="cs-CZ" i="0" dirty="0" err="1"/>
              <a:t>podmínené</a:t>
            </a:r>
            <a:r>
              <a:rPr lang="cs-CZ" i="0" dirty="0"/>
              <a:t> </a:t>
            </a:r>
            <a:r>
              <a:rPr lang="cs-CZ" i="0" dirty="0" err="1"/>
              <a:t>pohl</a:t>
            </a:r>
            <a:r>
              <a:rPr lang="cs-CZ" i="0" dirty="0"/>
              <a:t>. – splnění pohledávek pro každou skupinu </a:t>
            </a:r>
            <a:r>
              <a:rPr lang="cs-CZ" i="0" dirty="0" err="1"/>
              <a:t>V+celková</a:t>
            </a:r>
            <a:r>
              <a:rPr lang="cs-CZ" i="0" dirty="0"/>
              <a:t> výše uspokojení</a:t>
            </a:r>
          </a:p>
        </p:txBody>
      </p:sp>
    </p:spTree>
    <p:extLst>
      <p:ext uri="{BB962C8B-B14F-4D97-AF65-F5344CB8AC3E}">
        <p14:creationId xmlns:p14="http://schemas.microsoft.com/office/powerpoint/2010/main" val="3682045464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Způsoby provedení RP § 341 – není taxativní, kombinace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71600" y="2286000"/>
            <a:ext cx="9919982" cy="3980576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restrukturalizace </a:t>
            </a:r>
            <a:r>
              <a:rPr lang="cs-CZ" dirty="0" err="1"/>
              <a:t>pohl</a:t>
            </a:r>
            <a:r>
              <a:rPr lang="cs-CZ" dirty="0"/>
              <a:t>.- prominutí části dluhu v odklad splatnosti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prodej MP </a:t>
            </a:r>
            <a:r>
              <a:rPr lang="cs-CZ" dirty="0" err="1"/>
              <a:t>or</a:t>
            </a:r>
            <a:r>
              <a:rPr lang="cs-CZ" dirty="0"/>
              <a:t> části </a:t>
            </a:r>
            <a:r>
              <a:rPr lang="cs-CZ" dirty="0" err="1"/>
              <a:t>or</a:t>
            </a:r>
            <a:r>
              <a:rPr lang="cs-CZ" dirty="0"/>
              <a:t> prodej podniku 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vydání části aktiv  </a:t>
            </a:r>
            <a:r>
              <a:rPr lang="cs-CZ" dirty="0" err="1"/>
              <a:t>Vům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nová PO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fúze D – PO  </a:t>
            </a:r>
            <a:r>
              <a:rPr lang="cs-CZ" dirty="0" err="1"/>
              <a:t>or</a:t>
            </a:r>
            <a:r>
              <a:rPr lang="cs-CZ" dirty="0"/>
              <a:t> převod jmění D na společníka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vydání akcií </a:t>
            </a:r>
            <a:r>
              <a:rPr lang="cs-CZ" dirty="0" err="1"/>
              <a:t>or</a:t>
            </a:r>
            <a:r>
              <a:rPr lang="cs-CZ" dirty="0"/>
              <a:t> jiných CP Dem </a:t>
            </a:r>
            <a:r>
              <a:rPr lang="cs-CZ" dirty="0" err="1"/>
              <a:t>or</a:t>
            </a:r>
            <a:r>
              <a:rPr lang="cs-CZ" dirty="0"/>
              <a:t> novou </a:t>
            </a:r>
            <a:r>
              <a:rPr lang="cs-CZ" dirty="0" err="1"/>
              <a:t>Poou</a:t>
            </a:r>
            <a:endParaRPr lang="cs-CZ" dirty="0"/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zajištění financování provozu podniku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změna zakladatelského dokumentu </a:t>
            </a:r>
            <a:r>
              <a:rPr lang="cs-CZ" dirty="0" err="1"/>
              <a:t>or</a:t>
            </a:r>
            <a:r>
              <a:rPr lang="cs-CZ" dirty="0"/>
              <a:t> stanov (vnitřní poměry D)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§341/3</a:t>
            </a:r>
          </a:p>
          <a:p>
            <a:r>
              <a:rPr lang="cs-CZ" dirty="0"/>
              <a:t>Údaj o tom, o jakou část je pohledávka V snížena nebo po jakou dobu bude trvat odklad splatnosti / vykonatelnosti</a:t>
            </a:r>
          </a:p>
          <a:p>
            <a:r>
              <a:rPr lang="cs-CZ" dirty="0"/>
              <a:t>Údaj o zásahu do OR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2216921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Doklady k RP (§ 342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Franklin Gothic Book" panose="020B0503020102020204" pitchFamily="34" charset="0"/>
              <a:buChar char="─"/>
            </a:pPr>
            <a:r>
              <a:rPr lang="cs-CZ" dirty="0"/>
              <a:t>nové znění zakladatelského dokumentu nebo stanov (vnitřní poměry)</a:t>
            </a:r>
          </a:p>
          <a:p>
            <a:pPr>
              <a:buFont typeface="Franklin Gothic Book" panose="020B0503020102020204" pitchFamily="34" charset="0"/>
              <a:buChar char="─"/>
            </a:pPr>
            <a:r>
              <a:rPr lang="cs-CZ" dirty="0"/>
              <a:t>prohlášení osob – financování apod. – úřední ověření</a:t>
            </a:r>
          </a:p>
          <a:p>
            <a:pPr>
              <a:buFont typeface="Franklin Gothic Book" panose="020B0503020102020204" pitchFamily="34" charset="0"/>
              <a:buChar char="─"/>
            </a:pPr>
            <a:r>
              <a:rPr lang="cs-CZ" dirty="0"/>
              <a:t>prohlášení D manžela ohledně majetku v SJM – úřední ověření</a:t>
            </a:r>
          </a:p>
          <a:p>
            <a:pPr>
              <a:buFont typeface="Franklin Gothic Book" panose="020B0503020102020204" pitchFamily="34" charset="0"/>
              <a:buChar char="─"/>
            </a:pPr>
            <a:r>
              <a:rPr lang="cs-CZ" dirty="0"/>
              <a:t>prohlášení D – FO </a:t>
            </a:r>
            <a:r>
              <a:rPr lang="cs-CZ" dirty="0" err="1"/>
              <a:t>or</a:t>
            </a:r>
            <a:r>
              <a:rPr lang="cs-CZ" dirty="0"/>
              <a:t> neomezeně ručících společníků D (není-li předkladatelem RP) –pokračování provozu podniku – úřední ověření</a:t>
            </a:r>
          </a:p>
          <a:p>
            <a:pPr>
              <a:buFont typeface="Franklin Gothic Book" panose="020B0503020102020204" pitchFamily="34" charset="0"/>
              <a:buChar char="─"/>
            </a:pPr>
            <a:r>
              <a:rPr lang="cs-CZ" dirty="0"/>
              <a:t>aktualizované seznamy majetku a závazků D ke dni předložení RP (pokud provoz pokračuje)</a:t>
            </a:r>
          </a:p>
          <a:p>
            <a:pPr>
              <a:buFont typeface="Franklin Gothic Book" panose="020B0503020102020204" pitchFamily="34" charset="0"/>
              <a:buChar char="─"/>
            </a:pPr>
            <a:r>
              <a:rPr lang="cs-CZ" dirty="0"/>
              <a:t>smlouvy uzavřené s odkládací podmínkou – závislé na schválení RP </a:t>
            </a:r>
            <a:r>
              <a:rPr lang="cs-CZ" dirty="0" err="1"/>
              <a:t>InsSoudem</a:t>
            </a:r>
            <a:endParaRPr lang="cs-CZ" dirty="0"/>
          </a:p>
          <a:p>
            <a:pPr>
              <a:buFont typeface="Franklin Gothic Book" panose="020B0503020102020204" pitchFamily="34" charset="0"/>
              <a:buChar char="─"/>
            </a:pPr>
            <a:r>
              <a:rPr lang="cs-CZ" dirty="0"/>
              <a:t>seznam a popis významných smluv, které mají být podle RP po schválení RP </a:t>
            </a:r>
            <a:r>
              <a:rPr lang="cs-CZ" dirty="0" err="1"/>
              <a:t>InsSoudem</a:t>
            </a:r>
            <a:r>
              <a:rPr lang="cs-CZ" dirty="0"/>
              <a:t> uzavřeny</a:t>
            </a:r>
          </a:p>
        </p:txBody>
      </p:sp>
    </p:spTree>
    <p:extLst>
      <p:ext uri="{BB962C8B-B14F-4D97-AF65-F5344CB8AC3E}">
        <p14:creationId xmlns:p14="http://schemas.microsoft.com/office/powerpoint/2010/main" val="3882789543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Zpráva o RP (§ 343)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schválení </a:t>
            </a:r>
            <a:r>
              <a:rPr lang="cs-CZ" dirty="0" err="1"/>
              <a:t>InsS</a:t>
            </a:r>
            <a:r>
              <a:rPr lang="cs-CZ" dirty="0"/>
              <a:t> -&gt; se zveřejní</a:t>
            </a:r>
          </a:p>
          <a:p>
            <a:r>
              <a:rPr lang="cs-CZ" b="1" dirty="0"/>
              <a:t>Zveřejnění: </a:t>
            </a:r>
            <a:r>
              <a:rPr lang="cs-CZ" dirty="0"/>
              <a:t>nejpozději 15 dnů před SV, která RP schvaluje</a:t>
            </a:r>
          </a:p>
          <a:p>
            <a:r>
              <a:rPr lang="cs-CZ" b="1" dirty="0"/>
              <a:t>Obsah: </a:t>
            </a:r>
            <a:r>
              <a:rPr lang="cs-CZ" dirty="0"/>
              <a:t>dostatečné informace + shrnutí  + zhodnocení dopadu na V</a:t>
            </a:r>
          </a:p>
          <a:p>
            <a:r>
              <a:rPr lang="cs-CZ" dirty="0"/>
              <a:t>Dostatečné </a:t>
            </a:r>
            <a:r>
              <a:rPr lang="cs-CZ" dirty="0" err="1"/>
              <a:t>info</a:t>
            </a:r>
            <a:r>
              <a:rPr lang="cs-CZ" dirty="0"/>
              <a:t>:  §343/2 </a:t>
            </a:r>
            <a:r>
              <a:rPr lang="cs-CZ" dirty="0" err="1"/>
              <a:t>InsZ</a:t>
            </a:r>
            <a:r>
              <a:rPr lang="cs-CZ" dirty="0"/>
              <a:t> – věřitel se podle nich mlže rozhodnout, zda přijme RP – jaké plnění v jaké hodnotě se jednotlivým skupinám nabízí</a:t>
            </a:r>
          </a:p>
        </p:txBody>
      </p:sp>
    </p:spTree>
    <p:extLst>
      <p:ext uri="{BB962C8B-B14F-4D97-AF65-F5344CB8AC3E}">
        <p14:creationId xmlns:p14="http://schemas.microsoft.com/office/powerpoint/2010/main" val="2721736446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Rozhodnutí o přijetí RP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71600" y="2055303"/>
            <a:ext cx="9601200" cy="4328719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cs-CZ" dirty="0"/>
              <a:t>Hlasování na SV (svolána jen za tímto účelem) § 344, § 345</a:t>
            </a:r>
          </a:p>
          <a:p>
            <a:pPr marL="457200" indent="-457200">
              <a:buFont typeface="+mj-lt"/>
              <a:buAutoNum type="arabicParenR"/>
            </a:pPr>
            <a:r>
              <a:rPr lang="cs-CZ" b="1" dirty="0"/>
              <a:t>Hlasování mimo SV</a:t>
            </a:r>
            <a:r>
              <a:rPr lang="cs-CZ" dirty="0"/>
              <a:t> - § </a:t>
            </a:r>
            <a:r>
              <a:rPr lang="cs-CZ" b="1" dirty="0"/>
              <a:t>346</a:t>
            </a:r>
            <a:r>
              <a:rPr lang="cs-CZ" dirty="0"/>
              <a:t> :</a:t>
            </a:r>
          </a:p>
          <a:p>
            <a:pPr marL="987552" lvl="1" indent="-457200">
              <a:buFont typeface="+mj-lt"/>
              <a:buAutoNum type="alphaLcParenR"/>
            </a:pPr>
            <a:r>
              <a:rPr lang="cs-CZ" b="1" dirty="0"/>
              <a:t>PŘED</a:t>
            </a:r>
            <a:r>
              <a:rPr lang="cs-CZ" dirty="0"/>
              <a:t> podáním </a:t>
            </a:r>
            <a:r>
              <a:rPr lang="cs-CZ" dirty="0" err="1"/>
              <a:t>InsN</a:t>
            </a:r>
            <a:r>
              <a:rPr lang="cs-CZ" dirty="0"/>
              <a:t> (pokud mají V </a:t>
            </a:r>
            <a:r>
              <a:rPr lang="cs-CZ" dirty="0" err="1"/>
              <a:t>info</a:t>
            </a:r>
            <a:r>
              <a:rPr lang="cs-CZ" dirty="0"/>
              <a:t>, které musí být ve zprávě o RP)….výsledky hlasování se připočtou k výsledkům na SV- § 345, „hlasovací lístek“ + úřední ověření podpisu + doručení </a:t>
            </a:r>
            <a:r>
              <a:rPr lang="cs-CZ" dirty="0" err="1"/>
              <a:t>Du</a:t>
            </a:r>
            <a:r>
              <a:rPr lang="cs-CZ" dirty="0"/>
              <a:t> nejpozději poslední den lhůty, kterou D k tomu účelu stanovil a známým V písemně oznámil (nesmí stanovit lhůtu kratší než 15 dnů)</a:t>
            </a:r>
          </a:p>
          <a:p>
            <a:pPr marL="987552" lvl="1" indent="-457200">
              <a:buFont typeface="+mj-lt"/>
              <a:buAutoNum type="alphaLcParenR"/>
            </a:pPr>
            <a:r>
              <a:rPr lang="cs-CZ" b="1" dirty="0"/>
              <a:t>PO</a:t>
            </a:r>
            <a:r>
              <a:rPr lang="cs-CZ" dirty="0"/>
              <a:t> zahájení </a:t>
            </a:r>
            <a:r>
              <a:rPr lang="cs-CZ" dirty="0" err="1"/>
              <a:t>InsŘ</a:t>
            </a:r>
            <a:r>
              <a:rPr lang="cs-CZ" dirty="0"/>
              <a:t>, ale </a:t>
            </a:r>
            <a:r>
              <a:rPr lang="cs-CZ" b="1" dirty="0"/>
              <a:t>před</a:t>
            </a:r>
            <a:r>
              <a:rPr lang="cs-CZ" dirty="0"/>
              <a:t> podáním návrhu na povolení Reo: „hlasovací lístek“ + úřední ověření podpisu + doručení </a:t>
            </a:r>
            <a:r>
              <a:rPr lang="cs-CZ" dirty="0" err="1"/>
              <a:t>InsSoudu</a:t>
            </a:r>
            <a:r>
              <a:rPr lang="cs-CZ" dirty="0"/>
              <a:t> nejpozději den předcházející SV</a:t>
            </a:r>
          </a:p>
          <a:p>
            <a:pPr marL="530352" lvl="1" indent="0">
              <a:buNone/>
            </a:pPr>
            <a:endParaRPr lang="cs-CZ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 err="1"/>
              <a:t>vyrozumnění</a:t>
            </a:r>
            <a:r>
              <a:rPr lang="cs-CZ" dirty="0"/>
              <a:t> V, že k jeho hlasovacímu lístku nelze přihlédnout (</a:t>
            </a:r>
            <a:r>
              <a:rPr lang="cs-CZ" dirty="0" err="1"/>
              <a:t>D,InsSpr</a:t>
            </a:r>
            <a:r>
              <a:rPr lang="cs-CZ" dirty="0"/>
              <a:t>) - § 346/3 </a:t>
            </a:r>
            <a:r>
              <a:rPr lang="cs-CZ" dirty="0" err="1"/>
              <a:t>InsZ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8738282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7C96453-AA0A-7F12-1688-41628E83D8F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6591" t="12525" r="22121" b="4511"/>
          <a:stretch/>
        </p:blipFill>
        <p:spPr>
          <a:xfrm>
            <a:off x="4100946" y="350981"/>
            <a:ext cx="5328002" cy="6022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506555"/>
      </p:ext>
    </p:extLst>
  </p:cSld>
  <p:clrMapOvr>
    <a:masterClrMapping/>
  </p:clrMapOvr>
</p:sld>
</file>

<file path=ppt/theme/theme1.xml><?xml version="1.0" encoding="utf-8"?>
<a:theme xmlns:a="http://schemas.openxmlformats.org/drawingml/2006/main" name="Oříznutí">
  <a:themeElements>
    <a:clrScheme name="Modrá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říznutí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říznutí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Oříznutí</Template>
  <TotalTime>554</TotalTime>
  <Words>10774</Words>
  <Application>Microsoft Office PowerPoint</Application>
  <PresentationFormat>Širokoúhlá obrazovka</PresentationFormat>
  <Paragraphs>1022</Paragraphs>
  <Slides>114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114</vt:i4>
      </vt:variant>
    </vt:vector>
  </HeadingPairs>
  <TitlesOfParts>
    <vt:vector size="121" baseType="lpstr">
      <vt:lpstr>Arial</vt:lpstr>
      <vt:lpstr>Calibri</vt:lpstr>
      <vt:lpstr>Courier New</vt:lpstr>
      <vt:lpstr>Franklin Gothic Book</vt:lpstr>
      <vt:lpstr>Symbol</vt:lpstr>
      <vt:lpstr>Wingdings</vt:lpstr>
      <vt:lpstr>Oříznutí</vt:lpstr>
      <vt:lpstr>Základní ustanovení</vt:lpstr>
      <vt:lpstr>Předmět a pojmy, smysl řízení</vt:lpstr>
      <vt:lpstr>Úpadek a způsoby řešení, zásady</vt:lpstr>
      <vt:lpstr>Procesní souvislosti I.</vt:lpstr>
      <vt:lpstr>Procesní souvislosti II.</vt:lpstr>
      <vt:lpstr>Opravné prostředky </vt:lpstr>
      <vt:lpstr>Procesní subjekty</vt:lpstr>
      <vt:lpstr>Procesní subjekty  X      Účastníci řízení obecně (§9 InsZ)</vt:lpstr>
      <vt:lpstr>Procesní subjekty II.  Insolvenční správce</vt:lpstr>
      <vt:lpstr>Procesní subjekty III.  Věřitelské orgány</vt:lpstr>
      <vt:lpstr>Insolvenční návrh a rozhodnutí o něm</vt:lpstr>
      <vt:lpstr>Zahájení InsŘ - návrh</vt:lpstr>
      <vt:lpstr>Prezentace aplikace PowerPoint</vt:lpstr>
      <vt:lpstr>Opatření proti šikanozním návrhům I.</vt:lpstr>
      <vt:lpstr>Opatření proti šikanozním návrhům II.</vt:lpstr>
      <vt:lpstr>Oznámení o zahájení řízení Insolvenční návrh (InsN)</vt:lpstr>
      <vt:lpstr>Automatické moratorium § 109 InsZ</vt:lpstr>
      <vt:lpstr>Omezení D po zahájení InsŘ (§ 111 InsZ)</vt:lpstr>
      <vt:lpstr>Rozhodnutí o návrhu</vt:lpstr>
      <vt:lpstr>RoÚ - §136 InsZ</vt:lpstr>
      <vt:lpstr>Účinky RoÚ (§140 InsZ)</vt:lpstr>
      <vt:lpstr>Způsoby řešení Ú</vt:lpstr>
      <vt:lpstr>Moratorium</vt:lpstr>
      <vt:lpstr>Moratorium § 115 an. InsZ</vt:lpstr>
      <vt:lpstr>R – návrh na moratorium</vt:lpstr>
      <vt:lpstr>Účinky moratoria  § 120 an. Insz</vt:lpstr>
      <vt:lpstr>Předběžný správce</vt:lpstr>
      <vt:lpstr>Zánik moratoria § 124 InsZ</vt:lpstr>
      <vt:lpstr>oddlužení</vt:lpstr>
      <vt:lpstr>Podmínky (§ 389)</vt:lpstr>
      <vt:lpstr>Návrh (§390n)</vt:lpstr>
      <vt:lpstr>Manželé v oddlužení</vt:lpstr>
      <vt:lpstr>Účinky schválení Oddl (§ 407-409)</vt:lpstr>
      <vt:lpstr>Podmínky návrhu povolení Oddl (§395) Zamítnutí </vt:lpstr>
      <vt:lpstr>Odmítnutí návrhu na povolení Oddl (§ 396)</vt:lpstr>
      <vt:lpstr>Způsoby Oddl (§ 398)</vt:lpstr>
      <vt:lpstr>Aktivní oddlužení – nižší než zákonná srážka z příjmu</vt:lpstr>
      <vt:lpstr>Zpráva pro oddlužení (§ 398a)</vt:lpstr>
      <vt:lpstr>Splátkový kalendář FO-podnikatele (§ 398b)</vt:lpstr>
      <vt:lpstr>Hlasování věřitelů (§ 399 a násl.)</vt:lpstr>
      <vt:lpstr>Rozhodnutí o schválení Oddl (§ 406)</vt:lpstr>
      <vt:lpstr>Rozhodnutí o schválení Oddl – odvolání  (§ 406/4)</vt:lpstr>
      <vt:lpstr>Rozhodnutí soudu o neschválení Oddl (§405)</vt:lpstr>
      <vt:lpstr>Povinnosti D po schválení Oddl ( § 412)</vt:lpstr>
      <vt:lpstr>Splnění Oddl. (§ 412a)</vt:lpstr>
      <vt:lpstr>Přerušení průběhu Oddl. (§ 412b/1,2,3,4) Prodloužení průběhu Oddl. (§ 412/5)</vt:lpstr>
      <vt:lpstr>Rozhodnutí o splnění Oddl. (§ 413) Osvobození (§ 414)</vt:lpstr>
      <vt:lpstr>Aktivní oddlužení – osvobození D</vt:lpstr>
      <vt:lpstr>Pohledávky neosvobozené (§ 416)</vt:lpstr>
      <vt:lpstr>Odejmutí   Zánik osvobození D (§ 417) Zrušení oddl. (§ 418) </vt:lpstr>
      <vt:lpstr>Aktivní oddlužení – důsledky porušení povinností</vt:lpstr>
      <vt:lpstr>Konkurs</vt:lpstr>
      <vt:lpstr>Definice, účinky prohlášení K – I.</vt:lpstr>
      <vt:lpstr>Účinky prohlášení K – II.</vt:lpstr>
      <vt:lpstr>Účinky prohlášení K – III. Nájemní, podnájemní, leasingové vztahy</vt:lpstr>
      <vt:lpstr>Účinky prohlášení K – IV. Provoz podniku </vt:lpstr>
      <vt:lpstr>Účinky prohlášení K. – V. Procesní postupy v probíhajících Ř</vt:lpstr>
      <vt:lpstr>Účinky prohlášení K. – VII. Nepřerušená řízení § 266</vt:lpstr>
      <vt:lpstr>Účinky prohlášení K. – VIII. SJM</vt:lpstr>
      <vt:lpstr>Dohoda o vypořádání SJM</vt:lpstr>
      <vt:lpstr>Procesní postupy po prohlášení K</vt:lpstr>
      <vt:lpstr>Zpeněžení MP</vt:lpstr>
      <vt:lpstr>Způsoby zpeněžení</vt:lpstr>
      <vt:lpstr>Výtěžek zpeněžení a jeho užití</vt:lpstr>
      <vt:lpstr>Výtěžek zpeněžení a jeho užití</vt:lpstr>
      <vt:lpstr>Pohledávky zajištěných V</vt:lpstr>
      <vt:lpstr>Konečná zpráva</vt:lpstr>
      <vt:lpstr>Rozvrh</vt:lpstr>
      <vt:lpstr>Zrušení K</vt:lpstr>
      <vt:lpstr>Účinky zrušení K</vt:lpstr>
      <vt:lpstr>Úpadek finančních institucí</vt:lpstr>
      <vt:lpstr>Banky, spořitelní a úvěrní DR, zahraniční banky, obchodních s CP (§367 InsZ)  </vt:lpstr>
      <vt:lpstr>Insolvenční návrh § 368 an.</vt:lpstr>
      <vt:lpstr>Zvláštní úprava – informace a postavení věřitelů</vt:lpstr>
      <vt:lpstr>Zvláštní úprava - insolvenční správce </vt:lpstr>
      <vt:lpstr>Zvláštní úprava – zjištění pohledávek a závazků</vt:lpstr>
      <vt:lpstr>Úpadek pojišťoven a zajišťoven provozující činnost na území ČR (§ 379 InsZ)</vt:lpstr>
      <vt:lpstr>reorganizace</vt:lpstr>
      <vt:lpstr>Reo – definice, přípustnost </vt:lpstr>
      <vt:lpstr>Návrh na povolení Reo (ReoN)</vt:lpstr>
      <vt:lpstr>Zpětvzetí N na povolení Reo - § 322</vt:lpstr>
      <vt:lpstr>Účinky podání N na povolení Reo §324</vt:lpstr>
      <vt:lpstr>Rozhodnutí o návrhu na povolení Reo - § 325 zamítnutí § 326, odmítnutí § 327</vt:lpstr>
      <vt:lpstr>R o povolení Reo (§328, 329)</vt:lpstr>
      <vt:lpstr>Dlužník jako sestavitel RP - § 339 InsZ</vt:lpstr>
      <vt:lpstr>§ 339/6 InsZ – D bez přednostního práva k sestavení RP</vt:lpstr>
      <vt:lpstr>Dispoziční oprávnění D v Reo – I.  § 332,333</vt:lpstr>
      <vt:lpstr>Dispoziční oprávnění D v Reo – II.</vt:lpstr>
      <vt:lpstr>Věřitelé v Reo</vt:lpstr>
      <vt:lpstr>Účinky popření pohledávky v Reo – D, V  </vt:lpstr>
      <vt:lpstr>Věřitelé a skupiny</vt:lpstr>
      <vt:lpstr>Pohledávky nedotčené reorganizačním plánem (RP)</vt:lpstr>
      <vt:lpstr>Reorganizační plán (§338n InsZ)</vt:lpstr>
      <vt:lpstr>Obsah RP - § 340 InsZ + prováděcí předpis</vt:lpstr>
      <vt:lpstr>Způsoby provedení RP § 341 – není taxativní, kombinace</vt:lpstr>
      <vt:lpstr>Doklady k RP (§ 342 InsZ)</vt:lpstr>
      <vt:lpstr>Zpráva o RP (§ 343)</vt:lpstr>
      <vt:lpstr>Rozhodnutí o přijetí RP </vt:lpstr>
      <vt:lpstr>Prezentace aplikace PowerPoint</vt:lpstr>
      <vt:lpstr>Hlasování podle skupin V - § 347 InsZ - pravidla</vt:lpstr>
      <vt:lpstr>Schválení RP § 348 InsZ</vt:lpstr>
      <vt:lpstr>Kritéria spravedlnosti v skupinách v případě nepřijetí skupinou</vt:lpstr>
      <vt:lpstr>Odvolání proti R o schválení RP, odvolání proti R o zamítnutí RP</vt:lpstr>
      <vt:lpstr>Právní moc + účinnost RP I.</vt:lpstr>
      <vt:lpstr>Právní moc + účinnost II.</vt:lpstr>
      <vt:lpstr>Pohledávka V z úvěrového financování (357)</vt:lpstr>
      <vt:lpstr>Zánik pohledávek (§ 359), VR a EXE (360) – důsledek přijetí RP</vt:lpstr>
      <vt:lpstr>Změna RP (§361)</vt:lpstr>
      <vt:lpstr>Skončení Reo (362)</vt:lpstr>
      <vt:lpstr>Přeměna Reo v K</vt:lpstr>
      <vt:lpstr>Splnění RP (§ 364)</vt:lpstr>
      <vt:lpstr>Zvláštní ustanovení – vyloučení účinků InsZ §365,366</vt:lpstr>
      <vt:lpstr>Děkuji za pozornost.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ustanovení</dc:title>
  <dc:creator>Lenka Vidovičová</dc:creator>
  <cp:lastModifiedBy>Michaela Malá</cp:lastModifiedBy>
  <cp:revision>26</cp:revision>
  <cp:lastPrinted>2023-11-01T09:41:19Z</cp:lastPrinted>
  <dcterms:created xsi:type="dcterms:W3CDTF">2020-12-02T10:19:23Z</dcterms:created>
  <dcterms:modified xsi:type="dcterms:W3CDTF">2023-11-01T09:49:46Z</dcterms:modified>
</cp:coreProperties>
</file>