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01"/>
  </p:handoutMasterIdLst>
  <p:sldIdLst>
    <p:sldId id="257" r:id="rId2"/>
    <p:sldId id="258" r:id="rId3"/>
    <p:sldId id="469" r:id="rId4"/>
    <p:sldId id="569" r:id="rId5"/>
    <p:sldId id="436" r:id="rId6"/>
    <p:sldId id="448" r:id="rId7"/>
    <p:sldId id="482" r:id="rId8"/>
    <p:sldId id="450" r:id="rId9"/>
    <p:sldId id="451" r:id="rId10"/>
    <p:sldId id="570" r:id="rId11"/>
    <p:sldId id="484" r:id="rId12"/>
    <p:sldId id="452" r:id="rId13"/>
    <p:sldId id="453" r:id="rId14"/>
    <p:sldId id="449" r:id="rId15"/>
    <p:sldId id="495" r:id="rId16"/>
    <p:sldId id="485" r:id="rId17"/>
    <p:sldId id="571" r:id="rId18"/>
    <p:sldId id="540" r:id="rId19"/>
    <p:sldId id="541" r:id="rId20"/>
    <p:sldId id="491" r:id="rId21"/>
    <p:sldId id="492" r:id="rId22"/>
    <p:sldId id="493" r:id="rId23"/>
    <p:sldId id="496" r:id="rId24"/>
    <p:sldId id="497" r:id="rId25"/>
    <p:sldId id="544" r:id="rId26"/>
    <p:sldId id="501" r:id="rId27"/>
    <p:sldId id="502" r:id="rId28"/>
    <p:sldId id="503" r:id="rId29"/>
    <p:sldId id="504" r:id="rId30"/>
    <p:sldId id="573" r:id="rId31"/>
    <p:sldId id="500" r:id="rId32"/>
    <p:sldId id="516" r:id="rId33"/>
    <p:sldId id="574" r:id="rId34"/>
    <p:sldId id="510" r:id="rId35"/>
    <p:sldId id="511" r:id="rId36"/>
    <p:sldId id="512" r:id="rId37"/>
    <p:sldId id="515" r:id="rId38"/>
    <p:sldId id="518" r:id="rId39"/>
    <p:sldId id="519" r:id="rId40"/>
    <p:sldId id="520" r:id="rId41"/>
    <p:sldId id="521" r:id="rId42"/>
    <p:sldId id="522" r:id="rId43"/>
    <p:sldId id="523" r:id="rId44"/>
    <p:sldId id="524" r:id="rId45"/>
    <p:sldId id="527" r:id="rId46"/>
    <p:sldId id="528" r:id="rId47"/>
    <p:sldId id="529" r:id="rId48"/>
    <p:sldId id="530" r:id="rId49"/>
    <p:sldId id="567" r:id="rId50"/>
    <p:sldId id="534" r:id="rId51"/>
    <p:sldId id="456" r:id="rId52"/>
    <p:sldId id="545" r:id="rId53"/>
    <p:sldId id="547" r:id="rId54"/>
    <p:sldId id="548" r:id="rId55"/>
    <p:sldId id="549" r:id="rId56"/>
    <p:sldId id="550" r:id="rId57"/>
    <p:sldId id="551" r:id="rId58"/>
    <p:sldId id="559" r:id="rId59"/>
    <p:sldId id="564" r:id="rId60"/>
    <p:sldId id="552" r:id="rId61"/>
    <p:sldId id="554" r:id="rId62"/>
    <p:sldId id="546" r:id="rId63"/>
    <p:sldId id="555" r:id="rId64"/>
    <p:sldId id="556" r:id="rId65"/>
    <p:sldId id="470" r:id="rId66"/>
    <p:sldId id="431" r:id="rId67"/>
    <p:sldId id="282" r:id="rId68"/>
    <p:sldId id="281" r:id="rId69"/>
    <p:sldId id="434" r:id="rId70"/>
    <p:sldId id="445" r:id="rId71"/>
    <p:sldId id="283" r:id="rId72"/>
    <p:sldId id="447" r:id="rId73"/>
    <p:sldId id="446" r:id="rId74"/>
    <p:sldId id="533" r:id="rId75"/>
    <p:sldId id="435" r:id="rId76"/>
    <p:sldId id="439" r:id="rId77"/>
    <p:sldId id="285" r:id="rId78"/>
    <p:sldId id="284" r:id="rId79"/>
    <p:sldId id="471" r:id="rId80"/>
    <p:sldId id="475" r:id="rId81"/>
    <p:sldId id="476" r:id="rId82"/>
    <p:sldId id="477" r:id="rId83"/>
    <p:sldId id="478" r:id="rId84"/>
    <p:sldId id="479" r:id="rId85"/>
    <p:sldId id="568" r:id="rId86"/>
    <p:sldId id="480" r:id="rId87"/>
    <p:sldId id="372" r:id="rId88"/>
    <p:sldId id="532" r:id="rId89"/>
    <p:sldId id="433" r:id="rId90"/>
    <p:sldId id="286" r:id="rId91"/>
    <p:sldId id="287" r:id="rId92"/>
    <p:sldId id="394" r:id="rId93"/>
    <p:sldId id="395" r:id="rId94"/>
    <p:sldId id="410" r:id="rId95"/>
    <p:sldId id="411" r:id="rId96"/>
    <p:sldId id="412" r:id="rId97"/>
    <p:sldId id="432" r:id="rId98"/>
    <p:sldId id="417" r:id="rId99"/>
    <p:sldId id="474" r:id="rId100"/>
  </p:sldIdLst>
  <p:sldSz cx="9144000" cy="6858000" type="screen4x3"/>
  <p:notesSz cx="6799263" cy="9929813"/>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7" d="100"/>
          <a:sy n="57" d="100"/>
        </p:scale>
        <p:origin x="1468" y="3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presProps" Target="presProps.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microsoft.com/office/2016/11/relationships/changesInfo" Target="changesInfos/changesInfo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dek Ruban" userId="c9177f01-6018-4435-ad5a-7ec2989c397e" providerId="ADAL" clId="{D639DA5A-52E2-44C0-BF4C-8F24600FE967}"/>
    <pc:docChg chg="modSld">
      <pc:chgData name="Radek Ruban" userId="c9177f01-6018-4435-ad5a-7ec2989c397e" providerId="ADAL" clId="{D639DA5A-52E2-44C0-BF4C-8F24600FE967}" dt="2023-09-11T20:08:18.287" v="2" actId="20577"/>
      <pc:docMkLst>
        <pc:docMk/>
      </pc:docMkLst>
      <pc:sldChg chg="modSp mod">
        <pc:chgData name="Radek Ruban" userId="c9177f01-6018-4435-ad5a-7ec2989c397e" providerId="ADAL" clId="{D639DA5A-52E2-44C0-BF4C-8F24600FE967}" dt="2023-09-11T20:08:18.287" v="2" actId="20577"/>
        <pc:sldMkLst>
          <pc:docMk/>
          <pc:sldMk cId="0" sldId="257"/>
        </pc:sldMkLst>
        <pc:spChg chg="mod">
          <ac:chgData name="Radek Ruban" userId="c9177f01-6018-4435-ad5a-7ec2989c397e" providerId="ADAL" clId="{D639DA5A-52E2-44C0-BF4C-8F24600FE967}" dt="2023-09-11T20:08:18.287" v="2" actId="20577"/>
          <ac:spMkLst>
            <pc:docMk/>
            <pc:sldMk cId="0" sldId="257"/>
            <ac:spMk id="9" creationId="{71606E84-456B-448C-9858-78A2E490B1E9}"/>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2" y="1"/>
            <a:ext cx="2946347" cy="496491"/>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851344" y="1"/>
            <a:ext cx="2946347" cy="496491"/>
          </a:xfrm>
          <a:prstGeom prst="rect">
            <a:avLst/>
          </a:prstGeom>
        </p:spPr>
        <p:txBody>
          <a:bodyPr vert="horz" lIns="91440" tIns="45720" rIns="91440" bIns="45720" rtlCol="0"/>
          <a:lstStyle>
            <a:lvl1pPr algn="r">
              <a:defRPr sz="1200"/>
            </a:lvl1pPr>
          </a:lstStyle>
          <a:p>
            <a:fld id="{B72F17B9-BB5F-452B-AF2C-35B7E4EA44A1}" type="datetimeFigureOut">
              <a:rPr lang="cs-CZ" smtClean="0"/>
              <a:pPr/>
              <a:t>11.09.2023</a:t>
            </a:fld>
            <a:endParaRPr lang="cs-CZ"/>
          </a:p>
        </p:txBody>
      </p:sp>
      <p:sp>
        <p:nvSpPr>
          <p:cNvPr id="4" name="Zástupný symbol pro zápatí 3"/>
          <p:cNvSpPr>
            <a:spLocks noGrp="1"/>
          </p:cNvSpPr>
          <p:nvPr>
            <p:ph type="ftr" sz="quarter" idx="2"/>
          </p:nvPr>
        </p:nvSpPr>
        <p:spPr>
          <a:xfrm>
            <a:off x="2" y="9431599"/>
            <a:ext cx="2946347" cy="496491"/>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51344" y="9431599"/>
            <a:ext cx="2946347" cy="496491"/>
          </a:xfrm>
          <a:prstGeom prst="rect">
            <a:avLst/>
          </a:prstGeom>
        </p:spPr>
        <p:txBody>
          <a:bodyPr vert="horz" lIns="91440" tIns="45720" rIns="91440" bIns="45720" rtlCol="0" anchor="b"/>
          <a:lstStyle>
            <a:lvl1pPr algn="r">
              <a:defRPr sz="1200"/>
            </a:lvl1pPr>
          </a:lstStyle>
          <a:p>
            <a:fld id="{DA87795B-D613-4621-B9AA-6364B2018AAD}" type="slidenum">
              <a:rPr lang="cs-CZ" smtClean="0"/>
              <a:pPr/>
              <a:t>‹#›</a:t>
            </a:fld>
            <a:endParaRPr lang="cs-CZ"/>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a:t>Klepnutím lze upravit styl předlohy nadpisů.</a:t>
            </a:r>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Klepnutím lze upravit styl předlohy podnadpisů.</a:t>
            </a:r>
          </a:p>
        </p:txBody>
      </p:sp>
      <p:sp>
        <p:nvSpPr>
          <p:cNvPr id="4" name="Zástupný symbol pro datum 3"/>
          <p:cNvSpPr>
            <a:spLocks noGrp="1"/>
          </p:cNvSpPr>
          <p:nvPr>
            <p:ph type="dt" sz="half" idx="10"/>
          </p:nvPr>
        </p:nvSpPr>
        <p:spPr/>
        <p:txBody>
          <a:bodyPr/>
          <a:lstStyle/>
          <a:p>
            <a:fld id="{5539EB49-EDEE-4C3A-853C-19503D009155}" type="datetimeFigureOut">
              <a:rPr lang="cs-CZ" smtClean="0"/>
              <a:pPr/>
              <a:t>11.09.2023</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svislý text 2"/>
          <p:cNvSpPr>
            <a:spLocks noGrp="1"/>
          </p:cNvSpPr>
          <p:nvPr>
            <p:ph type="body" orient="vert" idx="1"/>
          </p:nvPr>
        </p:nvSpPr>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5539EB49-EDEE-4C3A-853C-19503D009155}" type="datetimeFigureOut">
              <a:rPr lang="cs-CZ" smtClean="0"/>
              <a:pPr/>
              <a:t>11.09.2023</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a:t>Klepnutím lze upravit styl předlohy nadpisů.</a:t>
            </a:r>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5539EB49-EDEE-4C3A-853C-19503D009155}" type="datetimeFigureOut">
              <a:rPr lang="cs-CZ" smtClean="0"/>
              <a:pPr/>
              <a:t>11.09.2023</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idx="1"/>
          </p:nvPr>
        </p:nvSpPr>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5539EB49-EDEE-4C3A-853C-19503D009155}" type="datetimeFigureOut">
              <a:rPr lang="cs-CZ" smtClean="0"/>
              <a:pPr/>
              <a:t>11.09.2023</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a:t>Klepnutím lze upravit styl předlohy nadpisů.</a:t>
            </a:r>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Klepnutím lze upravit styly předlohy textu.</a:t>
            </a:r>
          </a:p>
        </p:txBody>
      </p:sp>
      <p:sp>
        <p:nvSpPr>
          <p:cNvPr id="4" name="Zástupný symbol pro datum 3"/>
          <p:cNvSpPr>
            <a:spLocks noGrp="1"/>
          </p:cNvSpPr>
          <p:nvPr>
            <p:ph type="dt" sz="half" idx="10"/>
          </p:nvPr>
        </p:nvSpPr>
        <p:spPr/>
        <p:txBody>
          <a:bodyPr/>
          <a:lstStyle/>
          <a:p>
            <a:fld id="{5539EB49-EDEE-4C3A-853C-19503D009155}" type="datetimeFigureOut">
              <a:rPr lang="cs-CZ" smtClean="0"/>
              <a:pPr/>
              <a:t>11.09.2023</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5539EB49-EDEE-4C3A-853C-19503D009155}" type="datetimeFigureOut">
              <a:rPr lang="cs-CZ" smtClean="0"/>
              <a:pPr/>
              <a:t>11.09.2023</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Klepnutím lze upravit styl předlohy nadpisů.</a:t>
            </a:r>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5539EB49-EDEE-4C3A-853C-19503D009155}" type="datetimeFigureOut">
              <a:rPr lang="cs-CZ" smtClean="0"/>
              <a:pPr/>
              <a:t>11.09.2023</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datum 2"/>
          <p:cNvSpPr>
            <a:spLocks noGrp="1"/>
          </p:cNvSpPr>
          <p:nvPr>
            <p:ph type="dt" sz="half" idx="10"/>
          </p:nvPr>
        </p:nvSpPr>
        <p:spPr/>
        <p:txBody>
          <a:bodyPr/>
          <a:lstStyle/>
          <a:p>
            <a:fld id="{5539EB49-EDEE-4C3A-853C-19503D009155}" type="datetimeFigureOut">
              <a:rPr lang="cs-CZ" smtClean="0"/>
              <a:pPr/>
              <a:t>11.09.2023</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5539EB49-EDEE-4C3A-853C-19503D009155}" type="datetimeFigureOut">
              <a:rPr lang="cs-CZ" smtClean="0"/>
              <a:pPr/>
              <a:t>11.09.2023</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a:t>Klepnutím lze upravit styl předlohy nadpisů.</a:t>
            </a:r>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Zástupný symbol pro datum 4"/>
          <p:cNvSpPr>
            <a:spLocks noGrp="1"/>
          </p:cNvSpPr>
          <p:nvPr>
            <p:ph type="dt" sz="half" idx="10"/>
          </p:nvPr>
        </p:nvSpPr>
        <p:spPr/>
        <p:txBody>
          <a:bodyPr/>
          <a:lstStyle/>
          <a:p>
            <a:fld id="{5539EB49-EDEE-4C3A-853C-19503D009155}" type="datetimeFigureOut">
              <a:rPr lang="cs-CZ" smtClean="0"/>
              <a:pPr/>
              <a:t>11.09.2023</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a:t>Klepnutím lze upravit styl předlohy nadpisů.</a:t>
            </a:r>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Zástupný symbol pro datum 4"/>
          <p:cNvSpPr>
            <a:spLocks noGrp="1"/>
          </p:cNvSpPr>
          <p:nvPr>
            <p:ph type="dt" sz="half" idx="10"/>
          </p:nvPr>
        </p:nvSpPr>
        <p:spPr/>
        <p:txBody>
          <a:bodyPr/>
          <a:lstStyle/>
          <a:p>
            <a:fld id="{5539EB49-EDEE-4C3A-853C-19503D009155}" type="datetimeFigureOut">
              <a:rPr lang="cs-CZ" smtClean="0"/>
              <a:pPr/>
              <a:t>11.09.2023</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4C39D00-F0AB-471D-A556-7124237DC5B6}" type="slidenum">
              <a:rPr lang="cs-CZ" smtClean="0"/>
              <a:pPr/>
              <a:t>‹#›</a:t>
            </a:fld>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a:t>Klepnutím lze upravit styl předlohy nadpisů.</a:t>
            </a:r>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39EB49-EDEE-4C3A-853C-19503D009155}" type="datetimeFigureOut">
              <a:rPr lang="cs-CZ" smtClean="0"/>
              <a:pPr/>
              <a:t>11.09.2023</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C39D00-F0AB-471D-A556-7124237DC5B6}" type="slidenum">
              <a:rPr lang="cs-CZ" smtClean="0"/>
              <a:pPr/>
              <a:t>‹#›</a:t>
            </a:fld>
            <a:endParaRPr 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hyperlink" Target="https://e-justice.europa.eu/" TargetMode="Externa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a:extLst>
              <a:ext uri="{FF2B5EF4-FFF2-40B4-BE49-F238E27FC236}">
                <a16:creationId xmlns:a16="http://schemas.microsoft.com/office/drawing/2014/main" id="{3A06F8E6-DE0C-49D7-9276-F1901FB4C5F1}"/>
              </a:ext>
            </a:extLst>
          </p:cNvPr>
          <p:cNvSpPr txBox="1">
            <a:spLocks/>
          </p:cNvSpPr>
          <p:nvPr/>
        </p:nvSpPr>
        <p:spPr>
          <a:xfrm>
            <a:off x="1143000" y="1803458"/>
            <a:ext cx="6858000" cy="1241822"/>
          </a:xfrm>
          <a:prstGeom prst="rect">
            <a:avLst/>
          </a:prstGeom>
        </p:spPr>
        <p:txBody>
          <a:bodyPr vert="horz" lIns="91440" tIns="45720" rIns="91440" bIns="45720" rtlCol="0" anchor="ctr">
            <a:normAutofit fontScale="7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cs-CZ" b="1" dirty="0"/>
              <a:t>Procesní aspekty vybraných soudních řízení v obchodních věcech</a:t>
            </a:r>
          </a:p>
        </p:txBody>
      </p:sp>
      <p:sp>
        <p:nvSpPr>
          <p:cNvPr id="6" name="Podnadpis 2">
            <a:extLst>
              <a:ext uri="{FF2B5EF4-FFF2-40B4-BE49-F238E27FC236}">
                <a16:creationId xmlns:a16="http://schemas.microsoft.com/office/drawing/2014/main" id="{A5B9F290-0528-480E-A852-F160B1478A5B}"/>
              </a:ext>
            </a:extLst>
          </p:cNvPr>
          <p:cNvSpPr txBox="1">
            <a:spLocks/>
          </p:cNvSpPr>
          <p:nvPr/>
        </p:nvSpPr>
        <p:spPr>
          <a:xfrm>
            <a:off x="1143000" y="4580163"/>
            <a:ext cx="6858000" cy="783773"/>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cs-CZ" sz="1800" dirty="0"/>
          </a:p>
          <a:p>
            <a:r>
              <a:rPr lang="cs-CZ" sz="1500" i="1" dirty="0"/>
              <a:t>Radek Ruban</a:t>
            </a:r>
          </a:p>
        </p:txBody>
      </p:sp>
      <p:sp>
        <p:nvSpPr>
          <p:cNvPr id="9" name="Podnadpis 2">
            <a:extLst>
              <a:ext uri="{FF2B5EF4-FFF2-40B4-BE49-F238E27FC236}">
                <a16:creationId xmlns:a16="http://schemas.microsoft.com/office/drawing/2014/main" id="{71606E84-456B-448C-9858-78A2E490B1E9}"/>
              </a:ext>
            </a:extLst>
          </p:cNvPr>
          <p:cNvSpPr>
            <a:spLocks noGrp="1"/>
          </p:cNvSpPr>
          <p:nvPr>
            <p:ph type="subTitle" idx="1"/>
          </p:nvPr>
        </p:nvSpPr>
        <p:spPr>
          <a:xfrm>
            <a:off x="1143000" y="3323077"/>
            <a:ext cx="6858000" cy="979289"/>
          </a:xfrm>
        </p:spPr>
        <p:txBody>
          <a:bodyPr>
            <a:normAutofit fontScale="92500" lnSpcReduction="20000"/>
          </a:bodyPr>
          <a:lstStyle/>
          <a:p>
            <a:endParaRPr lang="cs-CZ" dirty="0">
              <a:solidFill>
                <a:schemeClr val="tx1"/>
              </a:solidFill>
            </a:endParaRPr>
          </a:p>
          <a:p>
            <a:r>
              <a:rPr lang="cs-CZ" sz="1950" dirty="0">
                <a:solidFill>
                  <a:schemeClr val="tx1"/>
                </a:solidFill>
              </a:rPr>
              <a:t>Vzdělávání advokátních koncipientů</a:t>
            </a:r>
          </a:p>
          <a:p>
            <a:r>
              <a:rPr lang="cs-CZ" sz="1650" dirty="0">
                <a:solidFill>
                  <a:schemeClr val="tx1"/>
                </a:solidFill>
              </a:rPr>
              <a:t>Brno 14. 9. 2023</a:t>
            </a:r>
          </a:p>
          <a:p>
            <a:endParaRPr lang="cs-CZ"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Publicita veřejného rejstříku</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lnSpcReduction="10000"/>
          </a:bodyPr>
          <a:lstStyle/>
          <a:p>
            <a:pPr>
              <a:lnSpc>
                <a:spcPct val="80000"/>
              </a:lnSpc>
            </a:pPr>
            <a:r>
              <a:rPr lang="cs-CZ" altLang="cs-CZ" sz="2700" dirty="0"/>
              <a:t>Formální a materiální publicita</a:t>
            </a:r>
          </a:p>
          <a:p>
            <a:pPr lvl="1">
              <a:lnSpc>
                <a:spcPct val="80000"/>
              </a:lnSpc>
            </a:pPr>
            <a:r>
              <a:rPr lang="cs-CZ" altLang="cs-CZ" sz="2300" i="1" dirty="0"/>
              <a:t>27 Cdo 1739/2021</a:t>
            </a:r>
          </a:p>
          <a:p>
            <a:pPr marL="1314450" lvl="2" indent="-400050" algn="just">
              <a:lnSpc>
                <a:spcPct val="80000"/>
              </a:lnSpc>
              <a:buFont typeface="+mj-lt"/>
              <a:buAutoNum type="romanUcPeriod"/>
            </a:pPr>
            <a:r>
              <a:rPr lang="cs-CZ" altLang="cs-CZ" sz="1500" i="1" dirty="0">
                <a:cs typeface="Calibri"/>
              </a:rPr>
              <a:t>Zápisy do obchodního rejstříku spočívají na principu publicity, který působí ve formálním a materiálním smyslu. </a:t>
            </a:r>
            <a:r>
              <a:rPr lang="cs-CZ" altLang="cs-CZ" sz="1500" i="1" u="sng" dirty="0">
                <a:cs typeface="Calibri"/>
              </a:rPr>
              <a:t>Formálním principem publicity</a:t>
            </a:r>
            <a:r>
              <a:rPr lang="cs-CZ" altLang="cs-CZ" sz="1500" i="1" dirty="0">
                <a:cs typeface="Calibri"/>
              </a:rPr>
              <a:t> se vyjadřuje, že obchodní rejstřík je </a:t>
            </a:r>
            <a:r>
              <a:rPr lang="cs-CZ" altLang="cs-CZ" sz="1500" i="1" u="sng" dirty="0">
                <a:cs typeface="Calibri"/>
              </a:rPr>
              <a:t>přístupný každému</a:t>
            </a:r>
            <a:r>
              <a:rPr lang="cs-CZ" altLang="cs-CZ" sz="1500" i="1" dirty="0">
                <a:cs typeface="Calibri"/>
              </a:rPr>
              <a:t> a že každý má právo do něho nahlížet a pořizovat si kopie a výpisy. </a:t>
            </a:r>
            <a:r>
              <a:rPr lang="cs-CZ" altLang="cs-CZ" sz="1500" i="1" u="sng" dirty="0">
                <a:cs typeface="Calibri"/>
              </a:rPr>
              <a:t>Princip materiální publicity</a:t>
            </a:r>
            <a:r>
              <a:rPr lang="cs-CZ" altLang="cs-CZ" sz="1500" i="1" dirty="0">
                <a:cs typeface="Calibri"/>
              </a:rPr>
              <a:t> znamená, že údaje zapsané v obchodním rejstříku jsou </a:t>
            </a:r>
            <a:r>
              <a:rPr lang="cs-CZ" altLang="cs-CZ" sz="1500" i="1" u="sng" dirty="0">
                <a:cs typeface="Calibri"/>
              </a:rPr>
              <a:t>právně účinné</a:t>
            </a:r>
            <a:r>
              <a:rPr lang="cs-CZ" altLang="cs-CZ" sz="1500" i="1" dirty="0">
                <a:cs typeface="Calibri"/>
              </a:rPr>
              <a:t> navenek i v případě, že neodpovídají skutečnému stavu, jsou-li splněny podmínky uplatnění principu materiální publicity. Skutečnosti zapsané v obchodním rejstříku jsou účinné </a:t>
            </a:r>
            <a:r>
              <a:rPr lang="cs-CZ" altLang="cs-CZ" sz="1500" i="1" u="sng" dirty="0">
                <a:cs typeface="Calibri"/>
              </a:rPr>
              <a:t>vůči každému</a:t>
            </a:r>
            <a:r>
              <a:rPr lang="cs-CZ" altLang="cs-CZ" sz="1500" i="1" dirty="0">
                <a:cs typeface="Calibri"/>
              </a:rPr>
              <a:t> ode dne, ke kterému byl zápis proveden; ode dne provedení zápisu se nikdo nemůže dovolávat toho, že mu zapsané skutečnosti nebyly známy.</a:t>
            </a:r>
          </a:p>
          <a:p>
            <a:pPr marL="1314450" lvl="2" indent="-400050" algn="just">
              <a:lnSpc>
                <a:spcPct val="80000"/>
              </a:lnSpc>
              <a:buFont typeface="+mj-lt"/>
              <a:buAutoNum type="romanUcPeriod"/>
            </a:pPr>
            <a:r>
              <a:rPr lang="cs-CZ" altLang="cs-CZ" sz="1500" i="1" dirty="0">
                <a:cs typeface="Calibri"/>
              </a:rPr>
              <a:t>Právě uvedené závěry, byť učiněné v režimu právní úpravy obchodního rejstříku účinné do 31. 12. 2013, se plně prosadí také v poměrech právní úpravy veřejného rejstříku účinné od 1. 1. 2014. K tomu srovnej § 121 ObčZ a zejména úpravu § 8 až § 10 </a:t>
            </a:r>
            <a:r>
              <a:rPr lang="cs-CZ" altLang="cs-CZ" sz="1500" i="1" dirty="0" err="1">
                <a:cs typeface="Calibri"/>
              </a:rPr>
              <a:t>VeřRej</a:t>
            </a:r>
            <a:r>
              <a:rPr lang="cs-CZ" altLang="cs-CZ" sz="1500" i="1" dirty="0">
                <a:cs typeface="Calibri"/>
              </a:rPr>
              <a:t>. </a:t>
            </a:r>
            <a:r>
              <a:rPr lang="cs-CZ" altLang="cs-CZ" sz="1500" b="1" i="1" u="sng" dirty="0">
                <a:cs typeface="Calibri"/>
              </a:rPr>
              <a:t>To, že princip materiální publicity se uplatní i ve vztahu k obsahu listin obligatorně zakládaných do sbírky listin, se pak podává z výslovného znění § 8 odst. 2 </a:t>
            </a:r>
            <a:r>
              <a:rPr lang="cs-CZ" altLang="cs-CZ" sz="1500" b="1" i="1" u="sng" dirty="0" err="1">
                <a:cs typeface="Calibri"/>
              </a:rPr>
              <a:t>VeřRej</a:t>
            </a:r>
            <a:r>
              <a:rPr lang="cs-CZ" altLang="cs-CZ" sz="1500" b="1" i="1" u="sng" dirty="0">
                <a:cs typeface="Calibri"/>
              </a:rPr>
              <a:t>.</a:t>
            </a:r>
          </a:p>
          <a:p>
            <a:pPr lvl="1">
              <a:lnSpc>
                <a:spcPct val="80000"/>
              </a:lnSpc>
            </a:pPr>
            <a:r>
              <a:rPr lang="cs-CZ" altLang="cs-CZ" sz="2300" i="1" dirty="0"/>
              <a:t>27 Cdo 2411/2022 (ve vztahu k „ostatním skutečnostem“)</a:t>
            </a:r>
          </a:p>
          <a:p>
            <a:pPr marL="1314000" lvl="2" indent="-514350">
              <a:lnSpc>
                <a:spcPct val="80000"/>
              </a:lnSpc>
              <a:buFont typeface="+mj-lt"/>
              <a:buAutoNum type="romanUcPeriod"/>
            </a:pPr>
            <a:r>
              <a:rPr lang="cs-CZ" altLang="cs-CZ" sz="1500" i="1" dirty="0"/>
              <a:t>[6] Okolnost, že zápis v obchodním rejstříku byl v rozporu se skutečným stavem (nebyl správný), sama o sobě nepředstavuje důležitou skutečnost významnou pro společnost, popřípadě pro třetí osoby, jež se společností přicházejí do styku. Má-li snad dovolatelka za to, že požadovaným zápisem dosáhne „narušení“ dobré víry osob jednajících v důvěře v údaje uvedené v obchodním rejstříku, přehlíží … negativní stránku materiální publicity.</a:t>
            </a:r>
          </a:p>
        </p:txBody>
      </p:sp>
    </p:spTree>
    <p:extLst>
      <p:ext uri="{BB962C8B-B14F-4D97-AF65-F5344CB8AC3E}">
        <p14:creationId xmlns:p14="http://schemas.microsoft.com/office/powerpoint/2010/main" val="24480310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Publicita </a:t>
            </a:r>
            <a:r>
              <a:rPr lang="cs-CZ" altLang="cs-CZ" sz="4000" dirty="0" err="1">
                <a:latin typeface="Calibri" pitchFamily="34" charset="0"/>
              </a:rPr>
              <a:t>VeřRej</a:t>
            </a:r>
            <a:endParaRPr lang="cs-CZ" altLang="cs-CZ" sz="4000" dirty="0">
              <a:latin typeface="Calibri" pitchFamily="34" charset="0"/>
            </a:endParaRP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a:bodyPr>
          <a:lstStyle/>
          <a:p>
            <a:pPr>
              <a:lnSpc>
                <a:spcPct val="80000"/>
              </a:lnSpc>
            </a:pPr>
            <a:r>
              <a:rPr lang="cs-CZ" altLang="cs-CZ" sz="2700" dirty="0"/>
              <a:t>Formální a materiální publicita</a:t>
            </a:r>
          </a:p>
          <a:p>
            <a:pPr lvl="1">
              <a:lnSpc>
                <a:spcPct val="80000"/>
              </a:lnSpc>
            </a:pPr>
            <a:r>
              <a:rPr lang="cs-CZ" altLang="cs-CZ" sz="2300" dirty="0"/>
              <a:t>27 Cdo 1739/2021</a:t>
            </a:r>
          </a:p>
          <a:p>
            <a:pPr marL="1314450" lvl="2" indent="-400050" algn="just">
              <a:lnSpc>
                <a:spcPct val="80000"/>
              </a:lnSpc>
              <a:buFont typeface="+mj-lt"/>
              <a:buAutoNum type="romanUcPeriod" startAt="3"/>
            </a:pPr>
            <a:r>
              <a:rPr lang="cs-CZ" altLang="cs-CZ" sz="1500" i="1" dirty="0">
                <a:cs typeface="Calibri"/>
              </a:rPr>
              <a:t>Poukaz dovolatelů na rozpor citovaného závěru odvolacího soudu s usnesením Nejvyššího soudu ze dne 17. 9. 2015, sp. zn. 26 Cdo 2778/2015, není přiléhavý. Zmíněné rozhodnutí řeší otázku rozlišení zapsaného subjektu a osob zapsaných v rámci zapsaného subjektu, nadto ve skutkově odlišné situaci, než jaká byla zjištěna v projednávané věci.</a:t>
            </a:r>
          </a:p>
          <a:p>
            <a:pPr marL="1314450" lvl="2" indent="-400050" algn="just">
              <a:lnSpc>
                <a:spcPct val="80000"/>
              </a:lnSpc>
              <a:buFont typeface="+mj-lt"/>
              <a:buAutoNum type="romanUcPeriod" startAt="3"/>
            </a:pPr>
            <a:r>
              <a:rPr lang="cs-CZ" altLang="cs-CZ" sz="1500" i="1" dirty="0">
                <a:cs typeface="Calibri"/>
              </a:rPr>
              <a:t>Ani dovolateli formulovaná otázka, totiž zda se </a:t>
            </a:r>
            <a:r>
              <a:rPr lang="cs-CZ" altLang="cs-CZ" sz="1500" i="1" u="sng" dirty="0">
                <a:cs typeface="Calibri"/>
              </a:rPr>
              <a:t>princip materiální publicity spolkového rejstříku uplatňuje ve stejném rozsahu jako v případě rejstříku obchodního</a:t>
            </a:r>
            <a:r>
              <a:rPr lang="cs-CZ" altLang="cs-CZ" sz="1500" i="1" dirty="0">
                <a:cs typeface="Calibri"/>
              </a:rPr>
              <a:t>, přípustnost dovolání nezakládá. Její řešení vyplývá z jasného znění </a:t>
            </a:r>
            <a:r>
              <a:rPr lang="cs-CZ" altLang="cs-CZ" sz="1500" b="1" i="1" u="sng" dirty="0">
                <a:cs typeface="Calibri"/>
              </a:rPr>
              <a:t>§ 121 odst. 2 věty první </a:t>
            </a:r>
            <a:r>
              <a:rPr lang="cs-CZ" altLang="cs-CZ" sz="1500" b="1" i="1" u="sng" dirty="0" err="1">
                <a:cs typeface="Calibri"/>
              </a:rPr>
              <a:t>ObčZ</a:t>
            </a:r>
            <a:r>
              <a:rPr lang="cs-CZ" altLang="cs-CZ" sz="1500" i="1" dirty="0">
                <a:cs typeface="Calibri"/>
              </a:rPr>
              <a:t> (jež určuje, že „byl-li údaj zapsaný ve veřejném rejstříku zveřejněn, nemůže se nikdo po uplynutí patnácti dnů od zveřejnění dovolat, že o zveřejněném údaji nemohl vědět.“), které </a:t>
            </a:r>
            <a:r>
              <a:rPr lang="cs-CZ" altLang="cs-CZ" sz="1500" b="1" i="1" u="sng" dirty="0">
                <a:cs typeface="Calibri"/>
              </a:rPr>
              <a:t>se vztahuje na všechny veřejné rejstříky</a:t>
            </a:r>
            <a:r>
              <a:rPr lang="cs-CZ" altLang="cs-CZ" sz="1500" i="1" dirty="0">
                <a:cs typeface="Calibri"/>
              </a:rPr>
              <a:t>, tedy jak na obchodní, tak na spolkový rejstřík (obdobně též § 8 odst. 2 </a:t>
            </a:r>
            <a:r>
              <a:rPr lang="cs-CZ" altLang="cs-CZ" sz="1500" i="1" dirty="0" err="1">
                <a:cs typeface="Calibri"/>
              </a:rPr>
              <a:t>VeřRej</a:t>
            </a:r>
            <a:r>
              <a:rPr lang="cs-CZ" altLang="cs-CZ" sz="1500" i="1" dirty="0">
                <a:cs typeface="Calibri"/>
              </a:rPr>
              <a:t>).</a:t>
            </a:r>
          </a:p>
          <a:p>
            <a:pPr marL="1314450" lvl="2" indent="-400050">
              <a:lnSpc>
                <a:spcPct val="80000"/>
              </a:lnSpc>
              <a:buFont typeface="+mj-lt"/>
              <a:buAutoNum type="romanUcPeriod" startAt="3"/>
            </a:pPr>
            <a:endParaRPr lang="cs-CZ" altLang="cs-CZ" sz="1500" b="1" i="1" u="sng" dirty="0">
              <a:cs typeface="Calibri"/>
            </a:endParaRPr>
          </a:p>
        </p:txBody>
      </p:sp>
    </p:spTree>
    <p:extLst>
      <p:ext uri="{BB962C8B-B14F-4D97-AF65-F5344CB8AC3E}">
        <p14:creationId xmlns:p14="http://schemas.microsoft.com/office/powerpoint/2010/main" val="31602382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Konstitutivní a deklaratorní zápisy</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a:xfrm>
            <a:off x="457200" y="1600200"/>
            <a:ext cx="8229600" cy="4525963"/>
          </a:xfrm>
        </p:spPr>
        <p:txBody>
          <a:bodyPr>
            <a:normAutofit/>
          </a:bodyPr>
          <a:lstStyle/>
          <a:p>
            <a:pPr>
              <a:lnSpc>
                <a:spcPct val="80000"/>
              </a:lnSpc>
            </a:pPr>
            <a:r>
              <a:rPr lang="cs-CZ" altLang="cs-CZ" sz="2700" dirty="0"/>
              <a:t>Konstitutivní účinky</a:t>
            </a:r>
          </a:p>
          <a:p>
            <a:pPr lvl="1">
              <a:lnSpc>
                <a:spcPct val="80000"/>
              </a:lnSpc>
            </a:pPr>
            <a:r>
              <a:rPr lang="cs-CZ" altLang="cs-CZ" sz="2300" dirty="0"/>
              <a:t>právní následky (účinky) zapisované skutečnosti nastávají až jejím zápisem do veřejného rejstříku.</a:t>
            </a:r>
          </a:p>
          <a:p>
            <a:pPr>
              <a:lnSpc>
                <a:spcPct val="80000"/>
              </a:lnSpc>
            </a:pPr>
            <a:r>
              <a:rPr lang="cs-CZ" altLang="cs-CZ" sz="2700" dirty="0"/>
              <a:t>Deklaratorní účinky</a:t>
            </a:r>
          </a:p>
          <a:p>
            <a:pPr lvl="1">
              <a:lnSpc>
                <a:spcPct val="80000"/>
              </a:lnSpc>
            </a:pPr>
            <a:r>
              <a:rPr lang="cs-CZ" altLang="cs-CZ" sz="2300" dirty="0"/>
              <a:t>právní následky (účinky) zapisované skutečnosti nastaly v minulosti.</a:t>
            </a:r>
          </a:p>
        </p:txBody>
      </p:sp>
    </p:spTree>
    <p:extLst>
      <p:ext uri="{BB962C8B-B14F-4D97-AF65-F5344CB8AC3E}">
        <p14:creationId xmlns:p14="http://schemas.microsoft.com/office/powerpoint/2010/main" val="20318083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Evropský kontext</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a:xfrm>
            <a:off x="457200" y="1600200"/>
            <a:ext cx="8229600" cy="4525963"/>
          </a:xfrm>
        </p:spPr>
        <p:txBody>
          <a:bodyPr>
            <a:normAutofit/>
          </a:bodyPr>
          <a:lstStyle/>
          <a:p>
            <a:pPr>
              <a:lnSpc>
                <a:spcPct val="80000"/>
              </a:lnSpc>
            </a:pPr>
            <a:r>
              <a:rPr lang="cs-CZ" altLang="cs-CZ" sz="2700" dirty="0"/>
              <a:t>Výrazný zásah práva Evropské unie,</a:t>
            </a:r>
          </a:p>
          <a:p>
            <a:pPr lvl="1">
              <a:lnSpc>
                <a:spcPct val="80000"/>
              </a:lnSpc>
            </a:pPr>
            <a:r>
              <a:rPr lang="cs-CZ" altLang="cs-CZ" sz="2300" dirty="0"/>
              <a:t>čl. 16 směrnice Evropského parlamentu a Rady (EU) 2017/1132.</a:t>
            </a:r>
          </a:p>
          <a:p>
            <a:pPr>
              <a:lnSpc>
                <a:spcPct val="80000"/>
              </a:lnSpc>
            </a:pPr>
            <a:r>
              <a:rPr lang="cs-CZ" altLang="cs-CZ" sz="2700" dirty="0"/>
              <a:t>Business </a:t>
            </a:r>
            <a:r>
              <a:rPr lang="cs-CZ" altLang="cs-CZ" sz="2700" dirty="0" err="1"/>
              <a:t>Registers</a:t>
            </a:r>
            <a:r>
              <a:rPr lang="cs-CZ" altLang="cs-CZ" sz="2700" dirty="0"/>
              <a:t> </a:t>
            </a:r>
            <a:r>
              <a:rPr lang="cs-CZ" altLang="cs-CZ" sz="2700" dirty="0" err="1"/>
              <a:t>Interconnection</a:t>
            </a:r>
            <a:r>
              <a:rPr lang="cs-CZ" altLang="cs-CZ" sz="2700" dirty="0"/>
              <a:t> </a:t>
            </a:r>
            <a:r>
              <a:rPr lang="cs-CZ" altLang="cs-CZ" sz="2700" dirty="0" err="1"/>
              <a:t>System</a:t>
            </a:r>
            <a:r>
              <a:rPr lang="cs-CZ" altLang="cs-CZ" sz="2700" dirty="0"/>
              <a:t> (BRIS),</a:t>
            </a:r>
          </a:p>
          <a:p>
            <a:pPr lvl="1">
              <a:lnSpc>
                <a:spcPct val="80000"/>
              </a:lnSpc>
            </a:pPr>
            <a:r>
              <a:rPr lang="cs-CZ" altLang="cs-CZ" sz="2300" dirty="0"/>
              <a:t>čl. 22 a násl. směrnice Evropského parlamentu a Rady (EU) 2017/1132,</a:t>
            </a:r>
          </a:p>
          <a:p>
            <a:pPr lvl="1">
              <a:lnSpc>
                <a:spcPct val="80000"/>
              </a:lnSpc>
            </a:pPr>
            <a:r>
              <a:rPr lang="cs-CZ" altLang="cs-CZ" sz="2300" dirty="0"/>
              <a:t>dostupné na </a:t>
            </a:r>
            <a:r>
              <a:rPr lang="cs-CZ" altLang="cs-CZ" sz="2300" dirty="0">
                <a:hlinkClick r:id="rId2"/>
              </a:rPr>
              <a:t>https://e-justice.europa.eu</a:t>
            </a:r>
            <a:r>
              <a:rPr lang="cs-CZ" altLang="cs-CZ" sz="2300" dirty="0"/>
              <a:t>.</a:t>
            </a:r>
            <a:endParaRPr lang="cs-CZ" altLang="cs-CZ" sz="1900" dirty="0"/>
          </a:p>
        </p:txBody>
      </p:sp>
    </p:spTree>
    <p:extLst>
      <p:ext uri="{BB962C8B-B14F-4D97-AF65-F5344CB8AC3E}">
        <p14:creationId xmlns:p14="http://schemas.microsoft.com/office/powerpoint/2010/main" val="12935117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Obchodní rejstřík: základní specifika</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a:bodyPr>
          <a:lstStyle/>
          <a:p>
            <a:pPr>
              <a:lnSpc>
                <a:spcPct val="80000"/>
              </a:lnSpc>
            </a:pPr>
            <a:r>
              <a:rPr lang="cs-CZ" altLang="cs-CZ" sz="2700" dirty="0"/>
              <a:t>Spisová služba,</a:t>
            </a:r>
          </a:p>
          <a:p>
            <a:pPr lvl="1">
              <a:lnSpc>
                <a:spcPct val="80000"/>
              </a:lnSpc>
            </a:pPr>
            <a:r>
              <a:rPr lang="cs-CZ" altLang="cs-CZ" sz="2300" dirty="0"/>
              <a:t>oddíly (A, B, C, </a:t>
            </a:r>
            <a:r>
              <a:rPr lang="cs-CZ" altLang="cs-CZ" sz="2300" dirty="0" err="1"/>
              <a:t>Dr</a:t>
            </a:r>
            <a:r>
              <a:rPr lang="cs-CZ" altLang="cs-CZ" sz="2300" dirty="0"/>
              <a:t>, </a:t>
            </a:r>
            <a:r>
              <a:rPr lang="cs-CZ" altLang="cs-CZ" sz="2300" dirty="0" err="1"/>
              <a:t>Pr</a:t>
            </a:r>
            <a:r>
              <a:rPr lang="cs-CZ" altLang="cs-CZ" sz="2300" dirty="0"/>
              <a:t>, </a:t>
            </a:r>
            <a:r>
              <a:rPr lang="cs-CZ" altLang="cs-CZ" sz="2300" dirty="0" err="1"/>
              <a:t>Zs</a:t>
            </a:r>
            <a:r>
              <a:rPr lang="cs-CZ" altLang="cs-CZ" sz="2300" dirty="0"/>
              <a:t>, H),</a:t>
            </a:r>
          </a:p>
          <a:p>
            <a:pPr lvl="1">
              <a:lnSpc>
                <a:spcPct val="80000"/>
              </a:lnSpc>
            </a:pPr>
            <a:r>
              <a:rPr lang="cs-CZ" altLang="cs-CZ" sz="2300" dirty="0"/>
              <a:t>vložka,</a:t>
            </a:r>
          </a:p>
          <a:p>
            <a:pPr lvl="1">
              <a:lnSpc>
                <a:spcPct val="80000"/>
              </a:lnSpc>
            </a:pPr>
            <a:r>
              <a:rPr lang="cs-CZ" altLang="cs-CZ" sz="2300" dirty="0"/>
              <a:t>spisová značka (B 1456/KSBR),</a:t>
            </a:r>
          </a:p>
          <a:p>
            <a:pPr lvl="1">
              <a:lnSpc>
                <a:spcPct val="80000"/>
              </a:lnSpc>
            </a:pPr>
            <a:r>
              <a:rPr lang="cs-CZ" altLang="cs-CZ" sz="2300" dirty="0"/>
              <a:t>číslo jednací (</a:t>
            </a:r>
            <a:r>
              <a:rPr lang="cs-CZ" altLang="cs-CZ" sz="2300" dirty="0" err="1"/>
              <a:t>Fj</a:t>
            </a:r>
            <a:r>
              <a:rPr lang="cs-CZ" altLang="cs-CZ" sz="2300" dirty="0"/>
              <a:t> 1986/2012, B 1456-RD4/KSBR).</a:t>
            </a:r>
          </a:p>
          <a:p>
            <a:pPr>
              <a:lnSpc>
                <a:spcPct val="80000"/>
              </a:lnSpc>
            </a:pPr>
            <a:r>
              <a:rPr lang="cs-CZ" altLang="cs-CZ" sz="2700" dirty="0"/>
              <a:t>Místní příslušnost</a:t>
            </a:r>
          </a:p>
          <a:p>
            <a:pPr lvl="1">
              <a:lnSpc>
                <a:spcPct val="80000"/>
              </a:lnSpc>
            </a:pPr>
            <a:r>
              <a:rPr lang="cs-CZ" altLang="cs-CZ" sz="2300" dirty="0"/>
              <a:t>podle obecného soudu osoby, které se zápis týká (sídlo),</a:t>
            </a:r>
          </a:p>
          <a:p>
            <a:pPr lvl="2">
              <a:lnSpc>
                <a:spcPct val="80000"/>
              </a:lnSpc>
            </a:pPr>
            <a:r>
              <a:rPr lang="cs-CZ" altLang="cs-CZ" sz="1900" dirty="0"/>
              <a:t>s výjimkou obvodů spadajících pod Krajský soud v Praze (§ 39 odst. 1 zákona č. 6/2002 Sb.),</a:t>
            </a:r>
          </a:p>
          <a:p>
            <a:pPr lvl="1">
              <a:lnSpc>
                <a:spcPct val="80000"/>
              </a:lnSpc>
            </a:pPr>
            <a:r>
              <a:rPr lang="cs-CZ" altLang="cs-CZ" sz="2300" dirty="0"/>
              <a:t>přenesení místní příslušnosti (§ 76 </a:t>
            </a:r>
            <a:r>
              <a:rPr lang="cs-CZ" altLang="cs-CZ" sz="2300" dirty="0" err="1"/>
              <a:t>VeřRej</a:t>
            </a:r>
            <a:r>
              <a:rPr lang="cs-CZ" altLang="cs-CZ" sz="2300" dirty="0"/>
              <a:t>).</a:t>
            </a:r>
          </a:p>
        </p:txBody>
      </p:sp>
    </p:spTree>
    <p:extLst>
      <p:ext uri="{BB962C8B-B14F-4D97-AF65-F5344CB8AC3E}">
        <p14:creationId xmlns:p14="http://schemas.microsoft.com/office/powerpoint/2010/main" val="30657929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Návrh</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a:bodyPr>
          <a:lstStyle/>
          <a:p>
            <a:pPr>
              <a:lnSpc>
                <a:spcPct val="80000"/>
              </a:lnSpc>
            </a:pPr>
            <a:r>
              <a:rPr lang="cs-CZ" altLang="cs-CZ" sz="2700" dirty="0"/>
              <a:t>Na formuláři (§ 18 </a:t>
            </a:r>
            <a:r>
              <a:rPr lang="cs-CZ" altLang="cs-CZ" sz="2700" dirty="0" err="1"/>
              <a:t>VeřRej</a:t>
            </a:r>
            <a:r>
              <a:rPr lang="cs-CZ" altLang="cs-CZ" sz="2700" dirty="0"/>
              <a:t>),</a:t>
            </a:r>
          </a:p>
          <a:p>
            <a:pPr lvl="1">
              <a:lnSpc>
                <a:spcPct val="80000"/>
              </a:lnSpc>
            </a:pPr>
            <a:r>
              <a:rPr lang="cs-CZ" altLang="cs-CZ" sz="2300" dirty="0"/>
              <a:t>kde jen to jde (§ 20 </a:t>
            </a:r>
            <a:r>
              <a:rPr lang="cs-CZ" altLang="cs-CZ" sz="2300" dirty="0" err="1"/>
              <a:t>VeřRej</a:t>
            </a:r>
            <a:r>
              <a:rPr lang="cs-CZ" altLang="cs-CZ" sz="2300" dirty="0"/>
              <a:t>),</a:t>
            </a:r>
          </a:p>
          <a:p>
            <a:pPr lvl="1">
              <a:lnSpc>
                <a:spcPct val="80000"/>
              </a:lnSpc>
            </a:pPr>
            <a:r>
              <a:rPr lang="cs-CZ" altLang="cs-CZ" sz="2300" dirty="0"/>
              <a:t>inteligentní formulář odstupný na www.or.justice.cz (§ 21 </a:t>
            </a:r>
            <a:r>
              <a:rPr lang="cs-CZ" altLang="cs-CZ" sz="2300" dirty="0" err="1"/>
              <a:t>VeřRej</a:t>
            </a:r>
            <a:r>
              <a:rPr lang="cs-CZ" altLang="cs-CZ" sz="2300" dirty="0"/>
              <a:t>).</a:t>
            </a:r>
          </a:p>
          <a:p>
            <a:pPr>
              <a:lnSpc>
                <a:spcPct val="80000"/>
              </a:lnSpc>
            </a:pPr>
            <a:r>
              <a:rPr lang="cs-CZ" altLang="cs-CZ" sz="2700" dirty="0"/>
              <a:t>Doložit listiny (§ 19 </a:t>
            </a:r>
            <a:r>
              <a:rPr lang="cs-CZ" altLang="cs-CZ" sz="2700" dirty="0" err="1"/>
              <a:t>VeřRej</a:t>
            </a:r>
            <a:r>
              <a:rPr lang="cs-CZ" altLang="cs-CZ" sz="2700" dirty="0"/>
              <a:t>),</a:t>
            </a:r>
          </a:p>
          <a:p>
            <a:pPr lvl="1">
              <a:lnSpc>
                <a:spcPct val="80000"/>
              </a:lnSpc>
            </a:pPr>
            <a:r>
              <a:rPr lang="cs-CZ" altLang="cs-CZ" sz="2300" dirty="0"/>
              <a:t>o skutečnostech, které mají být zapsány.</a:t>
            </a:r>
          </a:p>
          <a:p>
            <a:pPr lvl="1">
              <a:lnSpc>
                <a:spcPct val="80000"/>
              </a:lnSpc>
            </a:pPr>
            <a:r>
              <a:rPr lang="cs-CZ" altLang="cs-CZ" sz="2300" dirty="0"/>
              <a:t>které se zakládají do sbírky listin.</a:t>
            </a:r>
          </a:p>
          <a:p>
            <a:pPr>
              <a:lnSpc>
                <a:spcPct val="80000"/>
              </a:lnSpc>
            </a:pPr>
            <a:r>
              <a:rPr lang="cs-CZ" altLang="cs-CZ" sz="2700" dirty="0"/>
              <a:t>Podání (§ 22 </a:t>
            </a:r>
            <a:r>
              <a:rPr lang="cs-CZ" altLang="cs-CZ" sz="2700" dirty="0" err="1"/>
              <a:t>VeřRej</a:t>
            </a:r>
            <a:r>
              <a:rPr lang="cs-CZ" altLang="cs-CZ" sz="2700" dirty="0"/>
              <a:t>)</a:t>
            </a:r>
          </a:p>
          <a:p>
            <a:pPr lvl="1">
              <a:lnSpc>
                <a:spcPct val="80000"/>
              </a:lnSpc>
            </a:pPr>
            <a:r>
              <a:rPr lang="cs-CZ" altLang="cs-CZ" sz="2300" dirty="0"/>
              <a:t>listinné (ověřený podpis),</a:t>
            </a:r>
          </a:p>
          <a:p>
            <a:pPr lvl="1">
              <a:lnSpc>
                <a:spcPct val="80000"/>
              </a:lnSpc>
            </a:pPr>
            <a:r>
              <a:rPr lang="cs-CZ" altLang="cs-CZ" sz="2300" dirty="0"/>
              <a:t>elektronické (el. podpis nebo z DS navrhovatele).</a:t>
            </a:r>
          </a:p>
        </p:txBody>
      </p:sp>
    </p:spTree>
    <p:extLst>
      <p:ext uri="{BB962C8B-B14F-4D97-AF65-F5344CB8AC3E}">
        <p14:creationId xmlns:p14="http://schemas.microsoft.com/office/powerpoint/2010/main" val="13516829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Zahájení řízení</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a:bodyPr>
          <a:lstStyle/>
          <a:p>
            <a:pPr>
              <a:lnSpc>
                <a:spcPct val="80000"/>
              </a:lnSpc>
            </a:pPr>
            <a:r>
              <a:rPr lang="cs-CZ" altLang="cs-CZ" sz="2700" dirty="0"/>
              <a:t>Na návrh</a:t>
            </a:r>
          </a:p>
          <a:p>
            <a:pPr lvl="1">
              <a:lnSpc>
                <a:spcPct val="80000"/>
              </a:lnSpc>
            </a:pPr>
            <a:r>
              <a:rPr lang="cs-CZ" altLang="cs-CZ" sz="2300" dirty="0"/>
              <a:t>zapsané osoby (§ 26/2, 27/2, 28, 33, 37, 39, 47/1 </a:t>
            </a:r>
            <a:r>
              <a:rPr lang="cs-CZ" altLang="cs-CZ" sz="2300" dirty="0" err="1"/>
              <a:t>VeřRej</a:t>
            </a:r>
            <a:r>
              <a:rPr lang="cs-CZ" altLang="cs-CZ" sz="2300" dirty="0"/>
              <a:t>)</a:t>
            </a:r>
          </a:p>
          <a:p>
            <a:pPr lvl="2">
              <a:lnSpc>
                <a:spcPct val="80000"/>
              </a:lnSpc>
            </a:pPr>
            <a:r>
              <a:rPr lang="cs-CZ" altLang="cs-CZ" sz="1900" dirty="0"/>
              <a:t>specifika </a:t>
            </a:r>
            <a:r>
              <a:rPr lang="cs-CZ" altLang="cs-CZ" sz="1900" dirty="0" err="1"/>
              <a:t>prvozápisu</a:t>
            </a:r>
            <a:endParaRPr lang="cs-CZ" altLang="cs-CZ" sz="1900" dirty="0"/>
          </a:p>
          <a:p>
            <a:pPr lvl="3">
              <a:lnSpc>
                <a:spcPct val="80000"/>
              </a:lnSpc>
            </a:pPr>
            <a:r>
              <a:rPr lang="cs-CZ" altLang="cs-CZ" sz="1500" dirty="0"/>
              <a:t>spolky (§ 226 odst. 2 ObčZ)</a:t>
            </a:r>
          </a:p>
          <a:p>
            <a:pPr lvl="3">
              <a:lnSpc>
                <a:spcPct val="80000"/>
              </a:lnSpc>
            </a:pPr>
            <a:r>
              <a:rPr lang="cs-CZ" altLang="cs-CZ" sz="1500" dirty="0"/>
              <a:t>nadace a nadační fondy  (§ 315/2 </a:t>
            </a:r>
            <a:r>
              <a:rPr lang="cs-CZ" altLang="cs-CZ" sz="1500" dirty="0" err="1"/>
              <a:t>ObčZ</a:t>
            </a:r>
            <a:r>
              <a:rPr lang="cs-CZ" altLang="cs-CZ" sz="1500" dirty="0"/>
              <a:t>, § 32 </a:t>
            </a:r>
            <a:r>
              <a:rPr lang="cs-CZ" altLang="cs-CZ" sz="1500" dirty="0" err="1"/>
              <a:t>VeřRej</a:t>
            </a:r>
            <a:r>
              <a:rPr lang="cs-CZ" altLang="cs-CZ" sz="1500" dirty="0"/>
              <a:t>)</a:t>
            </a:r>
          </a:p>
          <a:p>
            <a:pPr lvl="3">
              <a:lnSpc>
                <a:spcPct val="80000"/>
              </a:lnSpc>
            </a:pPr>
            <a:r>
              <a:rPr lang="cs-CZ" altLang="cs-CZ" sz="1500" dirty="0"/>
              <a:t>ústavy (§ 36 </a:t>
            </a:r>
            <a:r>
              <a:rPr lang="cs-CZ" altLang="cs-CZ" sz="1500" dirty="0" err="1"/>
              <a:t>VeřRej</a:t>
            </a:r>
            <a:r>
              <a:rPr lang="cs-CZ" altLang="cs-CZ" sz="1500" dirty="0"/>
              <a:t>)</a:t>
            </a:r>
          </a:p>
          <a:p>
            <a:pPr lvl="3">
              <a:lnSpc>
                <a:spcPct val="80000"/>
              </a:lnSpc>
            </a:pPr>
            <a:r>
              <a:rPr lang="cs-CZ" altLang="cs-CZ" sz="1500" dirty="0"/>
              <a:t>společenství vlastníků jednotek (§ 40 </a:t>
            </a:r>
            <a:r>
              <a:rPr lang="cs-CZ" altLang="cs-CZ" sz="1500" dirty="0" err="1"/>
              <a:t>VeřRej</a:t>
            </a:r>
            <a:r>
              <a:rPr lang="cs-CZ" altLang="cs-CZ" sz="1500" dirty="0"/>
              <a:t>)</a:t>
            </a:r>
          </a:p>
          <a:p>
            <a:pPr lvl="4">
              <a:lnSpc>
                <a:spcPct val="80000"/>
              </a:lnSpc>
            </a:pPr>
            <a:r>
              <a:rPr lang="cs-CZ" altLang="cs-CZ" sz="1500" i="1" dirty="0"/>
              <a:t>27 </a:t>
            </a:r>
            <a:r>
              <a:rPr lang="cs-CZ" altLang="cs-CZ" sz="1500" i="1" dirty="0" err="1"/>
              <a:t>Cdo</a:t>
            </a:r>
            <a:r>
              <a:rPr lang="cs-CZ" altLang="cs-CZ" sz="1500" i="1" dirty="0"/>
              <a:t> 4069/2017</a:t>
            </a:r>
          </a:p>
          <a:p>
            <a:pPr marL="2157412" lvl="5" indent="0" algn="just">
              <a:lnSpc>
                <a:spcPct val="80000"/>
              </a:lnSpc>
              <a:buNone/>
              <a:tabLst>
                <a:tab pos="2422525" algn="l"/>
              </a:tabLst>
            </a:pPr>
            <a:r>
              <a:rPr lang="cs-CZ" altLang="cs-CZ" sz="1500" i="1" dirty="0"/>
              <a:t>Členové výboru určení ve stanovách založeného společenství vlastníků jsou podle § 40 </a:t>
            </a:r>
            <a:r>
              <a:rPr lang="cs-CZ" altLang="cs-CZ" sz="1500" i="1" dirty="0" err="1"/>
              <a:t>VeřRej</a:t>
            </a:r>
            <a:r>
              <a:rPr lang="cs-CZ" altLang="cs-CZ" sz="1500" i="1" dirty="0"/>
              <a:t> oprávněni podat návrh na zápis založeného společenství vlastníků jednotek do rejstříku společenství vlastníků jednotek </a:t>
            </a:r>
            <a:r>
              <a:rPr lang="cs-CZ" altLang="cs-CZ" sz="1500" i="1" u="sng" dirty="0"/>
              <a:t>i za situace, kdy je mezi zakladateli společenství vlastník, jenž z titulu většiny hlasů vykonává správu domu a pozemku podle § 1202 </a:t>
            </a:r>
            <a:r>
              <a:rPr lang="cs-CZ" altLang="cs-CZ" sz="1500" i="1" u="sng" dirty="0" err="1"/>
              <a:t>ObčZ</a:t>
            </a:r>
            <a:r>
              <a:rPr lang="cs-CZ" altLang="cs-CZ" sz="1500" i="1" dirty="0"/>
              <a:t>. Skutečnost, že zde taková osoba je, zápisu společenství vlastníků do rejstříku společenství vlastníků jednotek nijak nebrání.</a:t>
            </a:r>
          </a:p>
          <a:p>
            <a:pPr lvl="3">
              <a:lnSpc>
                <a:spcPct val="80000"/>
              </a:lnSpc>
            </a:pPr>
            <a:r>
              <a:rPr lang="cs-CZ" altLang="cs-CZ" sz="1500" dirty="0"/>
              <a:t>obchodní korporace (§ 46 </a:t>
            </a:r>
            <a:r>
              <a:rPr lang="cs-CZ" altLang="cs-CZ" sz="1500" dirty="0" err="1"/>
              <a:t>VeřRej</a:t>
            </a:r>
            <a:r>
              <a:rPr lang="cs-CZ" altLang="cs-CZ" sz="1500" dirty="0"/>
              <a:t>)</a:t>
            </a:r>
            <a:endParaRPr lang="cs-CZ" altLang="cs-CZ" sz="1500" i="1" dirty="0"/>
          </a:p>
          <a:p>
            <a:pPr lvl="3">
              <a:lnSpc>
                <a:spcPct val="80000"/>
              </a:lnSpc>
            </a:pPr>
            <a:endParaRPr lang="cs-CZ" altLang="cs-CZ" sz="1500" i="1" dirty="0"/>
          </a:p>
          <a:p>
            <a:pPr lvl="3">
              <a:lnSpc>
                <a:spcPct val="80000"/>
              </a:lnSpc>
            </a:pPr>
            <a:r>
              <a:rPr lang="cs-CZ" altLang="cs-CZ" sz="1500" i="1" dirty="0"/>
              <a:t>specifika předběžné právnické osoby (§ 127 ObčZ Komentář C. H. Beck </a:t>
            </a:r>
            <a:r>
              <a:rPr lang="cs-CZ" altLang="cs-CZ" sz="1500" i="1" dirty="0" err="1"/>
              <a:t>marg</a:t>
            </a:r>
            <a:r>
              <a:rPr lang="cs-CZ" altLang="cs-CZ" sz="1500" i="1" dirty="0"/>
              <a:t>. č. 55)</a:t>
            </a:r>
          </a:p>
        </p:txBody>
      </p:sp>
    </p:spTree>
    <p:extLst>
      <p:ext uri="{BB962C8B-B14F-4D97-AF65-F5344CB8AC3E}">
        <p14:creationId xmlns:p14="http://schemas.microsoft.com/office/powerpoint/2010/main" val="33439235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Zahájení řízení</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fontScale="92500" lnSpcReduction="20000"/>
          </a:bodyPr>
          <a:lstStyle/>
          <a:p>
            <a:pPr>
              <a:lnSpc>
                <a:spcPct val="80000"/>
              </a:lnSpc>
            </a:pPr>
            <a:r>
              <a:rPr lang="cs-CZ" altLang="cs-CZ" sz="2700" dirty="0"/>
              <a:t>Na návrh</a:t>
            </a:r>
          </a:p>
          <a:p>
            <a:pPr lvl="1">
              <a:lnSpc>
                <a:spcPct val="80000"/>
              </a:lnSpc>
            </a:pPr>
            <a:r>
              <a:rPr lang="cs-CZ" altLang="cs-CZ" sz="2300" dirty="0"/>
              <a:t>nesplní-li povinnost podat návrh </a:t>
            </a:r>
            <a:r>
              <a:rPr lang="cs-CZ" altLang="cs-CZ" sz="2300" b="1" dirty="0"/>
              <a:t>bez zbytečného odkladu po vzniku rozhodné skutečnosti</a:t>
            </a:r>
            <a:r>
              <a:rPr lang="cs-CZ" altLang="cs-CZ" sz="2300" dirty="0"/>
              <a:t> + 15 dnů = složená lhůta</a:t>
            </a:r>
            <a:br>
              <a:rPr lang="cs-CZ" altLang="cs-CZ" sz="2300" dirty="0"/>
            </a:br>
            <a:r>
              <a:rPr lang="cs-CZ" altLang="cs-CZ" sz="2300" dirty="0"/>
              <a:t>(29 Cdo 2277/2020), může návrh podat každý, kdo doloží právní zájem (§ 11 odst.3 </a:t>
            </a:r>
            <a:r>
              <a:rPr lang="cs-CZ" altLang="cs-CZ" sz="2300" dirty="0" err="1"/>
              <a:t>VeřRej</a:t>
            </a:r>
            <a:r>
              <a:rPr lang="cs-CZ" altLang="cs-CZ" sz="2300" dirty="0"/>
              <a:t>),</a:t>
            </a:r>
          </a:p>
          <a:p>
            <a:pPr lvl="2">
              <a:lnSpc>
                <a:spcPct val="80000"/>
              </a:lnSpc>
            </a:pPr>
            <a:r>
              <a:rPr lang="cs-CZ" altLang="cs-CZ" sz="1900" i="1" dirty="0"/>
              <a:t>29 </a:t>
            </a:r>
            <a:r>
              <a:rPr lang="cs-CZ" altLang="cs-CZ" sz="1900" i="1" dirty="0" err="1"/>
              <a:t>Cdo</a:t>
            </a:r>
            <a:r>
              <a:rPr lang="cs-CZ" altLang="cs-CZ" sz="1900" i="1" dirty="0"/>
              <a:t> 2624/2016 (R 2/2019)</a:t>
            </a:r>
          </a:p>
          <a:p>
            <a:pPr marL="1771650" lvl="3" indent="-400050" algn="just">
              <a:lnSpc>
                <a:spcPct val="80000"/>
              </a:lnSpc>
              <a:buFont typeface="+mj-lt"/>
              <a:buAutoNum type="romanUcPeriod"/>
            </a:pPr>
            <a:r>
              <a:rPr lang="cs-CZ" altLang="cs-CZ" sz="1500" i="1" dirty="0"/>
              <a:t>Neplyne-li právní zájem navrhovatele podle § 11 odst. 3 </a:t>
            </a:r>
            <a:r>
              <a:rPr lang="cs-CZ" altLang="cs-CZ" sz="1500" i="1" dirty="0" err="1"/>
              <a:t>VeřRej</a:t>
            </a:r>
            <a:r>
              <a:rPr lang="cs-CZ" altLang="cs-CZ" sz="1500" i="1" dirty="0"/>
              <a:t> na zápisu do obchodního rejstříku z návrhu na zápis či z listin k němu přiložených, </a:t>
            </a:r>
            <a:r>
              <a:rPr lang="cs-CZ" altLang="cs-CZ" sz="1500" i="1" u="sng" dirty="0"/>
              <a:t>vyzve rejstříkový soud navrhovatele</a:t>
            </a:r>
            <a:r>
              <a:rPr lang="cs-CZ" altLang="cs-CZ" sz="1500" i="1" dirty="0"/>
              <a:t> postupem podle § 88 </a:t>
            </a:r>
            <a:r>
              <a:rPr lang="cs-CZ" altLang="cs-CZ" sz="1500" i="1" dirty="0" err="1"/>
              <a:t>VeřRej</a:t>
            </a:r>
            <a:r>
              <a:rPr lang="cs-CZ" altLang="cs-CZ" sz="1500" i="1" dirty="0"/>
              <a:t> </a:t>
            </a:r>
            <a:r>
              <a:rPr lang="cs-CZ" altLang="cs-CZ" sz="1500" i="1" u="sng" dirty="0"/>
              <a:t>k doplnění návrhu nebo chybějících listin, osvědčujících jeho právní zájem</a:t>
            </a:r>
            <a:r>
              <a:rPr lang="cs-CZ" altLang="cs-CZ" sz="1500" i="1" dirty="0"/>
              <a:t>.</a:t>
            </a:r>
          </a:p>
          <a:p>
            <a:pPr marL="1771650" lvl="3" indent="-400050" algn="just">
              <a:lnSpc>
                <a:spcPct val="80000"/>
              </a:lnSpc>
              <a:buFont typeface="+mj-lt"/>
              <a:buAutoNum type="romanUcPeriod"/>
            </a:pPr>
            <a:r>
              <a:rPr lang="cs-CZ" altLang="cs-CZ" sz="1500" i="1" dirty="0"/>
              <a:t>Společník má právní zájem na výmazu zápisu jednatele, jemuž zanikla funkce, z obchodního rejstříku. Nepodá-li společnost s ručením omezeným poté, kdy jednateli zanikne funkce, v rozporu s § 11 odst. 1 a 2 </a:t>
            </a:r>
            <a:r>
              <a:rPr lang="cs-CZ" altLang="cs-CZ" sz="1500" i="1" dirty="0" err="1"/>
              <a:t>VeřRej</a:t>
            </a:r>
            <a:r>
              <a:rPr lang="cs-CZ" altLang="cs-CZ" sz="1500" i="1" dirty="0"/>
              <a:t> návrh na výmaz jednatele z obchodního rejstříku a na zápis dne zániku jeho funkce ve lhůtě určené ustanovením</a:t>
            </a:r>
            <a:br>
              <a:rPr lang="cs-CZ" altLang="cs-CZ" sz="1500" i="1" dirty="0"/>
            </a:br>
            <a:r>
              <a:rPr lang="cs-CZ" altLang="cs-CZ" sz="1500" i="1" dirty="0"/>
              <a:t>§ 11 odst. 3 </a:t>
            </a:r>
            <a:r>
              <a:rPr lang="cs-CZ" altLang="cs-CZ" sz="1500" i="1" dirty="0" err="1"/>
              <a:t>VeřRej</a:t>
            </a:r>
            <a:r>
              <a:rPr lang="cs-CZ" altLang="cs-CZ" sz="1500" i="1" dirty="0"/>
              <a:t>, vzniká společníku právo podat návrh na zápis uvedených skutečností podle posledně označeného ustanovení.</a:t>
            </a:r>
          </a:p>
          <a:p>
            <a:pPr marL="1828800" lvl="4" indent="0" algn="just">
              <a:lnSpc>
                <a:spcPct val="80000"/>
              </a:lnSpc>
              <a:buNone/>
            </a:pPr>
            <a:r>
              <a:rPr lang="cs-CZ" altLang="cs-CZ" sz="1500" i="1" dirty="0"/>
              <a:t>+ 27 Cdo 2176/2022</a:t>
            </a:r>
          </a:p>
          <a:p>
            <a:pPr lvl="2">
              <a:lnSpc>
                <a:spcPct val="80000"/>
              </a:lnSpc>
            </a:pPr>
            <a:r>
              <a:rPr lang="cs-CZ" sz="1900" i="1" dirty="0">
                <a:ea typeface="+mn-lt"/>
                <a:cs typeface="+mn-lt"/>
              </a:rPr>
              <a:t>27 Cdo 3873/2019</a:t>
            </a:r>
          </a:p>
          <a:p>
            <a:pPr marL="1771650" lvl="3" indent="-400050" algn="just">
              <a:lnSpc>
                <a:spcPct val="80000"/>
              </a:lnSpc>
              <a:buFont typeface="+mj-lt"/>
              <a:buAutoNum type="romanUcPeriod"/>
            </a:pPr>
            <a:r>
              <a:rPr lang="cs-CZ" sz="1500" i="1" dirty="0">
                <a:ea typeface="+mn-lt"/>
                <a:cs typeface="+mn-lt"/>
              </a:rPr>
              <a:t>Oprávnění podat návrh na </a:t>
            </a:r>
            <a:r>
              <a:rPr lang="cs-CZ" sz="1500" b="1" i="1" u="sng" dirty="0">
                <a:ea typeface="+mn-lt"/>
                <a:cs typeface="+mn-lt"/>
              </a:rPr>
              <a:t>zápis</a:t>
            </a:r>
            <a:r>
              <a:rPr lang="cs-CZ" sz="1500" i="1" dirty="0">
                <a:ea typeface="+mn-lt"/>
                <a:cs typeface="+mn-lt"/>
              </a:rPr>
              <a:t> skutečností podle § 25 odst. 1 písm. j) </a:t>
            </a:r>
            <a:r>
              <a:rPr lang="cs-CZ" sz="1500" i="1" dirty="0" err="1">
                <a:ea typeface="+mn-lt"/>
                <a:cs typeface="+mn-lt"/>
              </a:rPr>
              <a:t>VeřRej</a:t>
            </a:r>
            <a:r>
              <a:rPr lang="cs-CZ" sz="1500" i="1" dirty="0">
                <a:ea typeface="+mn-lt"/>
                <a:cs typeface="+mn-lt"/>
              </a:rPr>
              <a:t> do veřejného rejstříku svědčí  toliko zapsané osobě. Jde o oprávnění, nikoliv povinnost; nemá-li zapsaná osoba povinnost tyto skutečnosti zapsat, nemůže ani začít běžet složená lhůta uvedená v § 11 </a:t>
            </a:r>
            <a:r>
              <a:rPr lang="cs-CZ" sz="1500" i="1" dirty="0" err="1">
                <a:ea typeface="+mn-lt"/>
                <a:cs typeface="+mn-lt"/>
              </a:rPr>
              <a:t>VeřRej</a:t>
            </a:r>
            <a:r>
              <a:rPr lang="cs-CZ" sz="1500" i="1" dirty="0">
                <a:ea typeface="+mn-lt"/>
                <a:cs typeface="+mn-lt"/>
              </a:rPr>
              <a:t> a v důsledku toho nemůže ani vzniknout oprávnění podat návrh dalším osobám podle § 11 odst. 3 </a:t>
            </a:r>
            <a:r>
              <a:rPr lang="cs-CZ" sz="1500" i="1" dirty="0" err="1">
                <a:ea typeface="+mn-lt"/>
                <a:cs typeface="+mn-lt"/>
              </a:rPr>
              <a:t>VeřRej</a:t>
            </a:r>
            <a:r>
              <a:rPr lang="cs-CZ" sz="1500" i="1" dirty="0">
                <a:ea typeface="+mn-lt"/>
                <a:cs typeface="+mn-lt"/>
              </a:rPr>
              <a:t>.</a:t>
            </a:r>
            <a:endParaRPr lang="cs-CZ" altLang="cs-CZ" sz="1500" dirty="0"/>
          </a:p>
          <a:p>
            <a:pPr lvl="1">
              <a:lnSpc>
                <a:spcPct val="80000"/>
              </a:lnSpc>
            </a:pPr>
            <a:r>
              <a:rPr lang="cs-CZ" altLang="cs-CZ" sz="2300" dirty="0"/>
              <a:t>i konstitutivně zapisované skutečnosti? → spíše ne?</a:t>
            </a:r>
          </a:p>
        </p:txBody>
      </p:sp>
    </p:spTree>
    <p:extLst>
      <p:ext uri="{BB962C8B-B14F-4D97-AF65-F5344CB8AC3E}">
        <p14:creationId xmlns:p14="http://schemas.microsoft.com/office/powerpoint/2010/main" val="4469815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Zápis ostatních skutečností</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a:bodyPr>
          <a:lstStyle/>
          <a:p>
            <a:pPr>
              <a:lnSpc>
                <a:spcPct val="80000"/>
              </a:lnSpc>
            </a:pPr>
            <a:r>
              <a:rPr lang="cs-CZ" altLang="cs-CZ" sz="2700" dirty="0"/>
              <a:t>Skutečně zapsat cokoli?</a:t>
            </a:r>
          </a:p>
          <a:p>
            <a:pPr lvl="1">
              <a:lnSpc>
                <a:spcPct val="80000"/>
              </a:lnSpc>
            </a:pPr>
            <a:r>
              <a:rPr lang="cs-CZ" altLang="cs-CZ" sz="2300" i="1" dirty="0"/>
              <a:t>27 Cdo 2411/2022</a:t>
            </a:r>
          </a:p>
          <a:p>
            <a:pPr marL="1428750" lvl="2" indent="-514350" algn="just">
              <a:lnSpc>
                <a:spcPct val="80000"/>
              </a:lnSpc>
              <a:buFont typeface="+mj-lt"/>
              <a:buAutoNum type="romanUcPeriod"/>
            </a:pPr>
            <a:r>
              <a:rPr lang="cs-CZ" altLang="cs-CZ" sz="1900" i="1" dirty="0"/>
              <a:t>[4]	V projednávané věci dovolatelka požaduje zápis jiné důležité skutečnosti do obchodního rejstříku podle § 25 odst. 1 písm. j) z. v .r. ve znění: „U osoby P. N. (dále též jen ‚P. N.‘) … došlo k zániku funkce jednatele dne 25. 4. 2008 a od této doby se funkce jednatele u P. N. ve společnosti neobnovila. Zápis o dni zániku funkce jednatele P. N. ke dni 4. 3. 2016 v úplném výpise z obchodního rejstříku není správný.“</a:t>
            </a:r>
          </a:p>
          <a:p>
            <a:pPr marL="1428750" lvl="2" indent="-514350" algn="just">
              <a:lnSpc>
                <a:spcPct val="80000"/>
              </a:lnSpc>
              <a:buFont typeface="+mj-lt"/>
              <a:buAutoNum type="romanUcPeriod"/>
            </a:pPr>
            <a:r>
              <a:rPr lang="cs-CZ" altLang="cs-CZ" sz="1900" i="1" dirty="0"/>
              <a:t>[5]	Závěr odvolacího soudu, podle něhož nelze dovolatelkou požadovanému návrhu na zápis vyhovět, je co do výsledku v souladu s ustálenou judikaturou Nejvyššího soudu. Z té se podává, že </a:t>
            </a:r>
            <a:r>
              <a:rPr lang="cs-CZ" altLang="cs-CZ" sz="1900" b="1" i="1" u="sng" dirty="0"/>
              <a:t>skutečnost navrhovaná k zápisu podle § 25 odst. 1 písm. j)</a:t>
            </a:r>
            <a:br>
              <a:rPr lang="cs-CZ" altLang="cs-CZ" sz="1900" b="1" i="1" u="sng" dirty="0"/>
            </a:br>
            <a:r>
              <a:rPr lang="cs-CZ" altLang="cs-CZ" sz="1900" b="1" i="1" u="sng" dirty="0"/>
              <a:t>z. v. r. musí být významná pro společnost, popřípadě pro třetí osoby, jež se společností přicházejí do styku</a:t>
            </a:r>
            <a:r>
              <a:rPr lang="cs-CZ" altLang="cs-CZ" sz="1900" i="1" dirty="0"/>
              <a:t> (srov. usnesení Nejvyššího soudu ze dne 17. 3. 2020, sp. zn. 27 Cdo 3495/2019, zejména pak odst. 19 a 21 jeho odůvodnění). </a:t>
            </a:r>
          </a:p>
          <a:p>
            <a:pPr marL="1428750" lvl="2" indent="-514350" algn="just">
              <a:lnSpc>
                <a:spcPct val="80000"/>
              </a:lnSpc>
              <a:buFont typeface="+mj-lt"/>
              <a:buAutoNum type="romanUcPeriod"/>
            </a:pPr>
            <a:endParaRPr lang="cs-CZ" altLang="cs-CZ" sz="1900" i="1" dirty="0"/>
          </a:p>
        </p:txBody>
      </p:sp>
    </p:spTree>
    <p:extLst>
      <p:ext uri="{BB962C8B-B14F-4D97-AF65-F5344CB8AC3E}">
        <p14:creationId xmlns:p14="http://schemas.microsoft.com/office/powerpoint/2010/main" val="21444513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Zápis ostatních skutečností</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a:bodyPr>
          <a:lstStyle/>
          <a:p>
            <a:pPr>
              <a:lnSpc>
                <a:spcPct val="80000"/>
              </a:lnSpc>
            </a:pPr>
            <a:r>
              <a:rPr lang="cs-CZ" altLang="cs-CZ" sz="2700" dirty="0"/>
              <a:t>Zápis důvodů pro odvolání jednatele</a:t>
            </a:r>
          </a:p>
          <a:p>
            <a:pPr lvl="1">
              <a:lnSpc>
                <a:spcPct val="80000"/>
              </a:lnSpc>
            </a:pPr>
            <a:r>
              <a:rPr lang="cs-CZ" altLang="cs-CZ" sz="2300" i="1" dirty="0"/>
              <a:t>27 Cdo 1744/2022</a:t>
            </a:r>
          </a:p>
          <a:p>
            <a:pPr marL="1428750" lvl="2" indent="-514350" algn="just">
              <a:lnSpc>
                <a:spcPct val="80000"/>
              </a:lnSpc>
              <a:buFont typeface="+mj-lt"/>
              <a:buAutoNum type="romanUcPeriod"/>
            </a:pPr>
            <a:r>
              <a:rPr lang="cs-CZ" altLang="cs-CZ" sz="1900" i="1" dirty="0"/>
              <a:t>Jednatel společnosti s ručením omezeným jako osoba zapisovaná podle § 25 odst. 1 písm. g) z. v. r. do obchodního rejstříku v rámci zápisu zapsané společnosti s ručením omezeným je podle § 101 odst. 2 z. v. r. oprávněn domáhat se nejen změny zápisu v případě svého výmazu z veřejného rejstříku, ale </a:t>
            </a:r>
            <a:r>
              <a:rPr lang="cs-CZ" altLang="cs-CZ" sz="1900" b="1" i="1" dirty="0"/>
              <a:t>též změny (výmazu) zápisu důvodů, pro něž byl z veřejného rejstříku vymazán</a:t>
            </a:r>
            <a:r>
              <a:rPr lang="cs-CZ" altLang="cs-CZ" sz="1900" i="1" dirty="0"/>
              <a:t>, resp. v případě odvolání z funkce jednatele valnou hromadou </a:t>
            </a:r>
            <a:r>
              <a:rPr lang="cs-CZ" altLang="cs-CZ" sz="1900" b="1" i="1" dirty="0"/>
              <a:t>i důvodů, pro které měl být odvolán</a:t>
            </a:r>
            <a:r>
              <a:rPr lang="cs-CZ" altLang="cs-CZ" sz="1900" i="1" dirty="0"/>
              <a:t>.</a:t>
            </a:r>
          </a:p>
          <a:p>
            <a:pPr marL="1428750" lvl="2" indent="-514350" algn="just">
              <a:lnSpc>
                <a:spcPct val="80000"/>
              </a:lnSpc>
              <a:buFont typeface="+mj-lt"/>
              <a:buAutoNum type="romanUcPeriod"/>
            </a:pPr>
            <a:r>
              <a:rPr lang="cs-CZ" altLang="cs-CZ" sz="1900" i="1" dirty="0"/>
              <a:t>Z uvedeného vyplývá povinnost rejstříkového soudu vyrozumět vymazávaného jednatele nejen o samotném výmazu jeho osoby z obchodního rejstříku, nýbrž i o případném zápisu důvodů, pro něž mu měla funkce jednatele zaniknout (§ 101 odst. 2, část věty za středníkem, § 102 z. v. r.).</a:t>
            </a:r>
          </a:p>
        </p:txBody>
      </p:sp>
    </p:spTree>
    <p:extLst>
      <p:ext uri="{BB962C8B-B14F-4D97-AF65-F5344CB8AC3E}">
        <p14:creationId xmlns:p14="http://schemas.microsoft.com/office/powerpoint/2010/main" val="38359542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142EB62-CD12-4BA1-AD2E-205D38BE115E}"/>
              </a:ext>
            </a:extLst>
          </p:cNvPr>
          <p:cNvSpPr>
            <a:spLocks noGrp="1"/>
          </p:cNvSpPr>
          <p:nvPr>
            <p:ph type="title"/>
          </p:nvPr>
        </p:nvSpPr>
        <p:spPr/>
        <p:txBody>
          <a:bodyPr>
            <a:normAutofit/>
          </a:bodyPr>
          <a:lstStyle/>
          <a:p>
            <a:r>
              <a:rPr lang="cs-CZ" sz="4000" b="1" dirty="0"/>
              <a:t>Program</a:t>
            </a:r>
          </a:p>
        </p:txBody>
      </p:sp>
      <p:sp>
        <p:nvSpPr>
          <p:cNvPr id="3" name="Zástupný symbol pro obsah 2">
            <a:extLst>
              <a:ext uri="{FF2B5EF4-FFF2-40B4-BE49-F238E27FC236}">
                <a16:creationId xmlns:a16="http://schemas.microsoft.com/office/drawing/2014/main" id="{DF776746-7769-468F-BD3F-285F0F7A1C4C}"/>
              </a:ext>
            </a:extLst>
          </p:cNvPr>
          <p:cNvSpPr>
            <a:spLocks noGrp="1"/>
          </p:cNvSpPr>
          <p:nvPr>
            <p:ph idx="1"/>
          </p:nvPr>
        </p:nvSpPr>
        <p:spPr/>
        <p:txBody>
          <a:bodyPr>
            <a:normAutofit fontScale="92500" lnSpcReduction="10000"/>
          </a:bodyPr>
          <a:lstStyle/>
          <a:p>
            <a:pPr marL="0" indent="0">
              <a:buNone/>
            </a:pPr>
            <a:r>
              <a:rPr lang="cs-CZ" i="1" dirty="0"/>
              <a:t>Nejspíš stihneme:</a:t>
            </a:r>
          </a:p>
          <a:p>
            <a:pPr marL="514350" indent="-514350">
              <a:buFont typeface="+mj-lt"/>
              <a:buAutoNum type="arabicPeriod"/>
            </a:pPr>
            <a:r>
              <a:rPr lang="cs-CZ" dirty="0"/>
              <a:t>Řízení ve věcech veřejného rejstříku</a:t>
            </a:r>
          </a:p>
          <a:p>
            <a:pPr marL="514350" indent="-514350">
              <a:buFont typeface="+mj-lt"/>
              <a:buAutoNum type="arabicPeriod"/>
            </a:pPr>
            <a:r>
              <a:rPr lang="cs-CZ" dirty="0"/>
              <a:t>Digitalizační novela</a:t>
            </a:r>
          </a:p>
          <a:p>
            <a:pPr marL="514350" indent="-514350">
              <a:buFont typeface="+mj-lt"/>
              <a:buAutoNum type="arabicPeriod"/>
            </a:pPr>
            <a:endParaRPr lang="cs-CZ" dirty="0"/>
          </a:p>
          <a:p>
            <a:pPr marL="0" indent="0">
              <a:buNone/>
            </a:pPr>
            <a:r>
              <a:rPr lang="cs-CZ" i="1" dirty="0"/>
              <a:t>Asi nestihneme:</a:t>
            </a:r>
          </a:p>
          <a:p>
            <a:pPr marL="514350" indent="-514350">
              <a:buFont typeface="+mj-lt"/>
              <a:buAutoNum type="arabicPeriod" startAt="3"/>
            </a:pPr>
            <a:r>
              <a:rPr lang="cs-CZ" dirty="0"/>
              <a:t>Procesní opatrovnictví právnických osob</a:t>
            </a:r>
            <a:br>
              <a:rPr lang="cs-CZ" dirty="0"/>
            </a:br>
            <a:r>
              <a:rPr lang="cs-CZ" dirty="0"/>
              <a:t>v civilním soudním řízení</a:t>
            </a:r>
          </a:p>
          <a:p>
            <a:pPr marL="514350" indent="-514350">
              <a:buFont typeface="+mj-lt"/>
              <a:buAutoNum type="arabicPeriod" startAt="3"/>
            </a:pPr>
            <a:r>
              <a:rPr lang="cs-CZ" dirty="0"/>
              <a:t>Řízení o jmenování hmotněprávního opatrovníka právnické osoby </a:t>
            </a:r>
          </a:p>
          <a:p>
            <a:pPr marL="514350" indent="-514350">
              <a:buFont typeface="+mj-lt"/>
              <a:buAutoNum type="arabicPeriod" startAt="3"/>
            </a:pPr>
            <a:endParaRPr lang="cs-CZ" dirty="0"/>
          </a:p>
        </p:txBody>
      </p:sp>
    </p:spTree>
    <p:extLst>
      <p:ext uri="{BB962C8B-B14F-4D97-AF65-F5344CB8AC3E}">
        <p14:creationId xmlns:p14="http://schemas.microsoft.com/office/powerpoint/2010/main" val="2537703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Zahájení řízení</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a:bodyPr>
          <a:lstStyle/>
          <a:p>
            <a:pPr>
              <a:lnSpc>
                <a:spcPct val="80000"/>
              </a:lnSpc>
            </a:pPr>
            <a:r>
              <a:rPr lang="cs-CZ" altLang="cs-CZ" sz="2700" dirty="0"/>
              <a:t>Na návrh</a:t>
            </a:r>
          </a:p>
          <a:p>
            <a:pPr lvl="1">
              <a:lnSpc>
                <a:spcPct val="80000"/>
              </a:lnSpc>
            </a:pPr>
            <a:r>
              <a:rPr lang="cs-CZ" altLang="cs-CZ" sz="2300" dirty="0"/>
              <a:t>zástavní věřitel nebo společník v případě zápisu zástavního práva k podílu (§ 47 odst. 2 </a:t>
            </a:r>
            <a:r>
              <a:rPr lang="cs-CZ" altLang="cs-CZ" sz="2300" dirty="0" err="1"/>
              <a:t>VeřRej</a:t>
            </a:r>
            <a:r>
              <a:rPr lang="cs-CZ" altLang="cs-CZ" sz="2300" dirty="0"/>
              <a:t>)</a:t>
            </a:r>
          </a:p>
          <a:p>
            <a:pPr lvl="2">
              <a:lnSpc>
                <a:spcPct val="80000"/>
              </a:lnSpc>
            </a:pPr>
            <a:r>
              <a:rPr lang="cs-CZ" altLang="cs-CZ" sz="1900" i="1" dirty="0"/>
              <a:t>VSPH 14 Cmo 354/2014 (R 43/2016)</a:t>
            </a:r>
          </a:p>
          <a:p>
            <a:pPr marL="1771650" lvl="3" indent="-400050" algn="just">
              <a:lnSpc>
                <a:spcPct val="80000"/>
              </a:lnSpc>
              <a:buAutoNum type="romanUcPeriod"/>
            </a:pPr>
            <a:r>
              <a:rPr lang="cs-CZ" altLang="cs-CZ" sz="1500" i="1" dirty="0"/>
              <a:t>Zástavní právo k podílu v korporaci, který není představován cenným papírem či zaknihovaným cenným papírem, vzniká zápisem do veřejného rejstříku, v němž je korporace zapsána; jiný způsob vzniku zástavního práva nelze sjednat. </a:t>
            </a:r>
          </a:p>
          <a:p>
            <a:pPr marL="1771650" lvl="3" indent="-400050" algn="just">
              <a:lnSpc>
                <a:spcPct val="80000"/>
              </a:lnSpc>
              <a:buAutoNum type="romanUcPeriod"/>
            </a:pPr>
            <a:r>
              <a:rPr lang="cs-CZ" altLang="cs-CZ" sz="1500" i="1" u="sng" dirty="0"/>
              <a:t>Zástavní věřitel je aktivně věcně legitimován k podání návrhu na zápis zástavního práva k podílu v korporaci do obchodního rejstříku</a:t>
            </a:r>
            <a:r>
              <a:rPr lang="cs-CZ" altLang="cs-CZ" sz="1500" i="1" dirty="0"/>
              <a:t> (§ 11 odst. 1 </a:t>
            </a:r>
            <a:r>
              <a:rPr lang="cs-CZ" altLang="cs-CZ" sz="1500" i="1" dirty="0" err="1"/>
              <a:t>VeřRej</a:t>
            </a:r>
            <a:r>
              <a:rPr lang="cs-CZ" altLang="cs-CZ" sz="1500" i="1" dirty="0"/>
              <a:t>, § 1322 ObčZ). → kodifikováno do § 47 odst. 2 </a:t>
            </a:r>
            <a:r>
              <a:rPr lang="cs-CZ" altLang="cs-CZ" sz="1500" i="1" dirty="0" err="1"/>
              <a:t>VeřRej</a:t>
            </a:r>
            <a:endParaRPr lang="cs-CZ" altLang="cs-CZ" sz="1500" i="1" dirty="0"/>
          </a:p>
          <a:p>
            <a:pPr marL="1771650" lvl="3" indent="-400050" algn="just">
              <a:lnSpc>
                <a:spcPct val="80000"/>
              </a:lnSpc>
              <a:buAutoNum type="romanUcPeriod"/>
            </a:pPr>
            <a:r>
              <a:rPr lang="cs-CZ" altLang="cs-CZ" sz="1500" i="1" dirty="0"/>
              <a:t>Má-li být do obchodního rejstříku zapsáno </a:t>
            </a:r>
            <a:r>
              <a:rPr lang="cs-CZ" altLang="cs-CZ" sz="1500" b="1" i="1" u="sng" dirty="0"/>
              <a:t>zástavní právo k družstevnímu podílu</a:t>
            </a:r>
            <a:r>
              <a:rPr lang="cs-CZ" altLang="cs-CZ" sz="1500" i="1" dirty="0"/>
              <a:t>, musí být současně do obchodního rejstříku </a:t>
            </a:r>
            <a:r>
              <a:rPr lang="cs-CZ" altLang="cs-CZ" sz="1500" b="1" i="1" u="sng" dirty="0"/>
              <a:t>zapsán člen družstva</a:t>
            </a:r>
            <a:r>
              <a:rPr lang="cs-CZ" altLang="cs-CZ" sz="1500" i="1" dirty="0"/>
              <a:t>, jehož podíl se zastavuje, a zastavovaný družstevní podíl. </a:t>
            </a:r>
          </a:p>
        </p:txBody>
      </p:sp>
    </p:spTree>
    <p:extLst>
      <p:ext uri="{BB962C8B-B14F-4D97-AF65-F5344CB8AC3E}">
        <p14:creationId xmlns:p14="http://schemas.microsoft.com/office/powerpoint/2010/main" val="32278318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Návrh v elektronické podobě</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a:bodyPr>
          <a:lstStyle/>
          <a:p>
            <a:pPr>
              <a:lnSpc>
                <a:spcPct val="80000"/>
              </a:lnSpc>
            </a:pPr>
            <a:r>
              <a:rPr lang="cs-CZ" altLang="cs-CZ" sz="2700" dirty="0"/>
              <a:t>Z datové schránky statutára</a:t>
            </a:r>
          </a:p>
          <a:p>
            <a:pPr lvl="1">
              <a:lnSpc>
                <a:spcPct val="80000"/>
              </a:lnSpc>
            </a:pPr>
            <a:r>
              <a:rPr lang="cs-CZ" altLang="cs-CZ" sz="2300" i="1" dirty="0"/>
              <a:t>27 Cdo 143/2020</a:t>
            </a:r>
          </a:p>
          <a:p>
            <a:pPr lvl="2" algn="just">
              <a:lnSpc>
                <a:spcPct val="80000"/>
              </a:lnSpc>
            </a:pPr>
            <a:r>
              <a:rPr lang="cs-CZ" altLang="cs-CZ" sz="1900" i="1" dirty="0"/>
              <a:t>Fyzická osoba, oprávněná jednat jménem právnické osoby podle § 21 OSŘ (ve spojení s § 120 </a:t>
            </a:r>
            <a:r>
              <a:rPr lang="cs-CZ" altLang="cs-CZ" sz="1900" i="1" dirty="0" err="1"/>
              <a:t>VeřRej</a:t>
            </a:r>
            <a:r>
              <a:rPr lang="cs-CZ" altLang="cs-CZ" sz="1900" i="1" dirty="0"/>
              <a:t>) může jménem právnické osoby učinit elektronické podání podle § 22 </a:t>
            </a:r>
            <a:r>
              <a:rPr lang="cs-CZ" altLang="cs-CZ" sz="1900" i="1" dirty="0" err="1"/>
              <a:t>VeřRej</a:t>
            </a:r>
            <a:r>
              <a:rPr lang="cs-CZ" altLang="cs-CZ" sz="1900" i="1" dirty="0"/>
              <a:t> i ze své datové schránky (z datové schránky fyzické osoby podle § 8 odst. 1 zákona o elektronických úkonech).</a:t>
            </a:r>
          </a:p>
          <a:p>
            <a:pPr lvl="2" algn="just">
              <a:lnSpc>
                <a:spcPct val="80000"/>
              </a:lnSpc>
            </a:pPr>
            <a:r>
              <a:rPr lang="cs-CZ" altLang="cs-CZ" sz="1900" i="1" dirty="0"/>
              <a:t>V takovém případě je </a:t>
            </a:r>
            <a:r>
              <a:rPr lang="cs-CZ" altLang="cs-CZ" sz="1900" i="1" u="sng" dirty="0"/>
              <a:t>podání podepsáno touto fyzickou osobou</a:t>
            </a:r>
            <a:r>
              <a:rPr lang="cs-CZ" altLang="cs-CZ" sz="1900" i="1" dirty="0"/>
              <a:t> (§ 18 odst. 2 zákona o elektronických úkonech), je-li přitom z podání zřejmé, že je činí jménem právnické osoby např. jako předseda ,jejího statutárního orgánu [§ 21 odst. 1 písm. a) OSŘ], jde o podání této právnické osoby učiněné a podepsané fyzickou osobou oprávněnou jednat za dotčenou právnickou osobu.</a:t>
            </a:r>
          </a:p>
        </p:txBody>
      </p:sp>
    </p:spTree>
    <p:extLst>
      <p:ext uri="{BB962C8B-B14F-4D97-AF65-F5344CB8AC3E}">
        <p14:creationId xmlns:p14="http://schemas.microsoft.com/office/powerpoint/2010/main" val="20578066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Zahájení řízení</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a:bodyPr>
          <a:lstStyle/>
          <a:p>
            <a:pPr>
              <a:lnSpc>
                <a:spcPct val="80000"/>
              </a:lnSpc>
            </a:pPr>
            <a:r>
              <a:rPr lang="cs-CZ" altLang="cs-CZ" sz="2700" dirty="0"/>
              <a:t>Bez návrhu</a:t>
            </a:r>
            <a:endParaRPr lang="cs-CZ" dirty="0"/>
          </a:p>
          <a:p>
            <a:pPr lvl="1">
              <a:lnSpc>
                <a:spcPct val="80000"/>
              </a:lnSpc>
            </a:pPr>
            <a:r>
              <a:rPr lang="cs-CZ" altLang="cs-CZ" sz="2300" dirty="0"/>
              <a:t>dosažení shody mezi zápisem a skutečným stavem (§ 78</a:t>
            </a:r>
            <a:br>
              <a:rPr lang="cs-CZ" altLang="cs-CZ" sz="2300" dirty="0"/>
            </a:br>
            <a:r>
              <a:rPr lang="cs-CZ" altLang="cs-CZ" sz="2300" dirty="0"/>
              <a:t>odst. 1, § 79 </a:t>
            </a:r>
            <a:r>
              <a:rPr lang="cs-CZ" altLang="cs-CZ" sz="2300" dirty="0" err="1"/>
              <a:t>VeřRej</a:t>
            </a:r>
            <a:r>
              <a:rPr lang="cs-CZ" altLang="cs-CZ" sz="2300" dirty="0"/>
              <a:t>),</a:t>
            </a:r>
          </a:p>
          <a:p>
            <a:pPr lvl="2">
              <a:lnSpc>
                <a:spcPct val="80000"/>
              </a:lnSpc>
            </a:pPr>
            <a:r>
              <a:rPr lang="cs-CZ" altLang="cs-CZ" sz="1900" dirty="0"/>
              <a:t>podnět </a:t>
            </a:r>
            <a:r>
              <a:rPr lang="cs-CZ" altLang="cs-CZ" sz="1900" i="1" dirty="0"/>
              <a:t>27 Cdo 2277/2020</a:t>
            </a:r>
            <a:endParaRPr lang="cs-CZ" altLang="cs-CZ" sz="1900" dirty="0"/>
          </a:p>
          <a:p>
            <a:pPr marL="1771650" lvl="3" indent="-400050" algn="just">
              <a:lnSpc>
                <a:spcPct val="80000"/>
              </a:lnSpc>
              <a:buFont typeface="+mj-lt"/>
              <a:buAutoNum type="romanUcPeriod"/>
            </a:pPr>
            <a:r>
              <a:rPr lang="cs-CZ" altLang="cs-CZ" sz="1500" i="1" dirty="0"/>
              <a:t>Nerozhodne-li společnost (příslušný orgán společnosti) o změně sídla poté, kdy zanikl právní důvodů užívání prostor, ve kterých je sídlo umístěno, může o této skutečnosti vlastník dotčených prostor (ale i jiná třetí osoba) </a:t>
            </a:r>
            <a:r>
              <a:rPr lang="cs-CZ" altLang="cs-CZ" sz="1500" i="1" u="sng" dirty="0"/>
              <a:t>informovat rejstříkový soud a tím dát podnět k výše popsanému postupu podle § 9 odst. 1 </a:t>
            </a:r>
            <a:r>
              <a:rPr lang="cs-CZ" altLang="cs-CZ" sz="1500" i="1" u="sng" dirty="0" err="1"/>
              <a:t>VeřRej</a:t>
            </a:r>
            <a:r>
              <a:rPr lang="cs-CZ" altLang="cs-CZ" sz="1500" i="1" dirty="0"/>
              <a:t>, který může vést až k výmazu společnosti z obchodního rejstříku, a tedy i k výmazu adresy jejího sídla.</a:t>
            </a:r>
          </a:p>
          <a:p>
            <a:pPr lvl="2">
              <a:lnSpc>
                <a:spcPct val="80000"/>
              </a:lnSpc>
            </a:pPr>
            <a:r>
              <a:rPr lang="cs-CZ" altLang="cs-CZ" sz="1900" dirty="0"/>
              <a:t>podnět soudu nebo jiného orgánu veřejné moci (§ 80 </a:t>
            </a:r>
            <a:r>
              <a:rPr lang="cs-CZ" altLang="cs-CZ" sz="1900" dirty="0" err="1"/>
              <a:t>VeřRej</a:t>
            </a:r>
            <a:r>
              <a:rPr lang="cs-CZ" altLang="cs-CZ" sz="1900" dirty="0"/>
              <a:t>)</a:t>
            </a:r>
          </a:p>
        </p:txBody>
      </p:sp>
    </p:spTree>
    <p:extLst>
      <p:ext uri="{BB962C8B-B14F-4D97-AF65-F5344CB8AC3E}">
        <p14:creationId xmlns:p14="http://schemas.microsoft.com/office/powerpoint/2010/main" val="16729919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Specifika řízení</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a:bodyPr>
          <a:lstStyle/>
          <a:p>
            <a:pPr>
              <a:lnSpc>
                <a:spcPct val="80000"/>
              </a:lnSpc>
            </a:pPr>
            <a:r>
              <a:rPr lang="cs-CZ" altLang="cs-CZ" sz="2700" dirty="0"/>
              <a:t>Účastenství (§ 84 </a:t>
            </a:r>
            <a:r>
              <a:rPr lang="cs-CZ" altLang="cs-CZ" sz="2700" dirty="0" err="1"/>
              <a:t>VeřRej</a:t>
            </a:r>
            <a:r>
              <a:rPr lang="cs-CZ" altLang="cs-CZ" sz="2700" dirty="0"/>
              <a:t>),</a:t>
            </a:r>
          </a:p>
          <a:p>
            <a:pPr lvl="1">
              <a:lnSpc>
                <a:spcPct val="80000"/>
              </a:lnSpc>
            </a:pPr>
            <a:r>
              <a:rPr lang="cs-CZ" altLang="cs-CZ" sz="2300" dirty="0"/>
              <a:t>navrhovatel(é),</a:t>
            </a:r>
          </a:p>
          <a:p>
            <a:pPr lvl="1">
              <a:lnSpc>
                <a:spcPct val="80000"/>
              </a:lnSpc>
            </a:pPr>
            <a:r>
              <a:rPr lang="cs-CZ" altLang="cs-CZ" sz="2300" dirty="0"/>
              <a:t>zapsaná osoba.</a:t>
            </a:r>
          </a:p>
          <a:p>
            <a:pPr>
              <a:lnSpc>
                <a:spcPct val="80000"/>
              </a:lnSpc>
            </a:pPr>
            <a:r>
              <a:rPr lang="cs-CZ" altLang="cs-CZ" sz="2700" dirty="0"/>
              <a:t>Zpětvzetí návrhu (§ 78 odst. 2 </a:t>
            </a:r>
            <a:r>
              <a:rPr lang="cs-CZ" altLang="cs-CZ" sz="2700" dirty="0" err="1"/>
              <a:t>VeřRej</a:t>
            </a:r>
            <a:r>
              <a:rPr lang="cs-CZ" altLang="cs-CZ" sz="2700" dirty="0"/>
              <a:t>),</a:t>
            </a:r>
          </a:p>
          <a:p>
            <a:pPr lvl="1">
              <a:lnSpc>
                <a:spcPct val="80000"/>
              </a:lnSpc>
            </a:pPr>
            <a:r>
              <a:rPr lang="cs-CZ" altLang="cs-CZ" sz="2300" dirty="0"/>
              <a:t>neúčinné, ledaže jde o návrh na konstitutivní zápis.</a:t>
            </a:r>
          </a:p>
          <a:p>
            <a:pPr>
              <a:lnSpc>
                <a:spcPct val="80000"/>
              </a:lnSpc>
            </a:pPr>
            <a:r>
              <a:rPr lang="cs-CZ" altLang="cs-CZ" sz="2700" dirty="0"/>
              <a:t>Přerušení řízení (§ 85 </a:t>
            </a:r>
            <a:r>
              <a:rPr lang="cs-CZ" altLang="cs-CZ" sz="2700" dirty="0" err="1"/>
              <a:t>VeřRej</a:t>
            </a:r>
            <a:r>
              <a:rPr lang="cs-CZ" altLang="cs-CZ" sz="2700" dirty="0"/>
              <a:t>),</a:t>
            </a:r>
          </a:p>
          <a:p>
            <a:pPr lvl="1">
              <a:lnSpc>
                <a:spcPct val="80000"/>
              </a:lnSpc>
            </a:pPr>
            <a:r>
              <a:rPr lang="cs-CZ" altLang="cs-CZ" sz="2300" dirty="0"/>
              <a:t>podle § 109 odst. 2 písm. c) </a:t>
            </a:r>
            <a:r>
              <a:rPr lang="cs-CZ" altLang="cs-CZ" sz="2300" dirty="0" err="1"/>
              <a:t>OSŘ</a:t>
            </a:r>
            <a:r>
              <a:rPr lang="cs-CZ" altLang="cs-CZ" sz="2300" dirty="0"/>
              <a:t> nelze.</a:t>
            </a:r>
          </a:p>
          <a:p>
            <a:pPr lvl="1">
              <a:lnSpc>
                <a:spcPct val="80000"/>
              </a:lnSpc>
            </a:pPr>
            <a:endParaRPr lang="cs-CZ" altLang="cs-CZ" sz="2300" dirty="0"/>
          </a:p>
        </p:txBody>
      </p:sp>
    </p:spTree>
    <p:extLst>
      <p:ext uri="{BB962C8B-B14F-4D97-AF65-F5344CB8AC3E}">
        <p14:creationId xmlns:p14="http://schemas.microsoft.com/office/powerpoint/2010/main" val="15406994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Účastenství</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fontScale="92500" lnSpcReduction="10000"/>
          </a:bodyPr>
          <a:lstStyle/>
          <a:p>
            <a:pPr>
              <a:lnSpc>
                <a:spcPct val="80000"/>
              </a:lnSpc>
            </a:pPr>
            <a:r>
              <a:rPr lang="cs-CZ" altLang="cs-CZ" sz="2700" dirty="0"/>
              <a:t>Striktní lpění na okruhu účastníků</a:t>
            </a:r>
          </a:p>
          <a:p>
            <a:pPr lvl="1">
              <a:lnSpc>
                <a:spcPct val="80000"/>
              </a:lnSpc>
            </a:pPr>
            <a:r>
              <a:rPr lang="cs-CZ" altLang="cs-CZ" sz="2300" i="1" dirty="0"/>
              <a:t>27 Cdo 594/2020</a:t>
            </a:r>
          </a:p>
          <a:p>
            <a:pPr marL="1428750" lvl="2" indent="-514350" algn="just">
              <a:lnSpc>
                <a:spcPct val="80000"/>
              </a:lnSpc>
              <a:buFont typeface="+mj-lt"/>
              <a:buAutoNum type="romanUcPeriod"/>
            </a:pPr>
            <a:r>
              <a:rPr lang="cs-CZ" altLang="cs-CZ" sz="1900" i="1" dirty="0"/>
              <a:t>Proti usnesení odvolacího soudu podal J. V. dovolání, které předseda senátu Nejvyššího soudu podle § 243c odst. 3 věty první, § 218 písm. b) a § 243f odst. 2 OSŘ odmítl jako nepřípustné, neboť bylo podáno osobou neoprávněnou.</a:t>
            </a:r>
          </a:p>
          <a:p>
            <a:pPr marL="1428750" lvl="2" indent="-514350" algn="just">
              <a:lnSpc>
                <a:spcPct val="80000"/>
              </a:lnSpc>
              <a:buFont typeface="+mj-lt"/>
              <a:buAutoNum type="romanUcPeriod"/>
            </a:pPr>
            <a:r>
              <a:rPr lang="cs-CZ" altLang="cs-CZ" sz="1900" i="1" dirty="0"/>
              <a:t>Jelikož v projednávané věci </a:t>
            </a:r>
            <a:r>
              <a:rPr lang="cs-CZ" altLang="cs-CZ" sz="1900" b="1" i="1" u="sng" dirty="0"/>
              <a:t>dovolatel nepodal návrh na změnu zápisu v obchodním rejstříku, a není ani tzv. „zapsanou osobou“</a:t>
            </a:r>
            <a:r>
              <a:rPr lang="cs-CZ" altLang="cs-CZ" sz="1900" i="1" dirty="0"/>
              <a:t> podle § 2 odst. 1 </a:t>
            </a:r>
            <a:r>
              <a:rPr lang="cs-CZ" altLang="cs-CZ" sz="1900" i="1" dirty="0" err="1"/>
              <a:t>VeřRej</a:t>
            </a:r>
            <a:r>
              <a:rPr lang="cs-CZ" altLang="cs-CZ" sz="1900" i="1" dirty="0"/>
              <a:t> – tedy subjektem zapisovaným podle § 42 citovaného zákona, o kterém je veden rejstříkový spis – </a:t>
            </a:r>
            <a:r>
              <a:rPr lang="cs-CZ" altLang="cs-CZ" sz="1900" b="1" i="1" u="sng" dirty="0"/>
              <a:t>není</a:t>
            </a:r>
            <a:r>
              <a:rPr lang="cs-CZ" altLang="cs-CZ" sz="1900" i="1" dirty="0"/>
              <a:t> podle § 84 uvedeného zákona </a:t>
            </a:r>
            <a:r>
              <a:rPr lang="cs-CZ" altLang="cs-CZ" sz="1900" b="1" i="1" u="sng" dirty="0"/>
              <a:t>účastníkem řízení</a:t>
            </a:r>
            <a:r>
              <a:rPr lang="cs-CZ" altLang="cs-CZ" sz="1900" i="1" dirty="0"/>
              <a:t> v projednávané věci.</a:t>
            </a:r>
          </a:p>
          <a:p>
            <a:pPr marL="1428750" lvl="2" indent="-514350" algn="just">
              <a:lnSpc>
                <a:spcPct val="80000"/>
              </a:lnSpc>
              <a:buFont typeface="+mj-lt"/>
              <a:buAutoNum type="romanUcPeriod"/>
            </a:pPr>
            <a:r>
              <a:rPr lang="cs-CZ" altLang="cs-CZ" sz="1900" i="1" dirty="0"/>
              <a:t>Usnesení odvolacího soudu, kterým bylo </a:t>
            </a:r>
            <a:r>
              <a:rPr lang="cs-CZ" altLang="cs-CZ" sz="1900" i="1" u="sng" dirty="0"/>
              <a:t>zastaveno řízení o návrhu navrhovatelů</a:t>
            </a:r>
            <a:r>
              <a:rPr lang="cs-CZ" altLang="cs-CZ" sz="1900" i="1" dirty="0"/>
              <a:t>, se tak netýká (nemůže týkat) procesního postavení dovolatele, </a:t>
            </a:r>
            <a:r>
              <a:rPr lang="cs-CZ" altLang="cs-CZ" sz="1900" i="1" u="sng" dirty="0"/>
              <a:t>dovolateli žádnou újmu</a:t>
            </a:r>
            <a:r>
              <a:rPr lang="cs-CZ" altLang="cs-CZ" sz="1900" i="1" dirty="0"/>
              <a:t> na jeho právech </a:t>
            </a:r>
            <a:r>
              <a:rPr lang="cs-CZ" altLang="cs-CZ" sz="1900" i="1" u="sng" dirty="0"/>
              <a:t>nepůsobí</a:t>
            </a:r>
            <a:r>
              <a:rPr lang="cs-CZ" altLang="cs-CZ" sz="1900" i="1" dirty="0"/>
              <a:t> a ani mu neukládá žádné povinnosti.</a:t>
            </a:r>
          </a:p>
          <a:p>
            <a:pPr marL="1428750" lvl="2" indent="-514350" algn="just">
              <a:lnSpc>
                <a:spcPct val="80000"/>
              </a:lnSpc>
              <a:buFont typeface="+mj-lt"/>
              <a:buAutoNum type="romanUcPeriod"/>
            </a:pPr>
            <a:r>
              <a:rPr lang="cs-CZ" altLang="cs-CZ" sz="1900" i="1" dirty="0"/>
              <a:t>Ani skutečnost, že </a:t>
            </a:r>
            <a:r>
              <a:rPr lang="cs-CZ" altLang="cs-CZ" sz="1900" b="1" i="1" u="sng" dirty="0"/>
              <a:t>dovolatel byl z obchodního rejstříku</a:t>
            </a:r>
            <a:r>
              <a:rPr lang="cs-CZ" altLang="cs-CZ" sz="1900" i="1" dirty="0"/>
              <a:t> (v minulosti a dočasně) </a:t>
            </a:r>
            <a:r>
              <a:rPr lang="cs-CZ" altLang="cs-CZ" sz="1900" b="1" i="1" u="sng" dirty="0"/>
              <a:t>vymazán jako společník</a:t>
            </a:r>
            <a:r>
              <a:rPr lang="cs-CZ" altLang="cs-CZ" sz="1900" i="1" dirty="0"/>
              <a:t> společnosti, z něj účastníka řízení v projednávané věci nečiní. Založila mu však </a:t>
            </a:r>
            <a:r>
              <a:rPr lang="cs-CZ" altLang="cs-CZ" sz="1900" i="1" u="sng" dirty="0"/>
              <a:t>právo</a:t>
            </a:r>
            <a:r>
              <a:rPr lang="cs-CZ" altLang="cs-CZ" sz="1900" i="1" dirty="0"/>
              <a:t>, aby se proti výmazu své osoby z obchodního rejstříku bránil </a:t>
            </a:r>
            <a:r>
              <a:rPr lang="cs-CZ" altLang="cs-CZ" sz="1900" i="1" u="sng" dirty="0"/>
              <a:t>postupem podle § 101 </a:t>
            </a:r>
            <a:r>
              <a:rPr lang="cs-CZ" altLang="cs-CZ" sz="1900" i="1" u="sng" dirty="0" err="1"/>
              <a:t>VeřRej</a:t>
            </a:r>
            <a:r>
              <a:rPr lang="cs-CZ" altLang="cs-CZ" sz="1900" i="1" dirty="0"/>
              <a:t>.</a:t>
            </a:r>
          </a:p>
          <a:p>
            <a:pPr lvl="1">
              <a:lnSpc>
                <a:spcPct val="80000"/>
              </a:lnSpc>
            </a:pPr>
            <a:endParaRPr lang="cs-CZ" altLang="cs-CZ" sz="2300" dirty="0"/>
          </a:p>
        </p:txBody>
      </p:sp>
    </p:spTree>
    <p:extLst>
      <p:ext uri="{BB962C8B-B14F-4D97-AF65-F5344CB8AC3E}">
        <p14:creationId xmlns:p14="http://schemas.microsoft.com/office/powerpoint/2010/main" val="26330638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Účastenství</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fontScale="92500" lnSpcReduction="10000"/>
          </a:bodyPr>
          <a:lstStyle/>
          <a:p>
            <a:pPr>
              <a:lnSpc>
                <a:spcPct val="80000"/>
              </a:lnSpc>
            </a:pPr>
            <a:r>
              <a:rPr lang="cs-CZ" altLang="cs-CZ" sz="2700" dirty="0"/>
              <a:t>Zápis statutárního orgánu ve veřejném rejstříku</a:t>
            </a:r>
          </a:p>
          <a:p>
            <a:pPr lvl="1">
              <a:lnSpc>
                <a:spcPct val="80000"/>
              </a:lnSpc>
            </a:pPr>
            <a:r>
              <a:rPr lang="cs-CZ" altLang="cs-CZ" sz="2300" i="1" dirty="0"/>
              <a:t>21 Cdo 3139/2022</a:t>
            </a:r>
          </a:p>
          <a:p>
            <a:pPr marL="1428750" lvl="2" indent="-514350" algn="just">
              <a:lnSpc>
                <a:spcPct val="80000"/>
              </a:lnSpc>
              <a:buFont typeface="+mj-lt"/>
              <a:buAutoNum type="romanUcPeriod"/>
            </a:pPr>
            <a:r>
              <a:rPr lang="cs-CZ" altLang="cs-CZ" sz="1900" i="1" dirty="0"/>
              <a:t>[27] Ve vztahu k právní úpravě účinné do 31. 12. 2013 Nejvyšší soud ve své judikatuře dovodil, že z ustanovení § 21 o. s. ř. a ani ze zvláštních právních předpisů nevyplývá, že by princip materiální publicity zápisů statutárního orgánu společnosti s ručením omezeným do obchodního rejstříku platil pro vymezení toho, kdo je v občanském soudním řízení oprávněn jednat za právnickou osobu před soudem. </a:t>
            </a:r>
            <a:r>
              <a:rPr lang="cs-CZ" altLang="cs-CZ" sz="1900" b="1" i="1" u="sng" dirty="0"/>
              <a:t>Jednatel</a:t>
            </a:r>
            <a:r>
              <a:rPr lang="cs-CZ" altLang="cs-CZ" sz="1900" i="1" dirty="0"/>
              <a:t> společnosti s ručením omezeným je tedy </a:t>
            </a:r>
            <a:r>
              <a:rPr lang="cs-CZ" altLang="cs-CZ" sz="1900" b="1" i="1" u="sng" dirty="0"/>
              <a:t>oprávněn jednat</a:t>
            </a:r>
            <a:r>
              <a:rPr lang="cs-CZ" altLang="cs-CZ" sz="1900" i="1" dirty="0"/>
              <a:t> za právnickou osobu před soudem [§ 21 odst. 1 písm. a) o. s. ř.], </a:t>
            </a:r>
            <a:r>
              <a:rPr lang="cs-CZ" altLang="cs-CZ" sz="1900" b="1" i="1" u="sng" dirty="0"/>
              <a:t>i když o tom (dosud) nebyl proveden zápis v obchodním rejstříku</a:t>
            </a:r>
            <a:r>
              <a:rPr lang="cs-CZ" altLang="cs-CZ" sz="1900" i="1" dirty="0"/>
              <a:t> (a – případně – jako jednatel téže společnosti s ručením omezeným je dosud zapsán někdo jiný); </a:t>
            </a:r>
            <a:r>
              <a:rPr lang="cs-CZ" altLang="cs-CZ" sz="1900" b="1" i="1" u="sng" dirty="0"/>
              <a:t>došlo-li </a:t>
            </a:r>
            <a:r>
              <a:rPr lang="cs-CZ" altLang="cs-CZ" sz="1900" i="1" dirty="0"/>
              <a:t>však </a:t>
            </a:r>
            <a:r>
              <a:rPr lang="cs-CZ" altLang="cs-CZ" sz="1900" b="1" i="1" u="sng" dirty="0"/>
              <a:t>k ukončení výkonu funkce jednatele, nesmí za právnickou osobu vystupovat v řízení před soudem, i když (zatím) nedošlo k zápisu změny do obchodního rejstříku</a:t>
            </a:r>
            <a:r>
              <a:rPr lang="cs-CZ" altLang="cs-CZ" sz="1900" i="1" dirty="0"/>
              <a:t> (srov. například usnesení Nejvyššího soudu ze dne 16. 4. 2008, sp. zn. 21 Cdo 1388/2007, anebo již zmíněné usnesení Nejvyššího soudu ze dne 12. 4. 2018, sp. zn. 21 Cdo 2646/2016). Uvedené závěry, byť učiněné v režimu právní úpravy obchodního rejstříku účinné do 31. 12. 2013, se plně prosadí také v poměrech právní úpravy veřejného rejstříku účinné od 1. 1. 2014 (srov. § 121 o. z., a zejména úpravu § 8 až § 10 z. v. r.).</a:t>
            </a:r>
          </a:p>
          <a:p>
            <a:pPr marL="1428750" lvl="2" indent="-514350" algn="just">
              <a:lnSpc>
                <a:spcPct val="80000"/>
              </a:lnSpc>
              <a:buFont typeface="+mj-lt"/>
              <a:buAutoNum type="romanUcPeriod"/>
            </a:pPr>
            <a:endParaRPr lang="cs-CZ" altLang="cs-CZ" sz="1900" i="1" dirty="0"/>
          </a:p>
          <a:p>
            <a:pPr lvl="1">
              <a:lnSpc>
                <a:spcPct val="80000"/>
              </a:lnSpc>
            </a:pPr>
            <a:endParaRPr lang="cs-CZ" altLang="cs-CZ" sz="2300" dirty="0"/>
          </a:p>
        </p:txBody>
      </p:sp>
    </p:spTree>
    <p:extLst>
      <p:ext uri="{BB962C8B-B14F-4D97-AF65-F5344CB8AC3E}">
        <p14:creationId xmlns:p14="http://schemas.microsoft.com/office/powerpoint/2010/main" val="42888303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Vady návrhu</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a:bodyPr>
          <a:lstStyle/>
          <a:p>
            <a:pPr>
              <a:lnSpc>
                <a:spcPct val="80000"/>
              </a:lnSpc>
            </a:pPr>
            <a:r>
              <a:rPr lang="cs-CZ" altLang="cs-CZ" sz="2700" dirty="0"/>
              <a:t>Výzva k odstranění vad nebo doplnění chybějících listin</a:t>
            </a:r>
          </a:p>
          <a:p>
            <a:pPr lvl="1">
              <a:lnSpc>
                <a:spcPct val="80000"/>
              </a:lnSpc>
            </a:pPr>
            <a:r>
              <a:rPr lang="cs-CZ" altLang="cs-CZ" sz="2300" dirty="0"/>
              <a:t>1x (nelze opakovat),</a:t>
            </a:r>
          </a:p>
          <a:p>
            <a:pPr lvl="1">
              <a:lnSpc>
                <a:spcPct val="80000"/>
              </a:lnSpc>
            </a:pPr>
            <a:r>
              <a:rPr lang="cs-CZ" altLang="cs-CZ" sz="2300" dirty="0"/>
              <a:t>do 3 pracovních dnů od doručení návrhu,</a:t>
            </a:r>
          </a:p>
          <a:p>
            <a:pPr lvl="1">
              <a:lnSpc>
                <a:spcPct val="80000"/>
              </a:lnSpc>
            </a:pPr>
            <a:r>
              <a:rPr lang="cs-CZ" altLang="cs-CZ" sz="2300" dirty="0"/>
              <a:t>zpravidla lhůta 15 dnů.</a:t>
            </a:r>
          </a:p>
          <a:p>
            <a:pPr lvl="1">
              <a:lnSpc>
                <a:spcPct val="80000"/>
              </a:lnSpc>
            </a:pPr>
            <a:endParaRPr lang="cs-CZ" altLang="cs-CZ" sz="2300" dirty="0"/>
          </a:p>
          <a:p>
            <a:pPr lvl="1">
              <a:lnSpc>
                <a:spcPct val="80000"/>
              </a:lnSpc>
            </a:pPr>
            <a:endParaRPr lang="cs-CZ" altLang="cs-CZ" sz="2300" dirty="0"/>
          </a:p>
        </p:txBody>
      </p:sp>
    </p:spTree>
    <p:extLst>
      <p:ext uri="{BB962C8B-B14F-4D97-AF65-F5344CB8AC3E}">
        <p14:creationId xmlns:p14="http://schemas.microsoft.com/office/powerpoint/2010/main" val="19242504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Odmítnutí (§ 86 </a:t>
            </a:r>
            <a:r>
              <a:rPr lang="cs-CZ" altLang="cs-CZ" sz="4000" dirty="0" err="1">
                <a:latin typeface="Calibri" pitchFamily="34" charset="0"/>
              </a:rPr>
              <a:t>VeřRej</a:t>
            </a:r>
            <a:r>
              <a:rPr lang="cs-CZ" altLang="cs-CZ" sz="4000" dirty="0">
                <a:latin typeface="Calibri" pitchFamily="34" charset="0"/>
              </a:rPr>
              <a:t>)</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a:bodyPr>
          <a:lstStyle/>
          <a:p>
            <a:pPr>
              <a:lnSpc>
                <a:spcPct val="80000"/>
              </a:lnSpc>
            </a:pPr>
            <a:r>
              <a:rPr lang="cs-CZ" altLang="cs-CZ" sz="2700" dirty="0"/>
              <a:t>Rejstříkový soud usnesením návrh na zápis odmítne, jestliže</a:t>
            </a:r>
          </a:p>
          <a:p>
            <a:pPr marL="914400" lvl="1" indent="-457200">
              <a:lnSpc>
                <a:spcPct val="80000"/>
              </a:lnSpc>
              <a:buFont typeface="+mj-lt"/>
              <a:buAutoNum type="alphaLcParenR"/>
            </a:pPr>
            <a:r>
              <a:rPr lang="cs-CZ" altLang="cs-CZ" sz="2300" dirty="0"/>
              <a:t>byl podán osobou, která k návrhu není oprávněna,</a:t>
            </a:r>
          </a:p>
          <a:p>
            <a:pPr marL="914400" lvl="1" indent="-457200">
              <a:lnSpc>
                <a:spcPct val="80000"/>
              </a:lnSpc>
              <a:buFont typeface="+mj-lt"/>
              <a:buAutoNum type="alphaLcParenR"/>
            </a:pPr>
            <a:r>
              <a:rPr lang="cs-CZ" altLang="cs-CZ" sz="2300" dirty="0"/>
              <a:t>nebyl podán předepsaným způsobem,</a:t>
            </a:r>
          </a:p>
          <a:p>
            <a:pPr marL="914400" lvl="1" indent="-457200">
              <a:lnSpc>
                <a:spcPct val="80000"/>
              </a:lnSpc>
              <a:buFont typeface="+mj-lt"/>
              <a:buAutoNum type="alphaLcParenR"/>
            </a:pPr>
            <a:r>
              <a:rPr lang="cs-CZ" altLang="cs-CZ" sz="2300" dirty="0"/>
              <a:t>neobsahuje všechny předepsané náležitosti,</a:t>
            </a:r>
          </a:p>
          <a:p>
            <a:pPr marL="914400" lvl="1" indent="-457200">
              <a:lnSpc>
                <a:spcPct val="80000"/>
              </a:lnSpc>
              <a:buFont typeface="+mj-lt"/>
              <a:buAutoNum type="alphaLcParenR"/>
            </a:pPr>
            <a:r>
              <a:rPr lang="cs-CZ" altLang="cs-CZ" sz="2300" dirty="0"/>
              <a:t>je nesrozumitelný nebo neurčitý,</a:t>
            </a:r>
          </a:p>
          <a:p>
            <a:pPr marL="914400" lvl="1" indent="-457200">
              <a:lnSpc>
                <a:spcPct val="80000"/>
              </a:lnSpc>
              <a:buFont typeface="+mj-lt"/>
              <a:buAutoNum type="alphaLcParenR"/>
            </a:pPr>
            <a:r>
              <a:rPr lang="cs-CZ" altLang="cs-CZ" sz="2300" dirty="0"/>
              <a:t>k němu </a:t>
            </a:r>
            <a:r>
              <a:rPr lang="cs-CZ" altLang="cs-CZ" sz="2300" u="sng" dirty="0"/>
              <a:t>nebyly připojeny listiny, jimiž mají být podle tohoto nebo jiného zákona doloženy údaje o zapisovaných skutečnostech</a:t>
            </a:r>
            <a:r>
              <a:rPr lang="cs-CZ" altLang="cs-CZ" sz="2300" dirty="0"/>
              <a:t> (≈ tenká červená linie ve vztahu k zamítnutí),</a:t>
            </a:r>
          </a:p>
          <a:p>
            <a:pPr marL="914400" lvl="1" indent="-457200">
              <a:lnSpc>
                <a:spcPct val="80000"/>
              </a:lnSpc>
              <a:buFont typeface="+mj-lt"/>
              <a:buAutoNum type="alphaLcParenR"/>
            </a:pPr>
            <a:r>
              <a:rPr lang="cs-CZ" altLang="cs-CZ" sz="2300" dirty="0"/>
              <a:t>účel zakládané právnické osoby je v rozporu s ustanovením § 145 občanského zákoníku.</a:t>
            </a:r>
          </a:p>
          <a:p>
            <a:pPr>
              <a:lnSpc>
                <a:spcPct val="80000"/>
              </a:lnSpc>
            </a:pPr>
            <a:r>
              <a:rPr lang="cs-CZ" altLang="cs-CZ" sz="2700" dirty="0"/>
              <a:t>Nezakládá překážku věci pravomocné rozhodnuté</a:t>
            </a:r>
          </a:p>
          <a:p>
            <a:pPr lvl="1">
              <a:lnSpc>
                <a:spcPct val="80000"/>
              </a:lnSpc>
            </a:pPr>
            <a:r>
              <a:rPr lang="cs-CZ" altLang="cs-CZ" sz="2300" dirty="0"/>
              <a:t>proto „poučení“ podle § 89 </a:t>
            </a:r>
            <a:r>
              <a:rPr lang="cs-CZ" altLang="cs-CZ" sz="2300" dirty="0" err="1"/>
              <a:t>VeřRej</a:t>
            </a:r>
            <a:r>
              <a:rPr lang="cs-CZ" altLang="cs-CZ" sz="2300" dirty="0"/>
              <a:t>.</a:t>
            </a:r>
          </a:p>
          <a:p>
            <a:pPr lvl="1">
              <a:lnSpc>
                <a:spcPct val="80000"/>
              </a:lnSpc>
            </a:pPr>
            <a:endParaRPr lang="cs-CZ" altLang="cs-CZ" sz="2300" dirty="0"/>
          </a:p>
          <a:p>
            <a:pPr lvl="1">
              <a:lnSpc>
                <a:spcPct val="80000"/>
              </a:lnSpc>
            </a:pPr>
            <a:endParaRPr lang="cs-CZ" altLang="cs-CZ" sz="2300" dirty="0"/>
          </a:p>
          <a:p>
            <a:pPr lvl="1">
              <a:lnSpc>
                <a:spcPct val="80000"/>
              </a:lnSpc>
            </a:pPr>
            <a:endParaRPr lang="cs-CZ" altLang="cs-CZ" sz="2300" dirty="0"/>
          </a:p>
        </p:txBody>
      </p:sp>
    </p:spTree>
    <p:extLst>
      <p:ext uri="{BB962C8B-B14F-4D97-AF65-F5344CB8AC3E}">
        <p14:creationId xmlns:p14="http://schemas.microsoft.com/office/powerpoint/2010/main" val="36289764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„Meritorní“ přezkum</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a:bodyPr>
          <a:lstStyle/>
          <a:p>
            <a:pPr>
              <a:lnSpc>
                <a:spcPct val="80000"/>
              </a:lnSpc>
            </a:pPr>
            <a:r>
              <a:rPr lang="cs-CZ" altLang="cs-CZ" sz="2700" dirty="0"/>
              <a:t>Registrační princip</a:t>
            </a:r>
          </a:p>
          <a:p>
            <a:pPr lvl="1">
              <a:lnSpc>
                <a:spcPct val="80000"/>
              </a:lnSpc>
            </a:pPr>
            <a:r>
              <a:rPr lang="cs-CZ" altLang="cs-CZ" sz="2300" dirty="0"/>
              <a:t>smysl</a:t>
            </a:r>
          </a:p>
          <a:p>
            <a:pPr lvl="2">
              <a:lnSpc>
                <a:spcPct val="80000"/>
              </a:lnSpc>
            </a:pPr>
            <a:r>
              <a:rPr lang="cs-CZ" altLang="cs-CZ" sz="1900" dirty="0"/>
              <a:t>urychlit a zjednodušit zápis do veřejného rejstříku</a:t>
            </a:r>
          </a:p>
          <a:p>
            <a:pPr lvl="2">
              <a:lnSpc>
                <a:spcPct val="80000"/>
              </a:lnSpc>
            </a:pPr>
            <a:r>
              <a:rPr lang="cs-CZ" altLang="cs-CZ" sz="1900" dirty="0"/>
              <a:t>zachovat co možná nejvyšší shodu se skutečným stavem</a:t>
            </a:r>
          </a:p>
          <a:p>
            <a:pPr lvl="1">
              <a:lnSpc>
                <a:spcPct val="80000"/>
              </a:lnSpc>
            </a:pPr>
            <a:r>
              <a:rPr lang="cs-CZ" altLang="cs-CZ" sz="2300" dirty="0"/>
              <a:t>dokazování bez jednání (</a:t>
            </a:r>
            <a:r>
              <a:rPr lang="cs-CZ" altLang="cs-CZ" sz="2300" i="1" dirty="0"/>
              <a:t>á la</a:t>
            </a:r>
            <a:r>
              <a:rPr lang="cs-CZ" altLang="cs-CZ" sz="2300" dirty="0"/>
              <a:t> § 115a OSŘ)</a:t>
            </a:r>
          </a:p>
          <a:p>
            <a:pPr lvl="2">
              <a:lnSpc>
                <a:spcPct val="80000"/>
              </a:lnSpc>
            </a:pPr>
            <a:r>
              <a:rPr lang="cs-CZ" altLang="cs-CZ" sz="1900" dirty="0"/>
              <a:t>pouze listinné důkazy [§ 86 písm. e) </a:t>
            </a:r>
            <a:r>
              <a:rPr lang="cs-CZ" altLang="cs-CZ" sz="1900" dirty="0" err="1"/>
              <a:t>VeřRej</a:t>
            </a:r>
            <a:r>
              <a:rPr lang="cs-CZ" altLang="cs-CZ" sz="1900" dirty="0"/>
              <a:t>]</a:t>
            </a:r>
          </a:p>
          <a:p>
            <a:pPr lvl="2">
              <a:lnSpc>
                <a:spcPct val="80000"/>
              </a:lnSpc>
            </a:pPr>
            <a:r>
              <a:rPr lang="cs-CZ" altLang="cs-CZ" sz="1900" dirty="0"/>
              <a:t>neprovádí se jiné, než účastníky doložené listiny (neplatí § 120/2 OSŘ)</a:t>
            </a:r>
          </a:p>
          <a:p>
            <a:pPr lvl="2">
              <a:lnSpc>
                <a:spcPct val="80000"/>
              </a:lnSpc>
            </a:pPr>
            <a:r>
              <a:rPr lang="cs-CZ" altLang="cs-CZ" sz="1900" dirty="0"/>
              <a:t>nepoučuje se ve smyslu § 118a OSŘ</a:t>
            </a:r>
          </a:p>
          <a:p>
            <a:pPr lvl="3">
              <a:lnSpc>
                <a:spcPct val="80000"/>
              </a:lnSpc>
            </a:pPr>
            <a:r>
              <a:rPr lang="cs-CZ" altLang="cs-CZ" sz="1500" dirty="0"/>
              <a:t>poučení o břemenu tvrzení a důkazním břemeni</a:t>
            </a:r>
          </a:p>
          <a:p>
            <a:pPr lvl="2">
              <a:lnSpc>
                <a:spcPct val="80000"/>
              </a:lnSpc>
            </a:pPr>
            <a:r>
              <a:rPr lang="cs-CZ" altLang="cs-CZ" sz="1900" dirty="0"/>
              <a:t>neobjasňují se sporné skutečnosti (§ 90 </a:t>
            </a:r>
            <a:r>
              <a:rPr lang="cs-CZ" altLang="cs-CZ" sz="1900" dirty="0" err="1"/>
              <a:t>VeřRej</a:t>
            </a:r>
            <a:r>
              <a:rPr lang="cs-CZ" altLang="cs-CZ" sz="1900" dirty="0"/>
              <a:t>)</a:t>
            </a:r>
          </a:p>
          <a:p>
            <a:pPr lvl="2">
              <a:lnSpc>
                <a:spcPct val="80000"/>
              </a:lnSpc>
            </a:pPr>
            <a:r>
              <a:rPr lang="cs-CZ" altLang="cs-CZ" sz="1900" dirty="0"/>
              <a:t>snížená/zvýšená míra důkazu?</a:t>
            </a:r>
          </a:p>
          <a:p>
            <a:pPr lvl="3">
              <a:lnSpc>
                <a:spcPct val="80000"/>
              </a:lnSpc>
            </a:pPr>
            <a:r>
              <a:rPr lang="cs-CZ" altLang="cs-CZ" sz="1500" dirty="0"/>
              <a:t>běžně „vnitřního přesvědčení odpovídajícího praktické jistotě“</a:t>
            </a:r>
            <a:br>
              <a:rPr lang="cs-CZ" altLang="cs-CZ" sz="1500" dirty="0"/>
            </a:br>
            <a:r>
              <a:rPr lang="cs-CZ" altLang="cs-CZ" sz="1500" dirty="0"/>
              <a:t>(</a:t>
            </a:r>
            <a:r>
              <a:rPr lang="cs-CZ" altLang="cs-CZ" sz="1500" i="1" dirty="0"/>
              <a:t>27 Cdo 149/2019</a:t>
            </a:r>
            <a:r>
              <a:rPr lang="cs-CZ" altLang="cs-CZ" sz="1500" dirty="0"/>
              <a:t>)</a:t>
            </a:r>
          </a:p>
          <a:p>
            <a:pPr lvl="3">
              <a:lnSpc>
                <a:spcPct val="80000"/>
              </a:lnSpc>
            </a:pPr>
            <a:r>
              <a:rPr lang="cs-CZ" altLang="cs-CZ" sz="1500" dirty="0"/>
              <a:t>resp. „bez rozumných pochybností nabýt jistoty (přesvědčení) o tom, že se skutečnost opravdu stala (že je pravdivá)“</a:t>
            </a:r>
            <a:br>
              <a:rPr lang="cs-CZ" altLang="cs-CZ" sz="1500" dirty="0"/>
            </a:br>
            <a:r>
              <a:rPr lang="cs-CZ" altLang="cs-CZ" sz="1500" dirty="0"/>
              <a:t>(</a:t>
            </a:r>
            <a:r>
              <a:rPr lang="cs-CZ" altLang="cs-CZ" sz="1500" i="1" dirty="0"/>
              <a:t>21 Cdo 2682/2013, R 93/2014</a:t>
            </a:r>
            <a:r>
              <a:rPr lang="cs-CZ" altLang="cs-CZ" sz="1500" dirty="0"/>
              <a:t>)</a:t>
            </a:r>
          </a:p>
        </p:txBody>
      </p:sp>
    </p:spTree>
    <p:extLst>
      <p:ext uri="{BB962C8B-B14F-4D97-AF65-F5344CB8AC3E}">
        <p14:creationId xmlns:p14="http://schemas.microsoft.com/office/powerpoint/2010/main" val="18585389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Přezkum názvu</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a:bodyPr>
          <a:lstStyle/>
          <a:p>
            <a:pPr>
              <a:lnSpc>
                <a:spcPct val="80000"/>
              </a:lnSpc>
            </a:pPr>
            <a:r>
              <a:rPr lang="cs-CZ" altLang="cs-CZ" sz="2700" dirty="0"/>
              <a:t>Obchodní firma</a:t>
            </a:r>
          </a:p>
          <a:p>
            <a:pPr lvl="1">
              <a:lnSpc>
                <a:spcPct val="80000"/>
              </a:lnSpc>
            </a:pPr>
            <a:r>
              <a:rPr lang="cs-CZ" altLang="cs-CZ" sz="2300" i="1" dirty="0"/>
              <a:t>29 Cdo 5758/2016</a:t>
            </a:r>
          </a:p>
          <a:p>
            <a:pPr marL="1428750" lvl="2" indent="-514350" algn="just">
              <a:lnSpc>
                <a:spcPct val="80000"/>
              </a:lnSpc>
              <a:buFont typeface="+mj-lt"/>
              <a:buAutoNum type="romanUcPeriod"/>
            </a:pPr>
            <a:r>
              <a:rPr lang="cs-CZ" altLang="cs-CZ" sz="1900" i="1" dirty="0"/>
              <a:t>Při posuzování (ne)zaměnitelnosti názvu (firmy) je nutné hodnotit míru shody se jmény (firmami) jiných osob (podnikatelů), přičemž je nezbytné vycházet z dojmu, který (navrhovaný) název (firma) vyvolává </a:t>
            </a:r>
            <a:r>
              <a:rPr lang="cs-CZ" altLang="cs-CZ" sz="1900" i="1" u="sng" dirty="0"/>
              <a:t>u průměrné osoby</a:t>
            </a:r>
            <a:r>
              <a:rPr lang="cs-CZ" altLang="cs-CZ" sz="1900" i="1" dirty="0"/>
              <a:t> (§ 4 odst. 1 ObčZ), jež přichází (může přicházet) s právnickou osobou do styku, resp. – jde-li o podnikatele – u (jeho) </a:t>
            </a:r>
            <a:r>
              <a:rPr lang="cs-CZ" altLang="cs-CZ" sz="1900" i="1" u="sng" dirty="0"/>
              <a:t>průměrného zákazníka</a:t>
            </a:r>
            <a:r>
              <a:rPr lang="cs-CZ" altLang="cs-CZ" sz="1900" i="1" dirty="0"/>
              <a:t>.</a:t>
            </a:r>
          </a:p>
          <a:p>
            <a:pPr lvl="1">
              <a:lnSpc>
                <a:spcPct val="80000"/>
              </a:lnSpc>
            </a:pPr>
            <a:endParaRPr lang="cs-CZ" altLang="cs-CZ" sz="2300" dirty="0"/>
          </a:p>
        </p:txBody>
      </p:sp>
    </p:spTree>
    <p:extLst>
      <p:ext uri="{BB962C8B-B14F-4D97-AF65-F5344CB8AC3E}">
        <p14:creationId xmlns:p14="http://schemas.microsoft.com/office/powerpoint/2010/main" val="24700286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a:extLst>
              <a:ext uri="{FF2B5EF4-FFF2-40B4-BE49-F238E27FC236}">
                <a16:creationId xmlns:a16="http://schemas.microsoft.com/office/drawing/2014/main" id="{3A06F8E6-DE0C-49D7-9276-F1901FB4C5F1}"/>
              </a:ext>
            </a:extLst>
          </p:cNvPr>
          <p:cNvSpPr txBox="1">
            <a:spLocks/>
          </p:cNvSpPr>
          <p:nvPr/>
        </p:nvSpPr>
        <p:spPr>
          <a:xfrm>
            <a:off x="1143000" y="2808089"/>
            <a:ext cx="6858000" cy="1241822"/>
          </a:xfrm>
          <a:prstGeom prst="rect">
            <a:avLst/>
          </a:prstGeom>
        </p:spPr>
        <p:txBody>
          <a:bodyPr vert="horz" lIns="91440" tIns="45720" rIns="91440" bIns="45720" rtlCol="0" anchor="ctr">
            <a:normAutofit fontScale="90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cs-CZ" b="1" dirty="0"/>
              <a:t>Řízení ve věcech veřejného rejstříku</a:t>
            </a:r>
          </a:p>
        </p:txBody>
      </p:sp>
    </p:spTree>
    <p:extLst>
      <p:ext uri="{BB962C8B-B14F-4D97-AF65-F5344CB8AC3E}">
        <p14:creationId xmlns:p14="http://schemas.microsoft.com/office/powerpoint/2010/main" val="269079921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Rozhodnutí nejvyššího orgánu</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fontScale="92500" lnSpcReduction="20000"/>
          </a:bodyPr>
          <a:lstStyle/>
          <a:p>
            <a:pPr>
              <a:lnSpc>
                <a:spcPct val="80000"/>
              </a:lnSpc>
            </a:pPr>
            <a:r>
              <a:rPr lang="cs-CZ" altLang="cs-CZ" sz="2700" dirty="0"/>
              <a:t>rozhodnutí nejvyššího orgánu</a:t>
            </a:r>
          </a:p>
          <a:p>
            <a:pPr lvl="1">
              <a:lnSpc>
                <a:spcPct val="80000"/>
              </a:lnSpc>
            </a:pPr>
            <a:r>
              <a:rPr lang="cs-CZ" altLang="cs-CZ" sz="2300" dirty="0"/>
              <a:t>přezkoumávané v režimu § 258 a násl. ObčZ</a:t>
            </a:r>
          </a:p>
          <a:p>
            <a:pPr lvl="1">
              <a:lnSpc>
                <a:spcPct val="80000"/>
              </a:lnSpc>
            </a:pPr>
            <a:endParaRPr lang="cs-CZ" altLang="cs-CZ" sz="2300" i="1" dirty="0"/>
          </a:p>
          <a:p>
            <a:pPr lvl="1">
              <a:lnSpc>
                <a:spcPct val="80000"/>
              </a:lnSpc>
            </a:pPr>
            <a:r>
              <a:rPr lang="cs-CZ" altLang="cs-CZ" sz="2300" i="1" dirty="0"/>
              <a:t>29 Cdo 1104/2016</a:t>
            </a:r>
          </a:p>
          <a:p>
            <a:pPr marL="1428750" lvl="2" indent="-514350" algn="just">
              <a:lnSpc>
                <a:spcPct val="80000"/>
              </a:lnSpc>
              <a:buFont typeface="+mj-lt"/>
              <a:buAutoNum type="romanUcPeriod"/>
            </a:pPr>
            <a:r>
              <a:rPr lang="cs-CZ" altLang="cs-CZ" sz="1900" i="1" dirty="0"/>
              <a:t>Rejstříkovému soudu nepřísluší v rejstříkovém řízení posuzovat </a:t>
            </a:r>
            <a:r>
              <a:rPr lang="cs-CZ" altLang="cs-CZ" sz="1900" i="1" u="sng" dirty="0"/>
              <a:t>platnost usnesení valné hromady</a:t>
            </a:r>
            <a:r>
              <a:rPr lang="cs-CZ" altLang="cs-CZ" sz="1900" i="1" dirty="0"/>
              <a:t> společnosti s ručením omezeným, a to ani v řízení o povolení zápisu skutečnosti založené usnesením valné hromady do obchodního rejstříku.</a:t>
            </a:r>
          </a:p>
          <a:p>
            <a:pPr marL="1428750" lvl="2" indent="-514350" algn="just">
              <a:lnSpc>
                <a:spcPct val="80000"/>
              </a:lnSpc>
              <a:buFont typeface="+mj-lt"/>
              <a:buAutoNum type="romanUcPeriod"/>
            </a:pPr>
            <a:r>
              <a:rPr lang="cs-CZ" altLang="cs-CZ" sz="1900" i="1" dirty="0"/>
              <a:t>K vadám, pro které se na usnesení valné hromady </a:t>
            </a:r>
            <a:r>
              <a:rPr lang="cs-CZ" altLang="cs-CZ" sz="1900" i="1" u="sng" dirty="0"/>
              <a:t>hledí, jako by nebylo přijato</a:t>
            </a:r>
            <a:r>
              <a:rPr lang="cs-CZ" altLang="cs-CZ" sz="1900" i="1" dirty="0"/>
              <a:t> (srov. zejména § 45 odst. 1 a 2 ZOK a § 245 ObčZ), však rejstříkový soud </a:t>
            </a:r>
            <a:r>
              <a:rPr lang="cs-CZ" altLang="cs-CZ" sz="1900" i="1" u="sng" dirty="0"/>
              <a:t>přihlédnout musí</a:t>
            </a:r>
            <a:r>
              <a:rPr lang="cs-CZ" altLang="cs-CZ" sz="1900" i="1" dirty="0"/>
              <a:t>.</a:t>
            </a:r>
          </a:p>
          <a:p>
            <a:pPr lvl="1" algn="just">
              <a:lnSpc>
                <a:spcPct val="80000"/>
              </a:lnSpc>
            </a:pPr>
            <a:r>
              <a:rPr lang="cs-CZ" altLang="cs-CZ" sz="2300" i="1" dirty="0"/>
              <a:t>27 Cdo 4439/2018</a:t>
            </a:r>
          </a:p>
          <a:p>
            <a:pPr marL="1428750" lvl="2" indent="-514350" algn="just">
              <a:lnSpc>
                <a:spcPct val="80000"/>
              </a:lnSpc>
              <a:buFont typeface="+mj-lt"/>
              <a:buAutoNum type="romanUcPeriod"/>
            </a:pPr>
            <a:r>
              <a:rPr lang="cs-CZ" altLang="cs-CZ" sz="1900" i="1" dirty="0"/>
              <a:t>Vady, které způsobují toliko </a:t>
            </a:r>
            <a:r>
              <a:rPr lang="cs-CZ" altLang="cs-CZ" sz="1900" i="1" u="sng" dirty="0"/>
              <a:t>neplatnost</a:t>
            </a:r>
            <a:r>
              <a:rPr lang="cs-CZ" altLang="cs-CZ" sz="1900" i="1" dirty="0"/>
              <a:t> usnesení valné hromady společnosti s ručením omezeným, </a:t>
            </a:r>
            <a:r>
              <a:rPr lang="cs-CZ" altLang="cs-CZ" sz="1900" i="1" u="sng" dirty="0"/>
              <a:t>zásadně nejsou důvodem pro zamítnutí návrhu na zápis skutečnosti založené usnesením valné hromady</a:t>
            </a:r>
            <a:r>
              <a:rPr lang="cs-CZ" altLang="cs-CZ" sz="1900" i="1" dirty="0"/>
              <a:t> do obchodního rejstříku, a to ani kdyby byly zjevné z listin připojených k návrhu.</a:t>
            </a:r>
          </a:p>
          <a:p>
            <a:pPr lvl="1" algn="just">
              <a:lnSpc>
                <a:spcPct val="80000"/>
              </a:lnSpc>
            </a:pPr>
            <a:r>
              <a:rPr lang="cs-CZ" altLang="cs-CZ" sz="2300" i="1" dirty="0"/>
              <a:t>27 Cdo 3796/2017</a:t>
            </a:r>
          </a:p>
          <a:p>
            <a:pPr marL="1428750" lvl="2" indent="-514350" algn="just">
              <a:lnSpc>
                <a:spcPct val="80000"/>
              </a:lnSpc>
              <a:buFont typeface="+mj-lt"/>
              <a:buAutoNum type="romanUcPeriod"/>
            </a:pPr>
            <a:r>
              <a:rPr lang="cs-CZ" altLang="cs-CZ" sz="1900" i="1" dirty="0"/>
              <a:t>V řízení podle § 101 </a:t>
            </a:r>
            <a:r>
              <a:rPr lang="cs-CZ" altLang="cs-CZ" sz="1900" i="1" dirty="0" err="1"/>
              <a:t>VeřRej</a:t>
            </a:r>
            <a:r>
              <a:rPr lang="cs-CZ" altLang="cs-CZ" sz="1900" i="1" dirty="0"/>
              <a:t> rejstříkový soud nemůže posuzovat platnost usnesení členské schůze, která byla podkladem pro zápis, jehož změny se navrhovatel domáhá (§ 663 ZOK).</a:t>
            </a:r>
          </a:p>
          <a:p>
            <a:pPr lvl="1">
              <a:lnSpc>
                <a:spcPct val="80000"/>
              </a:lnSpc>
            </a:pPr>
            <a:endParaRPr lang="cs-CZ" altLang="cs-CZ" sz="2300" i="1" dirty="0"/>
          </a:p>
          <a:p>
            <a:pPr marL="628650" indent="-514350">
              <a:lnSpc>
                <a:spcPct val="80000"/>
              </a:lnSpc>
              <a:buFont typeface="+mj-lt"/>
              <a:buAutoNum type="romanUcPeriod"/>
            </a:pPr>
            <a:endParaRPr lang="cs-CZ" altLang="cs-CZ" sz="2700" i="1" dirty="0"/>
          </a:p>
          <a:p>
            <a:pPr marL="1428750" lvl="2" indent="-514350">
              <a:lnSpc>
                <a:spcPct val="80000"/>
              </a:lnSpc>
              <a:buFont typeface="+mj-lt"/>
              <a:buAutoNum type="romanUcPeriod"/>
            </a:pPr>
            <a:endParaRPr lang="cs-CZ" altLang="cs-CZ" sz="1900" i="1" dirty="0"/>
          </a:p>
          <a:p>
            <a:pPr marL="1428750" lvl="2" indent="-514350">
              <a:lnSpc>
                <a:spcPct val="80000"/>
              </a:lnSpc>
              <a:buFont typeface="+mj-lt"/>
              <a:buAutoNum type="romanUcPeriod"/>
            </a:pPr>
            <a:endParaRPr lang="cs-CZ" altLang="cs-CZ" sz="1900" i="1" dirty="0"/>
          </a:p>
          <a:p>
            <a:pPr marL="1428750" lvl="2" indent="-514350">
              <a:lnSpc>
                <a:spcPct val="80000"/>
              </a:lnSpc>
              <a:buFont typeface="+mj-lt"/>
              <a:buAutoNum type="romanUcPeriod"/>
            </a:pPr>
            <a:endParaRPr lang="cs-CZ" altLang="cs-CZ" sz="1900" i="1" dirty="0"/>
          </a:p>
          <a:p>
            <a:pPr lvl="1">
              <a:lnSpc>
                <a:spcPct val="80000"/>
              </a:lnSpc>
            </a:pPr>
            <a:endParaRPr lang="cs-CZ" altLang="cs-CZ" sz="2300" dirty="0"/>
          </a:p>
          <a:p>
            <a:pPr lvl="1">
              <a:lnSpc>
                <a:spcPct val="80000"/>
              </a:lnSpc>
            </a:pPr>
            <a:endParaRPr lang="cs-CZ" altLang="cs-CZ" sz="2300" dirty="0"/>
          </a:p>
        </p:txBody>
      </p:sp>
    </p:spTree>
    <p:extLst>
      <p:ext uri="{BB962C8B-B14F-4D97-AF65-F5344CB8AC3E}">
        <p14:creationId xmlns:p14="http://schemas.microsoft.com/office/powerpoint/2010/main" val="165206428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Závaznost výroku soudního rozhodnutí</a:t>
            </a:r>
          </a:p>
        </p:txBody>
      </p:sp>
      <p:sp>
        <p:nvSpPr>
          <p:cNvPr id="3" name="Zástupný symbol pro obsah 2"/>
          <p:cNvSpPr>
            <a:spLocks noGrp="1"/>
          </p:cNvSpPr>
          <p:nvPr>
            <p:ph idx="1"/>
          </p:nvPr>
        </p:nvSpPr>
        <p:spPr/>
        <p:txBody>
          <a:bodyPr/>
          <a:lstStyle/>
          <a:p>
            <a:r>
              <a:rPr lang="cs-CZ" dirty="0"/>
              <a:t>27 </a:t>
            </a:r>
            <a:r>
              <a:rPr lang="cs-CZ" dirty="0" err="1"/>
              <a:t>Cdo</a:t>
            </a:r>
            <a:r>
              <a:rPr lang="cs-CZ" dirty="0"/>
              <a:t> 3451/2020</a:t>
            </a:r>
          </a:p>
          <a:p>
            <a:pPr marL="971550" lvl="1" indent="-514350" algn="just">
              <a:buFont typeface="+mj-lt"/>
              <a:buAutoNum type="romanUcPeriod"/>
            </a:pPr>
            <a:r>
              <a:rPr lang="cs-CZ" sz="2400" i="1" dirty="0"/>
              <a:t>Výrok rozhodnutí, kterým soud rozhodl o tom, že o usnesení valné hromady obchodní společnosti nejde, je závazný pro každého, včetně soudu rozhodujícího v řízení ve věcech obchodního rejstříku, který tuto otázku nemůže (ani jako předběžnou) znovu posuzovat.</a:t>
            </a:r>
          </a:p>
        </p:txBody>
      </p:sp>
    </p:spTree>
    <p:extLst>
      <p:ext uri="{BB962C8B-B14F-4D97-AF65-F5344CB8AC3E}">
        <p14:creationId xmlns:p14="http://schemas.microsoft.com/office/powerpoint/2010/main" val="242132561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Rozhodnutí nejvyššího orgánu</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lnSpcReduction="10000"/>
          </a:bodyPr>
          <a:lstStyle/>
          <a:p>
            <a:pPr>
              <a:lnSpc>
                <a:spcPct val="80000"/>
              </a:lnSpc>
            </a:pPr>
            <a:r>
              <a:rPr lang="cs-CZ" altLang="cs-CZ" sz="2700" dirty="0"/>
              <a:t>rozhodnutí nejvyššího orgánu</a:t>
            </a:r>
          </a:p>
          <a:p>
            <a:pPr lvl="1">
              <a:lnSpc>
                <a:spcPct val="80000"/>
              </a:lnSpc>
            </a:pPr>
            <a:r>
              <a:rPr lang="cs-CZ" altLang="cs-CZ" sz="2300" dirty="0"/>
              <a:t>přezkoumávané v režimu § 258 a násl. ObčZ</a:t>
            </a:r>
          </a:p>
          <a:p>
            <a:pPr lvl="1">
              <a:lnSpc>
                <a:spcPct val="80000"/>
              </a:lnSpc>
            </a:pPr>
            <a:endParaRPr lang="cs-CZ" altLang="cs-CZ" sz="2300" dirty="0"/>
          </a:p>
          <a:p>
            <a:pPr lvl="1">
              <a:lnSpc>
                <a:spcPct val="80000"/>
              </a:lnSpc>
            </a:pPr>
            <a:r>
              <a:rPr lang="cs-CZ" altLang="cs-CZ" sz="2300" i="1" dirty="0"/>
              <a:t>29 Cdo 4525/2016</a:t>
            </a:r>
          </a:p>
          <a:p>
            <a:pPr marL="1428750" lvl="2" indent="-514350" algn="just">
              <a:lnSpc>
                <a:spcPct val="80000"/>
              </a:lnSpc>
              <a:buFont typeface="+mj-lt"/>
              <a:buAutoNum type="romanUcPeriod"/>
            </a:pPr>
            <a:r>
              <a:rPr lang="cs-CZ" altLang="cs-CZ" sz="1900" i="1" dirty="0"/>
              <a:t>Řečené však neznamená, že soudu přísluší toliko ověřit, zda k návrhu byly připojeny požadované listiny.</a:t>
            </a:r>
          </a:p>
          <a:p>
            <a:pPr marL="1428750" lvl="2" indent="-514350" algn="just">
              <a:lnSpc>
                <a:spcPct val="80000"/>
              </a:lnSpc>
              <a:buFont typeface="+mj-lt"/>
              <a:buAutoNum type="romanUcPeriod"/>
            </a:pPr>
            <a:r>
              <a:rPr lang="cs-CZ" altLang="cs-CZ" sz="1900" i="1" dirty="0"/>
              <a:t>Jak se podává z výslovného znění § 90 odst. 1 </a:t>
            </a:r>
            <a:r>
              <a:rPr lang="cs-CZ" altLang="cs-CZ" sz="1900" i="1" dirty="0" err="1"/>
              <a:t>VeřRej</a:t>
            </a:r>
            <a:r>
              <a:rPr lang="cs-CZ" altLang="cs-CZ" sz="1900" i="1" dirty="0"/>
              <a:t>, rejstříkový soud ověřuje, zda údaje, které mají být podle návrhu zapsány, z těchto listin vyplývají. </a:t>
            </a:r>
            <a:r>
              <a:rPr lang="cs-CZ" altLang="cs-CZ" sz="1900" b="1" i="1" dirty="0"/>
              <a:t>Jinak řečeno, nestačí pouhé zjištění, že listiny byly připojeny, ale je nutné také zkoumat jejich obsah</a:t>
            </a:r>
            <a:r>
              <a:rPr lang="cs-CZ" altLang="cs-CZ" sz="1900" i="1" dirty="0"/>
              <a:t>.</a:t>
            </a:r>
          </a:p>
          <a:p>
            <a:pPr lvl="1" algn="just">
              <a:lnSpc>
                <a:spcPct val="80000"/>
              </a:lnSpc>
            </a:pPr>
            <a:r>
              <a:rPr lang="cs-CZ" altLang="cs-CZ" sz="2300" i="1" dirty="0"/>
              <a:t>29 Cdo 649/2015 </a:t>
            </a:r>
          </a:p>
          <a:p>
            <a:pPr marL="1428750" lvl="2" indent="-514350" algn="just">
              <a:lnSpc>
                <a:spcPct val="80000"/>
              </a:lnSpc>
              <a:buFont typeface="+mj-lt"/>
              <a:buAutoNum type="romanUcPeriod"/>
            </a:pPr>
            <a:r>
              <a:rPr lang="cs-CZ" altLang="cs-CZ" sz="1900" i="1" dirty="0"/>
              <a:t>I v poměrech právní úpravy účinné od 1. 1. 2014 platí, že při posuzování způsobilosti valné hromady činit rozhodnutí se nepřihlíží k hlasům společníků, kteří nemohou vykonávat hlasovací právo, tak, že od celkového počtu hlasů, kterými společníci na valné hromadě disponují, se odečtou hlasy, s nimiž nemůže být vykonáváno hlasovací právo.</a:t>
            </a:r>
          </a:p>
          <a:p>
            <a:pPr lvl="1">
              <a:lnSpc>
                <a:spcPct val="80000"/>
              </a:lnSpc>
            </a:pPr>
            <a:endParaRPr lang="cs-CZ" altLang="cs-CZ" sz="2300" i="1" dirty="0"/>
          </a:p>
          <a:p>
            <a:pPr marL="1428750" lvl="2" indent="-514350">
              <a:lnSpc>
                <a:spcPct val="80000"/>
              </a:lnSpc>
              <a:buFont typeface="+mj-lt"/>
              <a:buAutoNum type="romanUcPeriod"/>
            </a:pPr>
            <a:endParaRPr lang="cs-CZ" altLang="cs-CZ" sz="1900" i="1" dirty="0"/>
          </a:p>
          <a:p>
            <a:pPr marL="1428750" lvl="2" indent="-514350">
              <a:lnSpc>
                <a:spcPct val="80000"/>
              </a:lnSpc>
              <a:buFont typeface="+mj-lt"/>
              <a:buAutoNum type="romanUcPeriod"/>
            </a:pPr>
            <a:endParaRPr lang="cs-CZ" altLang="cs-CZ" sz="1900" i="1" dirty="0"/>
          </a:p>
          <a:p>
            <a:pPr lvl="1">
              <a:lnSpc>
                <a:spcPct val="80000"/>
              </a:lnSpc>
            </a:pPr>
            <a:endParaRPr lang="cs-CZ" altLang="cs-CZ" sz="2300" dirty="0"/>
          </a:p>
          <a:p>
            <a:pPr lvl="1">
              <a:lnSpc>
                <a:spcPct val="80000"/>
              </a:lnSpc>
            </a:pPr>
            <a:endParaRPr lang="cs-CZ" altLang="cs-CZ" sz="2300" dirty="0"/>
          </a:p>
        </p:txBody>
      </p:sp>
    </p:spTree>
    <p:extLst>
      <p:ext uri="{BB962C8B-B14F-4D97-AF65-F5344CB8AC3E}">
        <p14:creationId xmlns:p14="http://schemas.microsoft.com/office/powerpoint/2010/main" val="108778154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Rozhodnutí nejvyššího orgánu</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a:bodyPr>
          <a:lstStyle/>
          <a:p>
            <a:pPr>
              <a:lnSpc>
                <a:spcPct val="80000"/>
              </a:lnSpc>
            </a:pPr>
            <a:r>
              <a:rPr lang="cs-CZ" altLang="cs-CZ" sz="2700" dirty="0"/>
              <a:t>rozhodnutí nejvyššího orgánu</a:t>
            </a:r>
          </a:p>
          <a:p>
            <a:pPr lvl="1">
              <a:lnSpc>
                <a:spcPct val="80000"/>
              </a:lnSpc>
            </a:pPr>
            <a:r>
              <a:rPr lang="cs-CZ" altLang="cs-CZ" sz="2300" dirty="0"/>
              <a:t>přezkoumávané v režimu § 258 a násl. ObčZ</a:t>
            </a:r>
          </a:p>
          <a:p>
            <a:pPr lvl="1">
              <a:lnSpc>
                <a:spcPct val="80000"/>
              </a:lnSpc>
            </a:pPr>
            <a:endParaRPr lang="cs-CZ" altLang="cs-CZ" sz="2300" dirty="0"/>
          </a:p>
          <a:p>
            <a:pPr lvl="1">
              <a:lnSpc>
                <a:spcPct val="80000"/>
              </a:lnSpc>
            </a:pPr>
            <a:r>
              <a:rPr lang="cs-CZ" altLang="cs-CZ" sz="2300" i="1" dirty="0"/>
              <a:t>27 </a:t>
            </a:r>
            <a:r>
              <a:rPr lang="cs-CZ" altLang="cs-CZ" sz="2300" i="1" dirty="0" err="1"/>
              <a:t>Cdo</a:t>
            </a:r>
            <a:r>
              <a:rPr lang="cs-CZ" altLang="cs-CZ" sz="2300" i="1" dirty="0"/>
              <a:t> 3328/2019</a:t>
            </a:r>
          </a:p>
          <a:p>
            <a:pPr marL="1428750" lvl="2" indent="-514350" algn="just">
              <a:lnSpc>
                <a:spcPct val="80000"/>
              </a:lnSpc>
              <a:buFont typeface="+mj-lt"/>
              <a:buAutoNum type="romanUcPeriod"/>
            </a:pPr>
            <a:r>
              <a:rPr lang="cs-CZ" altLang="cs-CZ" sz="1900" i="1" dirty="0"/>
              <a:t>Dovolateli lze sice přisvědčit, že </a:t>
            </a:r>
            <a:r>
              <a:rPr lang="cs-CZ" altLang="cs-CZ" sz="1900" i="1" u="sng" dirty="0"/>
              <a:t>vady, které způsobují toliko neplatnost</a:t>
            </a:r>
            <a:r>
              <a:rPr lang="cs-CZ" altLang="cs-CZ" sz="1900" i="1" dirty="0"/>
              <a:t> usnesení valné hromady společnosti s ručením omezeným, </a:t>
            </a:r>
            <a:r>
              <a:rPr lang="cs-CZ" altLang="cs-CZ" sz="1900" i="1" u="sng" dirty="0"/>
              <a:t>zásadně nejsou důvodem pro zamítnutí návrhu na zápis</a:t>
            </a:r>
            <a:r>
              <a:rPr lang="cs-CZ" altLang="cs-CZ" sz="1900" i="1" dirty="0"/>
              <a:t> skutečnosti založené usnesením valné hromady do obchodního rejstříku, a to, ani kdyby byly zjevné z listin připojených k návrhu.</a:t>
            </a:r>
          </a:p>
          <a:p>
            <a:pPr marL="1428750" lvl="2" indent="-514350" algn="just">
              <a:lnSpc>
                <a:spcPct val="80000"/>
              </a:lnSpc>
              <a:buFont typeface="+mj-lt"/>
              <a:buAutoNum type="romanUcPeriod"/>
            </a:pPr>
            <a:r>
              <a:rPr lang="cs-CZ" altLang="cs-CZ" sz="1900" i="1" dirty="0"/>
              <a:t> Nicméně v projednávané věci s ohledem na její okolnosti a s ohledem na obsah listin předložených rejstříkovému soudu </a:t>
            </a:r>
            <a:r>
              <a:rPr lang="cs-CZ" altLang="cs-CZ" sz="1900" b="1" i="1" u="sng" dirty="0"/>
              <a:t>lze mít pochybnosti o tom, zda rozhodnutí o odvolání L. K. přijala vskutku valná hromada společnosti</a:t>
            </a:r>
            <a:r>
              <a:rPr lang="cs-CZ" altLang="cs-CZ" sz="1900" i="1" dirty="0"/>
              <a:t> (jako její nejvyšší orgán), či zda tak učinil („sám za sebe“) </a:t>
            </a:r>
            <a:r>
              <a:rPr lang="cs-CZ" altLang="cs-CZ" sz="1900" b="1" i="1" u="sng" dirty="0"/>
              <a:t>toliko jeden ze společníků společnosti</a:t>
            </a:r>
            <a:r>
              <a:rPr lang="cs-CZ" altLang="cs-CZ" sz="1900" i="1" dirty="0"/>
              <a:t> (dovolatel). Uvedené pochybnosti se přitom podávají (s ohledem na notářkou učiněné výhrady) i z předloženého notářského zápisu.</a:t>
            </a:r>
          </a:p>
          <a:p>
            <a:pPr marL="1428750" lvl="2" indent="-514350">
              <a:lnSpc>
                <a:spcPct val="80000"/>
              </a:lnSpc>
              <a:buFont typeface="+mj-lt"/>
              <a:buAutoNum type="romanUcPeriod"/>
            </a:pPr>
            <a:endParaRPr lang="cs-CZ" altLang="cs-CZ" sz="1900" i="1" dirty="0"/>
          </a:p>
          <a:p>
            <a:pPr lvl="1">
              <a:lnSpc>
                <a:spcPct val="80000"/>
              </a:lnSpc>
            </a:pPr>
            <a:endParaRPr lang="cs-CZ" altLang="cs-CZ" sz="2300" i="1" dirty="0"/>
          </a:p>
          <a:p>
            <a:pPr marL="1428750" lvl="2" indent="-514350">
              <a:lnSpc>
                <a:spcPct val="80000"/>
              </a:lnSpc>
              <a:buFont typeface="+mj-lt"/>
              <a:buAutoNum type="romanUcPeriod"/>
            </a:pPr>
            <a:endParaRPr lang="cs-CZ" altLang="cs-CZ" sz="1900" i="1" dirty="0"/>
          </a:p>
          <a:p>
            <a:pPr marL="1428750" lvl="2" indent="-514350">
              <a:lnSpc>
                <a:spcPct val="80000"/>
              </a:lnSpc>
              <a:buFont typeface="+mj-lt"/>
              <a:buAutoNum type="romanUcPeriod"/>
            </a:pPr>
            <a:endParaRPr lang="cs-CZ" altLang="cs-CZ" sz="1900" i="1" dirty="0"/>
          </a:p>
          <a:p>
            <a:pPr lvl="1">
              <a:lnSpc>
                <a:spcPct val="80000"/>
              </a:lnSpc>
            </a:pPr>
            <a:endParaRPr lang="cs-CZ" altLang="cs-CZ" sz="2300" dirty="0"/>
          </a:p>
          <a:p>
            <a:pPr lvl="1">
              <a:lnSpc>
                <a:spcPct val="80000"/>
              </a:lnSpc>
            </a:pPr>
            <a:endParaRPr lang="cs-CZ" altLang="cs-CZ" sz="2300" dirty="0"/>
          </a:p>
        </p:txBody>
      </p:sp>
    </p:spTree>
    <p:extLst>
      <p:ext uri="{BB962C8B-B14F-4D97-AF65-F5344CB8AC3E}">
        <p14:creationId xmlns:p14="http://schemas.microsoft.com/office/powerpoint/2010/main" val="297835995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Sporné skutečnosti</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a:bodyPr>
          <a:lstStyle/>
          <a:p>
            <a:pPr>
              <a:lnSpc>
                <a:spcPct val="80000"/>
              </a:lnSpc>
            </a:pPr>
            <a:r>
              <a:rPr lang="cs-CZ" altLang="cs-CZ" sz="2700" dirty="0"/>
              <a:t>provedeno dokazování</a:t>
            </a:r>
          </a:p>
          <a:p>
            <a:pPr lvl="1">
              <a:lnSpc>
                <a:spcPct val="80000"/>
              </a:lnSpc>
            </a:pPr>
            <a:r>
              <a:rPr lang="cs-CZ" altLang="cs-CZ" sz="2300" dirty="0"/>
              <a:t>listiny, jimiž mají být doloženy údaje o zapisovaných skutečnosti [§ 86 písm. e) </a:t>
            </a:r>
            <a:r>
              <a:rPr lang="cs-CZ" altLang="cs-CZ" sz="2300" dirty="0" err="1"/>
              <a:t>VeřRej</a:t>
            </a:r>
            <a:r>
              <a:rPr lang="cs-CZ" altLang="cs-CZ" sz="2300" dirty="0"/>
              <a:t>]</a:t>
            </a:r>
          </a:p>
          <a:p>
            <a:pPr>
              <a:lnSpc>
                <a:spcPct val="80000"/>
              </a:lnSpc>
            </a:pPr>
            <a:r>
              <a:rPr lang="cs-CZ" altLang="cs-CZ" sz="2700" dirty="0"/>
              <a:t>hodnocení důkazů (§ 132 OSŘ)</a:t>
            </a:r>
          </a:p>
          <a:p>
            <a:pPr lvl="1">
              <a:lnSpc>
                <a:spcPct val="80000"/>
              </a:lnSpc>
            </a:pPr>
            <a:r>
              <a:rPr lang="cs-CZ" altLang="cs-CZ" sz="2300" dirty="0"/>
              <a:t>jednotlivě a v souvislostech</a:t>
            </a:r>
          </a:p>
          <a:p>
            <a:pPr lvl="1">
              <a:lnSpc>
                <a:spcPct val="80000"/>
              </a:lnSpc>
            </a:pPr>
            <a:r>
              <a:rPr lang="cs-CZ" altLang="cs-CZ" sz="2300" dirty="0"/>
              <a:t>přihlédnout ke všemu, co vyšlo za řízení najevo</a:t>
            </a:r>
          </a:p>
          <a:p>
            <a:pPr>
              <a:lnSpc>
                <a:spcPct val="80000"/>
              </a:lnSpc>
            </a:pPr>
            <a:r>
              <a:rPr lang="cs-CZ" altLang="cs-CZ" sz="2700" dirty="0"/>
              <a:t>přesto rejstříkový soud nenabyl „vnitřní přesvědčení odpovídající praktické jistotě“</a:t>
            </a:r>
          </a:p>
          <a:p>
            <a:pPr marL="457200" lvl="1" indent="0">
              <a:lnSpc>
                <a:spcPct val="80000"/>
              </a:lnSpc>
              <a:buNone/>
            </a:pPr>
            <a:endParaRPr lang="cs-CZ" altLang="cs-CZ" sz="2300" dirty="0"/>
          </a:p>
        </p:txBody>
      </p:sp>
    </p:spTree>
    <p:extLst>
      <p:ext uri="{BB962C8B-B14F-4D97-AF65-F5344CB8AC3E}">
        <p14:creationId xmlns:p14="http://schemas.microsoft.com/office/powerpoint/2010/main" val="385811940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Sporné skutečnosti</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a:bodyPr>
          <a:lstStyle/>
          <a:p>
            <a:pPr>
              <a:lnSpc>
                <a:spcPct val="80000"/>
              </a:lnSpc>
            </a:pPr>
            <a:r>
              <a:rPr lang="cs-CZ" altLang="cs-CZ" sz="2700" i="1" dirty="0">
                <a:latin typeface="Arial" panose="020B0604020202020204" pitchFamily="34" charset="0"/>
                <a:cs typeface="Arial" panose="020B0604020202020204" pitchFamily="34" charset="0"/>
              </a:rPr>
              <a:t>non </a:t>
            </a:r>
            <a:r>
              <a:rPr lang="cs-CZ" altLang="cs-CZ" sz="2700" i="1" dirty="0" err="1">
                <a:latin typeface="Arial" panose="020B0604020202020204" pitchFamily="34" charset="0"/>
                <a:cs typeface="Arial" panose="020B0604020202020204" pitchFamily="34" charset="0"/>
              </a:rPr>
              <a:t>liquet</a:t>
            </a:r>
            <a:r>
              <a:rPr lang="cs-CZ" altLang="cs-CZ" sz="2700" dirty="0">
                <a:latin typeface="Arial" panose="020B0604020202020204" pitchFamily="34" charset="0"/>
                <a:cs typeface="Arial" panose="020B0604020202020204" pitchFamily="34" charset="0"/>
              </a:rPr>
              <a:t> → pravidla o dělení důkazního břemene</a:t>
            </a:r>
            <a:endParaRPr lang="cs-CZ" altLang="cs-CZ" sz="2700" dirty="0"/>
          </a:p>
          <a:p>
            <a:pPr lvl="1">
              <a:lnSpc>
                <a:spcPct val="80000"/>
              </a:lnSpc>
            </a:pPr>
            <a:r>
              <a:rPr lang="cs-CZ" altLang="cs-CZ" sz="2300" dirty="0">
                <a:latin typeface="Arial" panose="020B0604020202020204" pitchFamily="34" charset="0"/>
                <a:cs typeface="Arial" panose="020B0604020202020204" pitchFamily="34" charset="0"/>
              </a:rPr>
              <a:t>obecně = objektivní nejistota k tíži toho, kdo se dovolává skutečnosti podmiňující aplikaci pro něj příznivé právní normy</a:t>
            </a:r>
          </a:p>
          <a:p>
            <a:pPr lvl="1">
              <a:lnSpc>
                <a:spcPct val="80000"/>
              </a:lnSpc>
            </a:pPr>
            <a:r>
              <a:rPr lang="cs-CZ" altLang="cs-CZ" sz="2300" dirty="0">
                <a:latin typeface="Arial" panose="020B0604020202020204" pitchFamily="34" charset="0"/>
                <a:cs typeface="Arial" panose="020B0604020202020204" pitchFamily="34" charset="0"/>
              </a:rPr>
              <a:t>registrační princip = </a:t>
            </a:r>
            <a:r>
              <a:rPr lang="cs-CZ" altLang="cs-CZ" sz="2300" b="1" dirty="0">
                <a:latin typeface="Arial" panose="020B0604020202020204" pitchFamily="34" charset="0"/>
                <a:cs typeface="Arial" panose="020B0604020202020204" pitchFamily="34" charset="0"/>
              </a:rPr>
              <a:t>objektivní nejistota k tíži navrhovatele</a:t>
            </a:r>
            <a:r>
              <a:rPr lang="cs-CZ" altLang="cs-CZ" sz="2300" dirty="0">
                <a:latin typeface="Arial" panose="020B0604020202020204" pitchFamily="34" charset="0"/>
                <a:cs typeface="Arial" panose="020B0604020202020204" pitchFamily="34" charset="0"/>
              </a:rPr>
              <a:t> (není prostor k hlubšímu dokazování)</a:t>
            </a:r>
          </a:p>
          <a:p>
            <a:pPr lvl="2">
              <a:lnSpc>
                <a:spcPct val="80000"/>
              </a:lnSpc>
            </a:pPr>
            <a:r>
              <a:rPr lang="cs-CZ" altLang="cs-CZ" sz="1900" dirty="0">
                <a:latin typeface="Arial" panose="020B0604020202020204" pitchFamily="34" charset="0"/>
                <a:cs typeface="Arial" panose="020B0604020202020204" pitchFamily="34" charset="0"/>
              </a:rPr>
              <a:t>zachovat současný zápis = „stop stav“</a:t>
            </a:r>
          </a:p>
          <a:p>
            <a:pPr lvl="1">
              <a:lnSpc>
                <a:spcPct val="80000"/>
              </a:lnSpc>
            </a:pPr>
            <a:r>
              <a:rPr lang="cs-CZ" altLang="cs-CZ" sz="2300" dirty="0">
                <a:latin typeface="Arial" panose="020B0604020202020204" pitchFamily="34" charset="0"/>
                <a:cs typeface="Arial" panose="020B0604020202020204" pitchFamily="34" charset="0"/>
              </a:rPr>
              <a:t>procesní řešení</a:t>
            </a:r>
          </a:p>
          <a:p>
            <a:pPr lvl="2">
              <a:lnSpc>
                <a:spcPct val="80000"/>
              </a:lnSpc>
            </a:pPr>
            <a:r>
              <a:rPr lang="cs-CZ" altLang="cs-CZ" sz="1900" dirty="0">
                <a:latin typeface="Arial" panose="020B0604020202020204" pitchFamily="34" charset="0"/>
                <a:cs typeface="Arial" panose="020B0604020202020204" pitchFamily="34" charset="0"/>
              </a:rPr>
              <a:t>odmítnout [§ 86 písm. e) </a:t>
            </a:r>
            <a:r>
              <a:rPr lang="cs-CZ" altLang="cs-CZ" sz="1900" dirty="0" err="1">
                <a:latin typeface="Arial" panose="020B0604020202020204" pitchFamily="34" charset="0"/>
                <a:cs typeface="Arial" panose="020B0604020202020204" pitchFamily="34" charset="0"/>
              </a:rPr>
              <a:t>VeřRej</a:t>
            </a:r>
            <a:r>
              <a:rPr lang="cs-CZ" altLang="cs-CZ" sz="1900" dirty="0">
                <a:latin typeface="Arial" panose="020B0604020202020204" pitchFamily="34" charset="0"/>
                <a:cs typeface="Arial" panose="020B0604020202020204" pitchFamily="34" charset="0"/>
              </a:rPr>
              <a:t>] </a:t>
            </a:r>
          </a:p>
          <a:p>
            <a:pPr marL="914400" lvl="2" indent="0">
              <a:lnSpc>
                <a:spcPct val="80000"/>
              </a:lnSpc>
              <a:buNone/>
            </a:pPr>
            <a:r>
              <a:rPr lang="cs-CZ" altLang="cs-CZ" sz="1900" dirty="0">
                <a:latin typeface="Arial" panose="020B0604020202020204" pitchFamily="34" charset="0"/>
                <a:cs typeface="Arial" panose="020B0604020202020204" pitchFamily="34" charset="0"/>
              </a:rPr>
              <a:t>nebo</a:t>
            </a:r>
          </a:p>
          <a:p>
            <a:pPr lvl="2">
              <a:lnSpc>
                <a:spcPct val="80000"/>
              </a:lnSpc>
            </a:pPr>
            <a:r>
              <a:rPr lang="cs-CZ" altLang="cs-CZ" sz="1900" dirty="0">
                <a:latin typeface="Arial" panose="020B0604020202020204" pitchFamily="34" charset="0"/>
                <a:cs typeface="Arial" panose="020B0604020202020204" pitchFamily="34" charset="0"/>
              </a:rPr>
              <a:t>zamítnout (§ 90/1 </a:t>
            </a:r>
            <a:r>
              <a:rPr lang="cs-CZ" altLang="cs-CZ" sz="1900" dirty="0" err="1">
                <a:latin typeface="Arial" panose="020B0604020202020204" pitchFamily="34" charset="0"/>
                <a:cs typeface="Arial" panose="020B0604020202020204" pitchFamily="34" charset="0"/>
              </a:rPr>
              <a:t>VeřRej</a:t>
            </a:r>
            <a:r>
              <a:rPr lang="cs-CZ" altLang="cs-CZ" sz="1900" dirty="0">
                <a:latin typeface="Arial" panose="020B0604020202020204" pitchFamily="34" charset="0"/>
                <a:cs typeface="Arial" panose="020B0604020202020204" pitchFamily="34" charset="0"/>
              </a:rPr>
              <a:t>)</a:t>
            </a:r>
            <a:endParaRPr lang="cs-CZ" altLang="cs-CZ" sz="2700" dirty="0"/>
          </a:p>
          <a:p>
            <a:pPr marL="457200" lvl="1" indent="0">
              <a:lnSpc>
                <a:spcPct val="80000"/>
              </a:lnSpc>
              <a:buNone/>
            </a:pPr>
            <a:endParaRPr lang="cs-CZ" altLang="cs-CZ" sz="2300" dirty="0"/>
          </a:p>
        </p:txBody>
      </p:sp>
    </p:spTree>
    <p:extLst>
      <p:ext uri="{BB962C8B-B14F-4D97-AF65-F5344CB8AC3E}">
        <p14:creationId xmlns:p14="http://schemas.microsoft.com/office/powerpoint/2010/main" val="316633422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Sporné skutečnosti</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a:bodyPr>
          <a:lstStyle/>
          <a:p>
            <a:pPr>
              <a:lnSpc>
                <a:spcPct val="80000"/>
              </a:lnSpc>
            </a:pPr>
            <a:r>
              <a:rPr lang="cs-CZ" altLang="cs-CZ" sz="2700" dirty="0"/>
              <a:t>Obecné principy</a:t>
            </a:r>
          </a:p>
          <a:p>
            <a:pPr lvl="1">
              <a:lnSpc>
                <a:spcPct val="80000"/>
              </a:lnSpc>
            </a:pPr>
            <a:r>
              <a:rPr lang="cs-CZ" altLang="cs-CZ" sz="2300" i="1" dirty="0"/>
              <a:t>27 </a:t>
            </a:r>
            <a:r>
              <a:rPr lang="cs-CZ" altLang="cs-CZ" sz="2300" i="1" dirty="0" err="1"/>
              <a:t>Cdo</a:t>
            </a:r>
            <a:r>
              <a:rPr lang="cs-CZ" altLang="cs-CZ" sz="2300" i="1" dirty="0"/>
              <a:t> 3328/2019</a:t>
            </a:r>
          </a:p>
          <a:p>
            <a:pPr marL="1428750" lvl="2" indent="-514350" algn="just">
              <a:lnSpc>
                <a:spcPct val="80000"/>
              </a:lnSpc>
              <a:buFont typeface="+mj-lt"/>
              <a:buAutoNum type="romanUcPeriod"/>
            </a:pPr>
            <a:r>
              <a:rPr lang="cs-CZ" altLang="cs-CZ" sz="1900" i="1" dirty="0"/>
              <a:t>Závěr odvolacího soudu, podle něhož nejsou splněny předpoklady pro zápis navrhovaných skutečností, neboť </a:t>
            </a:r>
            <a:r>
              <a:rPr lang="cs-CZ" altLang="cs-CZ" sz="1900" i="1" u="sng" dirty="0"/>
              <a:t>nevyplývají (bez dalšího) z předložených listin</a:t>
            </a:r>
            <a:r>
              <a:rPr lang="cs-CZ" altLang="cs-CZ" sz="1900" i="1" dirty="0"/>
              <a:t>, je </a:t>
            </a:r>
            <a:r>
              <a:rPr lang="cs-CZ" altLang="cs-CZ" sz="1900" i="1" u="sng" dirty="0"/>
              <a:t>v souladu s</a:t>
            </a:r>
            <a:r>
              <a:rPr lang="cs-CZ" altLang="cs-CZ" sz="1900" i="1" dirty="0"/>
              <a:t> ustanovením </a:t>
            </a:r>
            <a:r>
              <a:rPr lang="cs-CZ" altLang="cs-CZ" sz="1900" b="1" i="1" u="sng" dirty="0"/>
              <a:t>§ 90 </a:t>
            </a:r>
            <a:r>
              <a:rPr lang="cs-CZ" altLang="cs-CZ" sz="1900" b="1" i="1" u="sng" dirty="0" err="1"/>
              <a:t>VeřRej</a:t>
            </a:r>
            <a:r>
              <a:rPr lang="cs-CZ" altLang="cs-CZ" sz="1900" i="1" dirty="0"/>
              <a:t>, a judikaturou Nejvyššího soudu přijatou k jeho výkladu (srov. usnesení Nejvyššího soudu ze dne 28. 5. 2019, </a:t>
            </a:r>
            <a:r>
              <a:rPr lang="cs-CZ" altLang="cs-CZ" sz="1900" i="1" dirty="0" err="1"/>
              <a:t>sp</a:t>
            </a:r>
            <a:r>
              <a:rPr lang="cs-CZ" altLang="cs-CZ" sz="1900" i="1" dirty="0"/>
              <a:t>. zn. 27 </a:t>
            </a:r>
            <a:r>
              <a:rPr lang="cs-CZ" altLang="cs-CZ" sz="1900" i="1" dirty="0" err="1"/>
              <a:t>Cdo</a:t>
            </a:r>
            <a:r>
              <a:rPr lang="cs-CZ" altLang="cs-CZ" sz="1900" i="1" dirty="0"/>
              <a:t> 3796/2017, ze dne 18. 12. 2019, </a:t>
            </a:r>
            <a:r>
              <a:rPr lang="cs-CZ" altLang="cs-CZ" sz="1900" i="1" dirty="0" err="1"/>
              <a:t>sp</a:t>
            </a:r>
            <a:r>
              <a:rPr lang="cs-CZ" altLang="cs-CZ" sz="1900" i="1" dirty="0"/>
              <a:t>. zn. 27 </a:t>
            </a:r>
            <a:r>
              <a:rPr lang="cs-CZ" altLang="cs-CZ" sz="1900" i="1" dirty="0" err="1"/>
              <a:t>Cdo</a:t>
            </a:r>
            <a:r>
              <a:rPr lang="cs-CZ" altLang="cs-CZ" sz="1900" i="1" dirty="0"/>
              <a:t> 4439/2018, či ze dne 24. 2. 2020, </a:t>
            </a:r>
            <a:r>
              <a:rPr lang="cs-CZ" altLang="cs-CZ" sz="1900" i="1" dirty="0" err="1"/>
              <a:t>sp</a:t>
            </a:r>
            <a:r>
              <a:rPr lang="cs-CZ" altLang="cs-CZ" sz="1900" i="1" dirty="0"/>
              <a:t>. zn. 27 </a:t>
            </a:r>
            <a:r>
              <a:rPr lang="cs-CZ" altLang="cs-CZ" sz="1900" i="1" dirty="0" err="1"/>
              <a:t>Cdo</a:t>
            </a:r>
            <a:r>
              <a:rPr lang="cs-CZ" altLang="cs-CZ" sz="1900" i="1" dirty="0"/>
              <a:t> 1470/2018).</a:t>
            </a:r>
          </a:p>
          <a:p>
            <a:pPr marL="1428750" lvl="2" indent="-514350" algn="just">
              <a:lnSpc>
                <a:spcPct val="80000"/>
              </a:lnSpc>
              <a:buFont typeface="+mj-lt"/>
              <a:buAutoNum type="romanUcPeriod"/>
            </a:pPr>
            <a:r>
              <a:rPr lang="cs-CZ" altLang="cs-CZ" sz="1900" i="1" dirty="0"/>
              <a:t>Z té se (mimo jiné) podává, že </a:t>
            </a:r>
            <a:r>
              <a:rPr lang="cs-CZ" altLang="cs-CZ" sz="1900" i="1" u="sng" dirty="0"/>
              <a:t>nemůže-li rejstříkový soud uzavřít, že údaje, které mají být podle návrhu zapsány, vyplývají z připojených listin, návrh na zápis do obchodního rejstříku </a:t>
            </a:r>
            <a:r>
              <a:rPr lang="cs-CZ" altLang="cs-CZ" sz="1900" b="1" i="1" u="sng" dirty="0"/>
              <a:t>zamítne</a:t>
            </a:r>
            <a:r>
              <a:rPr lang="cs-CZ" altLang="cs-CZ" sz="1900" i="1" dirty="0"/>
              <a:t>. Dotčeným osobám, chtějí-li dosáhnout zápisu do obchodního rejstříku, pak zpravidla nezbývá než vyřešit sporné skutečnosti rozhodnutím soudu v příslušném občanskoprávním řízení, jež se následně může stát podkladem pro zápis do veřejného rejstříku.</a:t>
            </a:r>
          </a:p>
        </p:txBody>
      </p:sp>
    </p:spTree>
    <p:extLst>
      <p:ext uri="{BB962C8B-B14F-4D97-AF65-F5344CB8AC3E}">
        <p14:creationId xmlns:p14="http://schemas.microsoft.com/office/powerpoint/2010/main" val="265115003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Sporné skutečnosti</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a:bodyPr>
          <a:lstStyle/>
          <a:p>
            <a:pPr>
              <a:lnSpc>
                <a:spcPct val="80000"/>
              </a:lnSpc>
            </a:pPr>
            <a:r>
              <a:rPr lang="cs-CZ" altLang="cs-CZ" sz="2700" dirty="0"/>
              <a:t>Vis </a:t>
            </a:r>
            <a:r>
              <a:rPr lang="cs-CZ" altLang="cs-CZ" sz="2700" dirty="0" err="1"/>
              <a:t>compulsiva</a:t>
            </a:r>
            <a:endParaRPr lang="cs-CZ" altLang="cs-CZ" sz="2700" dirty="0"/>
          </a:p>
          <a:p>
            <a:pPr lvl="1">
              <a:lnSpc>
                <a:spcPct val="80000"/>
              </a:lnSpc>
            </a:pPr>
            <a:r>
              <a:rPr lang="cs-CZ" altLang="cs-CZ" sz="2300" i="1" dirty="0"/>
              <a:t>27 </a:t>
            </a:r>
            <a:r>
              <a:rPr lang="cs-CZ" altLang="cs-CZ" sz="2300" i="1" dirty="0" err="1"/>
              <a:t>Cdo</a:t>
            </a:r>
            <a:r>
              <a:rPr lang="cs-CZ" altLang="cs-CZ" sz="2300" i="1" dirty="0"/>
              <a:t> 2099/2020</a:t>
            </a:r>
          </a:p>
          <a:p>
            <a:pPr marL="1428750" lvl="2" indent="-514350" algn="just">
              <a:lnSpc>
                <a:spcPct val="80000"/>
              </a:lnSpc>
              <a:buFont typeface="+mj-lt"/>
              <a:buAutoNum type="romanUcPeriod"/>
            </a:pPr>
            <a:r>
              <a:rPr lang="cs-CZ" altLang="cs-CZ" sz="1900" i="1" dirty="0"/>
              <a:t>Namítá-li dovolatelka, že odvolací soud odchýlil od ustálené rozhodovací praxe (zejména od závěrů usnesení Nejvyššího soudu </a:t>
            </a:r>
            <a:r>
              <a:rPr lang="cs-CZ" altLang="cs-CZ" sz="1900" i="1" dirty="0" err="1"/>
              <a:t>sp</a:t>
            </a:r>
            <a:r>
              <a:rPr lang="cs-CZ" altLang="cs-CZ" sz="1900" i="1" dirty="0"/>
              <a:t>. zn. 29 </a:t>
            </a:r>
            <a:r>
              <a:rPr lang="cs-CZ" altLang="cs-CZ" sz="1900" i="1" dirty="0" err="1"/>
              <a:t>Cdo</a:t>
            </a:r>
            <a:r>
              <a:rPr lang="cs-CZ" altLang="cs-CZ" sz="1900" i="1" dirty="0"/>
              <a:t> 4525/2016), neboť „uzavřel, že zde jsou ‚sporné skutečnosti‘, aniž rozlišil, zda jde o vadu odůvodňující toliko případnou neplatnost usnesení valné hromady o odvolání (…) jednatele,“ je tomu ve skutečnosti právě naopak.</a:t>
            </a:r>
          </a:p>
          <a:p>
            <a:pPr marL="1428750" lvl="2" indent="-514350" algn="just">
              <a:lnSpc>
                <a:spcPct val="80000"/>
              </a:lnSpc>
              <a:buFont typeface="+mj-lt"/>
              <a:buAutoNum type="romanUcPeriod"/>
            </a:pPr>
            <a:r>
              <a:rPr lang="cs-CZ" altLang="cs-CZ" sz="1900" i="1" dirty="0"/>
              <a:t>Vyšlo-li totiž za řízení najevo, že je sporné, zda M. D. platně převedla svůj podíl v </a:t>
            </a:r>
            <a:r>
              <a:rPr lang="cs-CZ" altLang="cs-CZ" sz="1900" i="1" dirty="0" err="1"/>
              <a:t>dovolatelce</a:t>
            </a:r>
            <a:r>
              <a:rPr lang="cs-CZ" altLang="cs-CZ" sz="1900" i="1" dirty="0"/>
              <a:t>, neboť v odvolání (které podala jménem dovolatelky) uvedla, že na ní byl podpis smlouvy o převodu podílu (datované 9., resp. 10. 10. 2019) </a:t>
            </a:r>
            <a:r>
              <a:rPr lang="cs-CZ" altLang="cs-CZ" sz="1900" b="1" i="1" u="sng" dirty="0"/>
              <a:t>vynucen a že tuto smlouvu podepsala „pod nátlakem“, pak je závěr odvolacího soudu o tom, že je skutečná vůle M. D. sporná</a:t>
            </a:r>
            <a:r>
              <a:rPr lang="cs-CZ" altLang="cs-CZ" sz="1900" i="1" dirty="0"/>
              <a:t> a „závěr o ní musí mít podklad v provedeném dokazování, pro které není (…) v rejstříkovém řízení místo,“ </a:t>
            </a:r>
            <a:r>
              <a:rPr lang="cs-CZ" altLang="cs-CZ" sz="1900" b="1" i="1" u="sng" dirty="0"/>
              <a:t>plně v souladu s výše citovanou judikaturou dovolacího soudu.</a:t>
            </a:r>
          </a:p>
        </p:txBody>
      </p:sp>
    </p:spTree>
    <p:extLst>
      <p:ext uri="{BB962C8B-B14F-4D97-AF65-F5344CB8AC3E}">
        <p14:creationId xmlns:p14="http://schemas.microsoft.com/office/powerpoint/2010/main" val="86803634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fontScale="90000"/>
          </a:bodyPr>
          <a:lstStyle/>
          <a:p>
            <a:r>
              <a:rPr lang="cs-CZ" altLang="cs-CZ" sz="4000" dirty="0">
                <a:latin typeface="Calibri" pitchFamily="34" charset="0"/>
              </a:rPr>
              <a:t>Sporné skutečnosti</a:t>
            </a:r>
            <a:br>
              <a:rPr lang="cs-CZ" altLang="cs-CZ" sz="4000" dirty="0">
                <a:latin typeface="Calibri" pitchFamily="34" charset="0"/>
              </a:rPr>
            </a:br>
            <a:r>
              <a:rPr lang="cs-CZ" altLang="cs-CZ" sz="4000" dirty="0">
                <a:latin typeface="Calibri" pitchFamily="34" charset="0"/>
              </a:rPr>
              <a:t>v řízení podle § 101 </a:t>
            </a:r>
            <a:r>
              <a:rPr lang="cs-CZ" altLang="cs-CZ" sz="4000" dirty="0" err="1">
                <a:latin typeface="Calibri" pitchFamily="34" charset="0"/>
              </a:rPr>
              <a:t>VeřRej</a:t>
            </a:r>
            <a:endParaRPr lang="cs-CZ" altLang="cs-CZ" sz="4000" dirty="0">
              <a:latin typeface="Calibri" pitchFamily="34" charset="0"/>
            </a:endParaRP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fontScale="92500" lnSpcReduction="10000"/>
          </a:bodyPr>
          <a:lstStyle/>
          <a:p>
            <a:pPr>
              <a:lnSpc>
                <a:spcPct val="80000"/>
              </a:lnSpc>
            </a:pPr>
            <a:r>
              <a:rPr lang="cs-CZ" altLang="cs-CZ" sz="2700" dirty="0"/>
              <a:t>Odstoupení od smlouvy o převodu podílu</a:t>
            </a:r>
          </a:p>
          <a:p>
            <a:pPr lvl="1">
              <a:lnSpc>
                <a:spcPct val="80000"/>
              </a:lnSpc>
            </a:pPr>
            <a:r>
              <a:rPr lang="cs-CZ" altLang="cs-CZ" sz="2300" dirty="0"/>
              <a:t>27 Cdo 2580/2021</a:t>
            </a:r>
          </a:p>
          <a:p>
            <a:pPr marL="1428750" lvl="2" indent="-514350" algn="just">
              <a:lnSpc>
                <a:spcPct val="80000"/>
              </a:lnSpc>
              <a:buFont typeface="+mj-lt"/>
              <a:buAutoNum type="romanUcPeriod"/>
            </a:pPr>
            <a:r>
              <a:rPr lang="cs-CZ" altLang="cs-CZ" sz="1900" i="1" dirty="0"/>
              <a:t>Závěr odvolacího soudu, podle něhož rejstříkový soud na základě přezkumu obsahu </a:t>
            </a:r>
            <a:r>
              <a:rPr lang="cs-CZ" altLang="cs-CZ" sz="1900" i="1" u="sng" dirty="0"/>
              <a:t>odstoupení od smlouvy a dodejky doložených k návrhu (v předchozím řízení) správně dovodil, že údaje, které měly být podle návrhu zapsány, z těchto listin vyplývají</a:t>
            </a:r>
            <a:r>
              <a:rPr lang="cs-CZ" altLang="cs-CZ" sz="1900" i="1" dirty="0"/>
              <a:t> (byť to formuloval tak, že doručením odstoupení od smlouvy nastaly jeho účinky), jakož i závěr, podle něhož </a:t>
            </a:r>
            <a:r>
              <a:rPr lang="cs-CZ" altLang="cs-CZ" sz="1900" b="1" i="1" dirty="0"/>
              <a:t>pro posuzování platnosti či účinnosti odstoupení nemá rejstříkový soud v řízení podle § 101 </a:t>
            </a:r>
            <a:r>
              <a:rPr lang="cs-CZ" altLang="cs-CZ" sz="1900" b="1" i="1" dirty="0" err="1"/>
              <a:t>VeřRej</a:t>
            </a:r>
            <a:r>
              <a:rPr lang="cs-CZ" altLang="cs-CZ" sz="1900" b="1" i="1" dirty="0"/>
              <a:t> prostor</a:t>
            </a:r>
            <a:r>
              <a:rPr lang="cs-CZ" altLang="cs-CZ" sz="1900" i="1" dirty="0"/>
              <a:t>, jsou plně v souladu s citovanou judikaturou Nejvyššího soudu.</a:t>
            </a:r>
          </a:p>
          <a:p>
            <a:pPr marL="1428750" lvl="2" indent="-514350" algn="just">
              <a:lnSpc>
                <a:spcPct val="80000"/>
              </a:lnSpc>
              <a:buFont typeface="+mj-lt"/>
              <a:buAutoNum type="romanUcPeriod"/>
            </a:pPr>
            <a:r>
              <a:rPr lang="cs-CZ" altLang="cs-CZ" sz="1900" i="1" dirty="0"/>
              <a:t>S ohledem na dovolací argumentaci považuje Nejvyšší soud za potřebné dodat, že </a:t>
            </a:r>
            <a:r>
              <a:rPr lang="cs-CZ" altLang="cs-CZ" sz="1900" b="1" i="1" dirty="0"/>
              <a:t>přípisy adresované rejstříkovému soudu</a:t>
            </a:r>
            <a:r>
              <a:rPr lang="cs-CZ" altLang="cs-CZ" sz="1900" i="1" dirty="0"/>
              <a:t> (v předchozím řízení), v nichž dovolatelka vyjevila svůj právní názor na platnost, respektive účinnost odstoupení od smlouvy, </a:t>
            </a:r>
            <a:r>
              <a:rPr lang="cs-CZ" altLang="cs-CZ" sz="1900" b="1" i="1" dirty="0"/>
              <a:t>nejsou listinami, z nichž by vyplývalo, že zápis neměl být proveden.</a:t>
            </a:r>
            <a:r>
              <a:rPr lang="cs-CZ" altLang="cs-CZ" sz="1900" i="1" dirty="0"/>
              <a:t> Jinak řečeno, dovolatelka nepředložila soudu listiny, jejichž prostřednictvím by zpochybnila závěr o tom, že údaje o skutečnostech zapisovaných na návrh zapsané osoby do obchodního rejstříku vyplývají z listin, které zapsaná osoba k návrhu doložila (takovou listinou by – v poměrech projednávané věci – mohl být například doklad o splnění příplatkové povinnosti </a:t>
            </a:r>
            <a:r>
              <a:rPr lang="cs-CZ" altLang="cs-CZ" sz="1900" i="1" dirty="0" err="1"/>
              <a:t>dovolatelkou</a:t>
            </a:r>
            <a:r>
              <a:rPr lang="cs-CZ" altLang="cs-CZ" sz="1900" i="1" dirty="0"/>
              <a:t>). </a:t>
            </a:r>
          </a:p>
        </p:txBody>
      </p:sp>
    </p:spTree>
    <p:extLst>
      <p:ext uri="{BB962C8B-B14F-4D97-AF65-F5344CB8AC3E}">
        <p14:creationId xmlns:p14="http://schemas.microsoft.com/office/powerpoint/2010/main" val="121225935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Rozhodnutí</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a:bodyPr>
          <a:lstStyle/>
          <a:p>
            <a:pPr>
              <a:lnSpc>
                <a:spcPct val="80000"/>
              </a:lnSpc>
            </a:pPr>
            <a:r>
              <a:rPr lang="cs-CZ" altLang="cs-CZ" sz="2700" dirty="0"/>
              <a:t>Usnesení (§ 93 </a:t>
            </a:r>
            <a:r>
              <a:rPr lang="cs-CZ" altLang="cs-CZ" sz="2700" dirty="0" err="1"/>
              <a:t>VeřRej</a:t>
            </a:r>
            <a:r>
              <a:rPr lang="cs-CZ" altLang="cs-CZ" sz="2700" dirty="0"/>
              <a:t>)</a:t>
            </a:r>
          </a:p>
          <a:p>
            <a:pPr lvl="1">
              <a:lnSpc>
                <a:spcPct val="80000"/>
              </a:lnSpc>
            </a:pPr>
            <a:r>
              <a:rPr lang="cs-CZ" altLang="cs-CZ" sz="2300" dirty="0"/>
              <a:t>nutné, nepodává-li se na návrh na formuláři.</a:t>
            </a:r>
          </a:p>
          <a:p>
            <a:pPr lvl="1">
              <a:lnSpc>
                <a:spcPct val="80000"/>
              </a:lnSpc>
            </a:pPr>
            <a:endParaRPr lang="cs-CZ" altLang="cs-CZ" sz="2300" dirty="0"/>
          </a:p>
        </p:txBody>
      </p:sp>
    </p:spTree>
    <p:extLst>
      <p:ext uri="{BB962C8B-B14F-4D97-AF65-F5344CB8AC3E}">
        <p14:creationId xmlns:p14="http://schemas.microsoft.com/office/powerpoint/2010/main" val="12968394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Pojem „veřejný rejstřík“</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fontScale="92500" lnSpcReduction="10000"/>
          </a:bodyPr>
          <a:lstStyle/>
          <a:p>
            <a:pPr>
              <a:lnSpc>
                <a:spcPct val="80000"/>
              </a:lnSpc>
            </a:pPr>
            <a:r>
              <a:rPr lang="cs-CZ" altLang="cs-CZ" sz="2700" dirty="0"/>
              <a:t>používáno polysémanticky</a:t>
            </a:r>
          </a:p>
          <a:p>
            <a:pPr lvl="1">
              <a:lnSpc>
                <a:spcPct val="80000"/>
              </a:lnSpc>
            </a:pPr>
            <a:r>
              <a:rPr lang="cs-CZ" altLang="cs-CZ" sz="2300" dirty="0"/>
              <a:t>nejobecnější pojetí = evidence právnických osob (§ 120 ObčZ)</a:t>
            </a:r>
          </a:p>
          <a:p>
            <a:pPr lvl="1">
              <a:lnSpc>
                <a:spcPct val="80000"/>
              </a:lnSpc>
            </a:pPr>
            <a:r>
              <a:rPr lang="cs-CZ" altLang="cs-CZ" sz="2300" dirty="0"/>
              <a:t>pojetí zákona o veřejných rejstřících = evidence (nejen právnických!) osob, které se zapisují do vyjmenovaných veřejných rejstříků (§ 1 odst. 1 </a:t>
            </a:r>
            <a:r>
              <a:rPr lang="cs-CZ" altLang="cs-CZ" sz="2300" dirty="0" err="1"/>
              <a:t>VeřRej</a:t>
            </a:r>
            <a:r>
              <a:rPr lang="cs-CZ" altLang="cs-CZ" sz="2300" dirty="0"/>
              <a:t>)</a:t>
            </a:r>
          </a:p>
          <a:p>
            <a:pPr lvl="1">
              <a:lnSpc>
                <a:spcPct val="80000"/>
              </a:lnSpc>
            </a:pPr>
            <a:r>
              <a:rPr lang="cs-CZ" altLang="cs-CZ" sz="2300" dirty="0"/>
              <a:t>ve smyslu veřejného seznamu = evidence věcí (rejstřík ochranných známek, užitných vzorů, letecký rejstřík…)</a:t>
            </a:r>
          </a:p>
          <a:p>
            <a:pPr marL="914400" lvl="2" indent="0">
              <a:lnSpc>
                <a:spcPct val="80000"/>
              </a:lnSpc>
              <a:buNone/>
            </a:pPr>
            <a:r>
              <a:rPr lang="cs-CZ" sz="1900" i="1" dirty="0">
                <a:ea typeface="+mn-lt"/>
                <a:cs typeface="+mn-lt"/>
              </a:rPr>
              <a:t>27 Cdo 2025/2016</a:t>
            </a:r>
          </a:p>
          <a:p>
            <a:pPr marL="1428750" lvl="2" indent="-514350" algn="just">
              <a:lnSpc>
                <a:spcPct val="80000"/>
              </a:lnSpc>
              <a:buAutoNum type="romanUcPeriod"/>
            </a:pPr>
            <a:r>
              <a:rPr lang="cs-CZ" sz="1900" i="1" dirty="0">
                <a:ea typeface="+mn-lt"/>
                <a:cs typeface="+mn-lt"/>
              </a:rPr>
              <a:t>Právním předpisem, který upravuje veřejné rejstříky předvídané občanským zákoníkem, je zákon o veřejných rejstřících.</a:t>
            </a:r>
          </a:p>
          <a:p>
            <a:pPr marL="1428750" lvl="2" indent="-514350" algn="just">
              <a:lnSpc>
                <a:spcPct val="80000"/>
              </a:lnSpc>
              <a:buAutoNum type="romanUcPeriod"/>
            </a:pPr>
            <a:r>
              <a:rPr lang="cs-CZ" sz="1900" i="1" dirty="0">
                <a:ea typeface="+mn-lt"/>
                <a:cs typeface="+mn-lt"/>
              </a:rPr>
              <a:t>Obchodní rejstřík je </a:t>
            </a:r>
            <a:r>
              <a:rPr lang="cs-CZ" sz="1900" b="1" i="1" u="sng" dirty="0">
                <a:ea typeface="+mn-lt"/>
                <a:cs typeface="+mn-lt"/>
              </a:rPr>
              <a:t>veřejným rejstříkem a nikoliv veřejným seznamem</a:t>
            </a:r>
            <a:r>
              <a:rPr lang="cs-CZ" sz="1900" i="1" dirty="0">
                <a:ea typeface="+mn-lt"/>
                <a:cs typeface="+mn-lt"/>
              </a:rPr>
              <a:t>, v němž by byly evidovány podíly ve společnostech s ručením omezeným.</a:t>
            </a:r>
          </a:p>
          <a:p>
            <a:pPr marL="1428750" lvl="2" indent="-514350" algn="just">
              <a:lnSpc>
                <a:spcPct val="80000"/>
              </a:lnSpc>
              <a:buAutoNum type="romanUcPeriod"/>
            </a:pPr>
            <a:r>
              <a:rPr lang="cs-CZ" altLang="cs-CZ" sz="1900" i="1" u="sng" dirty="0">
                <a:ea typeface="+mn-lt"/>
                <a:cs typeface="+mn-lt"/>
              </a:rPr>
              <a:t>Věřitel společníka</a:t>
            </a:r>
            <a:r>
              <a:rPr lang="cs-CZ" altLang="cs-CZ" sz="1900" i="1" dirty="0">
                <a:ea typeface="+mn-lt"/>
                <a:cs typeface="+mn-lt"/>
              </a:rPr>
              <a:t> společnosti s ručením omezeným </a:t>
            </a:r>
            <a:r>
              <a:rPr lang="cs-CZ" altLang="cs-CZ" sz="1900" i="1" u="sng" dirty="0">
                <a:ea typeface="+mn-lt"/>
                <a:cs typeface="+mn-lt"/>
              </a:rPr>
              <a:t>se nemůže domáhat</a:t>
            </a:r>
            <a:r>
              <a:rPr lang="cs-CZ" altLang="cs-CZ" sz="1900" i="1" dirty="0">
                <a:ea typeface="+mn-lt"/>
                <a:cs typeface="+mn-lt"/>
              </a:rPr>
              <a:t> postupem podle § 599 o. z. </a:t>
            </a:r>
            <a:r>
              <a:rPr lang="cs-CZ" altLang="cs-CZ" sz="1900" i="1" u="sng" dirty="0">
                <a:ea typeface="+mn-lt"/>
                <a:cs typeface="+mn-lt"/>
              </a:rPr>
              <a:t>zápisu poznámky o tom, že se dovolal neúčinnosti</a:t>
            </a:r>
            <a:r>
              <a:rPr lang="cs-CZ" altLang="cs-CZ" sz="1900" i="1" dirty="0">
                <a:ea typeface="+mn-lt"/>
                <a:cs typeface="+mn-lt"/>
              </a:rPr>
              <a:t> právního jednání týkajícího se určitého podílu ve společnosti s ručením omezeným, do obchodního rejstříku.</a:t>
            </a:r>
          </a:p>
          <a:p>
            <a:pPr marL="914400" lvl="2" indent="0" algn="just">
              <a:lnSpc>
                <a:spcPct val="80000"/>
              </a:lnSpc>
              <a:buNone/>
            </a:pPr>
            <a:r>
              <a:rPr lang="cs-CZ" altLang="cs-CZ" sz="1900" i="1" dirty="0">
                <a:ea typeface="+mn-lt"/>
                <a:cs typeface="+mn-lt"/>
              </a:rPr>
              <a:t>	25 Cdo 1064/2021 (registr silničních vozidel ≠ veřejný rejstřík)</a:t>
            </a:r>
            <a:endParaRPr lang="cs-CZ" altLang="cs-CZ" sz="1900" i="1" dirty="0">
              <a:cs typeface="Calibri"/>
            </a:endParaRPr>
          </a:p>
        </p:txBody>
      </p:sp>
    </p:spTree>
    <p:extLst>
      <p:ext uri="{BB962C8B-B14F-4D97-AF65-F5344CB8AC3E}">
        <p14:creationId xmlns:p14="http://schemas.microsoft.com/office/powerpoint/2010/main" val="227825812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Bez rozhodnutí I.</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a:bodyPr>
          <a:lstStyle/>
          <a:p>
            <a:pPr>
              <a:lnSpc>
                <a:spcPct val="80000"/>
              </a:lnSpc>
              <a:spcAft>
                <a:spcPts val="100"/>
              </a:spcAft>
            </a:pPr>
            <a:r>
              <a:rPr lang="cs-CZ" altLang="cs-CZ" sz="2700" dirty="0"/>
              <a:t>Mají-li navrhované skutečnosti podklad v přiloženém notářském zápisu + další podmínky (§ 92 </a:t>
            </a:r>
            <a:r>
              <a:rPr lang="cs-CZ" altLang="cs-CZ" sz="2700" dirty="0" err="1"/>
              <a:t>VeřRej</a:t>
            </a:r>
            <a:r>
              <a:rPr lang="cs-CZ" altLang="cs-CZ" sz="2700" dirty="0"/>
              <a:t>).</a:t>
            </a:r>
          </a:p>
          <a:p>
            <a:pPr>
              <a:lnSpc>
                <a:spcPct val="80000"/>
              </a:lnSpc>
              <a:spcAft>
                <a:spcPts val="100"/>
              </a:spcAft>
            </a:pPr>
            <a:r>
              <a:rPr lang="cs-CZ" altLang="cs-CZ" sz="2700" dirty="0"/>
              <a:t>Povinnost „promítnout“ fikce zápisu (§ 98 odst. 2 </a:t>
            </a:r>
            <a:r>
              <a:rPr lang="cs-CZ" altLang="cs-CZ" sz="2700" dirty="0" err="1"/>
              <a:t>VeřRej</a:t>
            </a:r>
            <a:r>
              <a:rPr lang="cs-CZ" altLang="cs-CZ" sz="2700" dirty="0"/>
              <a:t>),</a:t>
            </a:r>
          </a:p>
          <a:p>
            <a:pPr lvl="1">
              <a:lnSpc>
                <a:spcPct val="80000"/>
              </a:lnSpc>
              <a:spcAft>
                <a:spcPts val="100"/>
              </a:spcAft>
            </a:pPr>
            <a:r>
              <a:rPr lang="cs-CZ" altLang="cs-CZ" sz="2300" dirty="0"/>
              <a:t>27 </a:t>
            </a:r>
            <a:r>
              <a:rPr lang="cs-CZ" altLang="cs-CZ" sz="2300" dirty="0" err="1"/>
              <a:t>Cdo</a:t>
            </a:r>
            <a:r>
              <a:rPr lang="cs-CZ" altLang="cs-CZ" sz="2300" dirty="0"/>
              <a:t> 2250/2020 = § 98/2 </a:t>
            </a:r>
            <a:r>
              <a:rPr lang="cs-CZ" altLang="cs-CZ" sz="2300" dirty="0" err="1"/>
              <a:t>VeřRej</a:t>
            </a:r>
            <a:r>
              <a:rPr lang="cs-CZ" altLang="cs-CZ" sz="2300" dirty="0"/>
              <a:t> nedopadá na návrhy osob, které k návrhu nejsou oprávněny.</a:t>
            </a:r>
            <a:endParaRPr lang="cs-CZ" altLang="cs-CZ" sz="2300" dirty="0">
              <a:cs typeface="Calibri"/>
            </a:endParaRPr>
          </a:p>
          <a:p>
            <a:pPr>
              <a:lnSpc>
                <a:spcPct val="80000"/>
              </a:lnSpc>
              <a:spcAft>
                <a:spcPts val="100"/>
              </a:spcAft>
            </a:pPr>
            <a:r>
              <a:rPr lang="cs-CZ" altLang="cs-CZ" sz="2700" dirty="0"/>
              <a:t>Výmaz právnické osoby podle § 82 </a:t>
            </a:r>
            <a:r>
              <a:rPr lang="cs-CZ" altLang="cs-CZ" sz="2700" dirty="0" err="1"/>
              <a:t>VeřRej</a:t>
            </a:r>
            <a:endParaRPr lang="cs-CZ" altLang="cs-CZ" sz="2700" dirty="0"/>
          </a:p>
          <a:p>
            <a:pPr lvl="1">
              <a:lnSpc>
                <a:spcPct val="80000"/>
              </a:lnSpc>
              <a:spcAft>
                <a:spcPts val="100"/>
              </a:spcAft>
            </a:pPr>
            <a:r>
              <a:rPr lang="cs-CZ" altLang="cs-CZ" sz="2300" dirty="0"/>
              <a:t>27 Cdo 2143/2017, 27 Cdo 611/2018, 27 </a:t>
            </a:r>
            <a:r>
              <a:rPr lang="cs-CZ" altLang="cs-CZ" sz="2300" dirty="0" err="1"/>
              <a:t>Cdo</a:t>
            </a:r>
            <a:r>
              <a:rPr lang="cs-CZ" altLang="cs-CZ" sz="2300" dirty="0"/>
              <a:t> 632/2018.*</a:t>
            </a:r>
          </a:p>
          <a:p>
            <a:pPr>
              <a:lnSpc>
                <a:spcPct val="80000"/>
              </a:lnSpc>
              <a:spcAft>
                <a:spcPts val="100"/>
              </a:spcAft>
            </a:pPr>
            <a:r>
              <a:rPr lang="cs-CZ" altLang="cs-CZ" sz="2700" dirty="0"/>
              <a:t>Je-li podkladem rozhodnutí soudu nebo správního orgánu (§ 81 </a:t>
            </a:r>
            <a:r>
              <a:rPr lang="cs-CZ" altLang="cs-CZ" sz="2700" dirty="0" err="1"/>
              <a:t>VeřRej</a:t>
            </a:r>
            <a:r>
              <a:rPr lang="cs-CZ" altLang="cs-CZ" sz="2700" dirty="0"/>
              <a:t>).</a:t>
            </a:r>
          </a:p>
          <a:p>
            <a:pPr marL="0" lvl="1" indent="0">
              <a:lnSpc>
                <a:spcPct val="80000"/>
              </a:lnSpc>
              <a:buNone/>
            </a:pPr>
            <a:endParaRPr lang="cs-CZ" altLang="cs-CZ" sz="1900" i="1" dirty="0"/>
          </a:p>
          <a:p>
            <a:pPr marL="0" lvl="1" indent="0">
              <a:lnSpc>
                <a:spcPct val="80000"/>
              </a:lnSpc>
              <a:buNone/>
            </a:pPr>
            <a:r>
              <a:rPr lang="cs-CZ" altLang="cs-CZ" sz="1900" i="1" dirty="0"/>
              <a:t>* Novela zákonem č. 33/2020 Sb.</a:t>
            </a:r>
          </a:p>
          <a:p>
            <a:pPr lvl="1">
              <a:lnSpc>
                <a:spcPct val="80000"/>
              </a:lnSpc>
            </a:pPr>
            <a:endParaRPr lang="cs-CZ" altLang="cs-CZ" sz="2300" dirty="0"/>
          </a:p>
          <a:p>
            <a:pPr lvl="1">
              <a:lnSpc>
                <a:spcPct val="80000"/>
              </a:lnSpc>
            </a:pPr>
            <a:endParaRPr lang="cs-CZ" altLang="cs-CZ" sz="2300" dirty="0"/>
          </a:p>
        </p:txBody>
      </p:sp>
    </p:spTree>
    <p:extLst>
      <p:ext uri="{BB962C8B-B14F-4D97-AF65-F5344CB8AC3E}">
        <p14:creationId xmlns:p14="http://schemas.microsoft.com/office/powerpoint/2010/main" val="145589627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Bez rozhodnutí II.</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a:bodyPr>
          <a:lstStyle/>
          <a:p>
            <a:pPr>
              <a:lnSpc>
                <a:spcPct val="80000"/>
              </a:lnSpc>
              <a:spcAft>
                <a:spcPts val="100"/>
              </a:spcAft>
            </a:pPr>
            <a:endParaRPr lang="cs-CZ" altLang="cs-CZ" sz="2700" dirty="0"/>
          </a:p>
          <a:p>
            <a:pPr>
              <a:lnSpc>
                <a:spcPct val="80000"/>
              </a:lnSpc>
              <a:spcAft>
                <a:spcPts val="100"/>
              </a:spcAft>
            </a:pPr>
            <a:r>
              <a:rPr lang="cs-CZ" altLang="cs-CZ" sz="2700" dirty="0"/>
              <a:t>„Automatická“ aktualizace údajů z ISZR (§ 95 odst. 1 </a:t>
            </a:r>
            <a:r>
              <a:rPr lang="cs-CZ" altLang="cs-CZ" sz="2700" dirty="0" err="1"/>
              <a:t>VeřRej</a:t>
            </a:r>
            <a:r>
              <a:rPr lang="cs-CZ" altLang="cs-CZ" sz="2700" dirty="0"/>
              <a:t>).</a:t>
            </a:r>
          </a:p>
          <a:p>
            <a:pPr>
              <a:lnSpc>
                <a:spcPct val="80000"/>
              </a:lnSpc>
              <a:spcAft>
                <a:spcPts val="100"/>
              </a:spcAft>
            </a:pPr>
            <a:r>
              <a:rPr lang="cs-CZ" altLang="cs-CZ" sz="2700" dirty="0"/>
              <a:t>Chyba v psaní a v počtech (§ 95 odst. 2 </a:t>
            </a:r>
            <a:r>
              <a:rPr lang="cs-CZ" altLang="cs-CZ" sz="2700" dirty="0" err="1"/>
              <a:t>VeřRej</a:t>
            </a:r>
            <a:r>
              <a:rPr lang="cs-CZ" altLang="cs-CZ" sz="2700" dirty="0"/>
              <a:t>).</a:t>
            </a:r>
          </a:p>
          <a:p>
            <a:pPr>
              <a:lnSpc>
                <a:spcPct val="80000"/>
              </a:lnSpc>
            </a:pPr>
            <a:endParaRPr lang="cs-CZ" altLang="cs-CZ" sz="2700" dirty="0"/>
          </a:p>
          <a:p>
            <a:pPr lvl="1">
              <a:lnSpc>
                <a:spcPct val="80000"/>
              </a:lnSpc>
            </a:pPr>
            <a:r>
              <a:rPr lang="cs-CZ" altLang="cs-CZ" sz="2300" dirty="0"/>
              <a:t>V případech § 92 a § 98 </a:t>
            </a:r>
            <a:r>
              <a:rPr lang="cs-CZ" altLang="cs-CZ" sz="2300" dirty="0" err="1"/>
              <a:t>VeřRej</a:t>
            </a:r>
            <a:r>
              <a:rPr lang="cs-CZ" altLang="cs-CZ" sz="2300" dirty="0"/>
              <a:t> s vyrozuměním účastníků, ale i osob zapsaných „v rámci zápisu“ (§ 102 </a:t>
            </a:r>
            <a:r>
              <a:rPr lang="cs-CZ" altLang="cs-CZ" sz="2300" dirty="0" err="1"/>
              <a:t>VeřRej</a:t>
            </a:r>
            <a:r>
              <a:rPr lang="cs-CZ" altLang="cs-CZ" sz="2300" dirty="0"/>
              <a:t>).</a:t>
            </a:r>
          </a:p>
          <a:p>
            <a:pPr lvl="1">
              <a:lnSpc>
                <a:spcPct val="80000"/>
              </a:lnSpc>
            </a:pPr>
            <a:r>
              <a:rPr lang="cs-CZ" altLang="cs-CZ" sz="2300" dirty="0"/>
              <a:t>V případě § 82 </a:t>
            </a:r>
            <a:r>
              <a:rPr lang="cs-CZ" altLang="cs-CZ" sz="2300" dirty="0" err="1"/>
              <a:t>VeřRej</a:t>
            </a:r>
            <a:r>
              <a:rPr lang="cs-CZ" altLang="cs-CZ" sz="2300" dirty="0"/>
              <a:t> s vyrozuměním likvidátora (§ 102 </a:t>
            </a:r>
            <a:r>
              <a:rPr lang="cs-CZ" altLang="cs-CZ" sz="2300" dirty="0" err="1"/>
              <a:t>VeřRej</a:t>
            </a:r>
            <a:r>
              <a:rPr lang="cs-CZ" altLang="cs-CZ" sz="2300" dirty="0"/>
              <a:t>*).</a:t>
            </a:r>
          </a:p>
          <a:p>
            <a:pPr marL="0" lvl="1" indent="0">
              <a:lnSpc>
                <a:spcPct val="80000"/>
              </a:lnSpc>
              <a:buNone/>
            </a:pPr>
            <a:endParaRPr lang="cs-CZ" altLang="cs-CZ" sz="1900" i="1" dirty="0"/>
          </a:p>
          <a:p>
            <a:pPr marL="0" lvl="1" indent="0">
              <a:lnSpc>
                <a:spcPct val="80000"/>
              </a:lnSpc>
              <a:buNone/>
            </a:pPr>
            <a:r>
              <a:rPr lang="cs-CZ" altLang="cs-CZ" sz="1900" i="1" dirty="0"/>
              <a:t>* Novela zákonem č. 33/2020 Sb.</a:t>
            </a:r>
          </a:p>
          <a:p>
            <a:pPr lvl="1">
              <a:lnSpc>
                <a:spcPct val="80000"/>
              </a:lnSpc>
            </a:pPr>
            <a:endParaRPr lang="cs-CZ" altLang="cs-CZ" sz="2300" dirty="0"/>
          </a:p>
          <a:p>
            <a:pPr lvl="1">
              <a:lnSpc>
                <a:spcPct val="80000"/>
              </a:lnSpc>
            </a:pPr>
            <a:endParaRPr lang="cs-CZ" altLang="cs-CZ" sz="2300" dirty="0"/>
          </a:p>
        </p:txBody>
      </p:sp>
    </p:spTree>
    <p:extLst>
      <p:ext uri="{BB962C8B-B14F-4D97-AF65-F5344CB8AC3E}">
        <p14:creationId xmlns:p14="http://schemas.microsoft.com/office/powerpoint/2010/main" val="326215332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Fikce zápisu</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lnSpcReduction="10000"/>
          </a:bodyPr>
          <a:lstStyle/>
          <a:p>
            <a:pPr>
              <a:lnSpc>
                <a:spcPct val="80000"/>
              </a:lnSpc>
              <a:spcAft>
                <a:spcPts val="100"/>
              </a:spcAft>
            </a:pPr>
            <a:r>
              <a:rPr lang="cs-CZ" altLang="cs-CZ" sz="2700" dirty="0"/>
              <a:t>Smysl a účel</a:t>
            </a:r>
          </a:p>
          <a:p>
            <a:pPr lvl="1">
              <a:lnSpc>
                <a:spcPct val="80000"/>
              </a:lnSpc>
              <a:spcAft>
                <a:spcPts val="100"/>
              </a:spcAft>
            </a:pPr>
            <a:r>
              <a:rPr lang="cs-CZ" altLang="cs-CZ" sz="2300" i="1" dirty="0"/>
              <a:t>27 </a:t>
            </a:r>
            <a:r>
              <a:rPr lang="cs-CZ" altLang="cs-CZ" sz="2300" i="1" dirty="0" err="1"/>
              <a:t>Cdo</a:t>
            </a:r>
            <a:r>
              <a:rPr lang="cs-CZ" altLang="cs-CZ" sz="2300" i="1" dirty="0"/>
              <a:t> 2250/2020</a:t>
            </a:r>
          </a:p>
          <a:p>
            <a:pPr marL="1428750" lvl="2" indent="-514350" algn="just">
              <a:lnSpc>
                <a:spcPct val="80000"/>
              </a:lnSpc>
              <a:spcAft>
                <a:spcPts val="100"/>
              </a:spcAft>
              <a:buFont typeface="+mj-lt"/>
              <a:buAutoNum type="romanUcPeriod"/>
            </a:pPr>
            <a:r>
              <a:rPr lang="cs-CZ" altLang="cs-CZ" sz="1900" i="1" dirty="0"/>
              <a:t>Smyslem a účelem zákonného pravidla, které zakládá fikci zápisu v případech, kdy rejstříkový soud ve lhůtě pěti pracovních dnů neprovedl zápis nebo o návrhu na zápis nerozhodl (podle § 96 odst. 1 </a:t>
            </a:r>
            <a:r>
              <a:rPr lang="cs-CZ" altLang="cs-CZ" sz="1900" i="1" dirty="0" err="1"/>
              <a:t>VeřRej</a:t>
            </a:r>
            <a:r>
              <a:rPr lang="cs-CZ" altLang="cs-CZ" sz="1900" i="1" dirty="0"/>
              <a:t>), je především </a:t>
            </a:r>
            <a:r>
              <a:rPr lang="cs-CZ" altLang="cs-CZ" sz="1900" b="1" i="1" u="sng" dirty="0"/>
              <a:t>urychlit provedení zápisu navrhovaných skutečností tam, kde není reakce rejstříkového soudu dostatečně pružná a kde by k zápisu navrhovaných skutečností tak jako tak došlo.</a:t>
            </a:r>
          </a:p>
          <a:p>
            <a:pPr marL="1428750" lvl="2" indent="-514350" algn="just">
              <a:lnSpc>
                <a:spcPct val="80000"/>
              </a:lnSpc>
              <a:spcAft>
                <a:spcPts val="100"/>
              </a:spcAft>
              <a:buFont typeface="+mj-lt"/>
              <a:buAutoNum type="romanUcPeriod"/>
            </a:pPr>
            <a:r>
              <a:rPr lang="cs-CZ" altLang="cs-CZ" sz="1900" i="1" dirty="0"/>
              <a:t>Zákonodárce tedy (při proporčním poměřování) upřednostnil rychlost zápisu navrhovaných skutečností před důslednou kontrolou jejich správnosti (ve smyslu shody k zápisu navržených údajů se skutečným stavem). V důsledku toho tak může nastat i fikce zápisu údajů, které neodpovídají skutečnému stavu.</a:t>
            </a:r>
          </a:p>
          <a:p>
            <a:pPr marL="1428750" lvl="2" indent="-514350" algn="just">
              <a:lnSpc>
                <a:spcPct val="80000"/>
              </a:lnSpc>
              <a:spcAft>
                <a:spcPts val="100"/>
              </a:spcAft>
              <a:buFont typeface="+mj-lt"/>
              <a:buAutoNum type="romanUcPeriod"/>
            </a:pPr>
            <a:r>
              <a:rPr lang="cs-CZ" altLang="cs-CZ" sz="1900" b="1" i="1" u="sng" dirty="0"/>
              <a:t>Nelze přijmout výklad, podle něhož by se pravidla § 98 </a:t>
            </a:r>
            <a:r>
              <a:rPr lang="cs-CZ" altLang="cs-CZ" sz="1900" b="1" i="1" u="sng" dirty="0" err="1"/>
              <a:t>VeřRej</a:t>
            </a:r>
            <a:r>
              <a:rPr lang="cs-CZ" altLang="cs-CZ" sz="1900" b="1" i="1" u="sng" dirty="0"/>
              <a:t> uplatnila i v případech návrhů podaných osobami, které k návrhu na zápis navrhovaných skutečností nejsou oprávněny</a:t>
            </a:r>
            <a:r>
              <a:rPr lang="cs-CZ" altLang="cs-CZ" sz="1900" i="1" dirty="0"/>
              <a:t> – tedy návrhů, které mají být odmítnuty podle § 86 písm. a) </a:t>
            </a:r>
            <a:r>
              <a:rPr lang="cs-CZ" altLang="cs-CZ" sz="1900" i="1" dirty="0" err="1"/>
              <a:t>VeřRej</a:t>
            </a:r>
            <a:r>
              <a:rPr lang="cs-CZ" altLang="cs-CZ" sz="1900" i="1" dirty="0"/>
              <a:t>.</a:t>
            </a:r>
          </a:p>
        </p:txBody>
      </p:sp>
    </p:spTree>
    <p:extLst>
      <p:ext uri="{BB962C8B-B14F-4D97-AF65-F5344CB8AC3E}">
        <p14:creationId xmlns:p14="http://schemas.microsoft.com/office/powerpoint/2010/main" val="132745328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Fikce zápisu</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fontScale="92500" lnSpcReduction="20000"/>
          </a:bodyPr>
          <a:lstStyle/>
          <a:p>
            <a:pPr>
              <a:lnSpc>
                <a:spcPct val="80000"/>
              </a:lnSpc>
              <a:spcAft>
                <a:spcPts val="100"/>
              </a:spcAft>
            </a:pPr>
            <a:r>
              <a:rPr lang="cs-CZ" altLang="cs-CZ" sz="2700" dirty="0"/>
              <a:t>Fikce výmazu zápisu přeměny</a:t>
            </a:r>
          </a:p>
          <a:p>
            <a:pPr lvl="1">
              <a:lnSpc>
                <a:spcPct val="80000"/>
              </a:lnSpc>
              <a:spcAft>
                <a:spcPts val="100"/>
              </a:spcAft>
            </a:pPr>
            <a:r>
              <a:rPr lang="cs-CZ" altLang="cs-CZ" sz="2300" i="1" dirty="0"/>
              <a:t>27 </a:t>
            </a:r>
            <a:r>
              <a:rPr lang="cs-CZ" altLang="cs-CZ" sz="2300" i="1" dirty="0" err="1"/>
              <a:t>Cdo</a:t>
            </a:r>
            <a:r>
              <a:rPr lang="cs-CZ" altLang="cs-CZ" sz="2300" i="1" dirty="0"/>
              <a:t> 2250/2020</a:t>
            </a:r>
            <a:endParaRPr lang="cs-CZ" altLang="cs-CZ" sz="1900" i="1" dirty="0"/>
          </a:p>
          <a:p>
            <a:pPr marL="1428750" lvl="2" indent="-514350" algn="just">
              <a:lnSpc>
                <a:spcPct val="80000"/>
              </a:lnSpc>
              <a:spcAft>
                <a:spcPts val="100"/>
              </a:spcAft>
              <a:buFont typeface="+mj-lt"/>
              <a:buAutoNum type="romanUcPeriod" startAt="4"/>
            </a:pPr>
            <a:r>
              <a:rPr lang="cs-CZ" altLang="cs-CZ" sz="1900" i="1" dirty="0"/>
              <a:t>Zatímco obecné pravidlo vychází z toho, že rejstříkový soud provede zápis nebo rozhodne o návrhu usnesením ve lhůtě stanovené jiným zákonem, jinak nejpozději do pěti pracovních dnů (§ 96 odst. 1 </a:t>
            </a:r>
            <a:r>
              <a:rPr lang="cs-CZ" altLang="cs-CZ" sz="1900" i="1" dirty="0" err="1"/>
              <a:t>VeřRej</a:t>
            </a:r>
            <a:r>
              <a:rPr lang="cs-CZ" altLang="cs-CZ" sz="1900" i="1" dirty="0"/>
              <a:t>), pro případ provedení zápisu, resp. rozhodnutí o návrhu na zápis přeměny právnické osoby, se soudu ukládá, aby o návrhu rozhodl bez zbytečného odkladu (§ 96 odst. 2 </a:t>
            </a:r>
            <a:r>
              <a:rPr lang="cs-CZ" altLang="cs-CZ" sz="1900" i="1" dirty="0" err="1"/>
              <a:t>VeřRej</a:t>
            </a:r>
            <a:r>
              <a:rPr lang="cs-CZ" altLang="cs-CZ" sz="1900" i="1" dirty="0"/>
              <a:t>).</a:t>
            </a:r>
          </a:p>
          <a:p>
            <a:pPr marL="1428750" lvl="2" indent="-514350" algn="just">
              <a:lnSpc>
                <a:spcPct val="80000"/>
              </a:lnSpc>
              <a:spcAft>
                <a:spcPts val="100"/>
              </a:spcAft>
              <a:buFont typeface="+mj-lt"/>
              <a:buAutoNum type="romanUcPeriod" startAt="4"/>
            </a:pPr>
            <a:r>
              <a:rPr lang="cs-CZ" altLang="cs-CZ" sz="1900" i="1" dirty="0"/>
              <a:t>S odkazem na legislativní zkratku, která zápisem rozumí i jeho změnu nebo výmaz (§ 2 odst. 2 </a:t>
            </a:r>
            <a:r>
              <a:rPr lang="cs-CZ" altLang="cs-CZ" sz="1900" i="1" dirty="0" err="1"/>
              <a:t>VeřRej</a:t>
            </a:r>
            <a:r>
              <a:rPr lang="cs-CZ" altLang="cs-CZ" sz="1900" i="1" dirty="0"/>
              <a:t>), přitom podle Nejvyššího soudu nelze pochybovat, že se právě povinnost soudu rozhodnout bez zbytečného odkladu (ve smyslu § 96 odst. 2 </a:t>
            </a:r>
            <a:r>
              <a:rPr lang="cs-CZ" altLang="cs-CZ" sz="1900" i="1" dirty="0" err="1"/>
              <a:t>VeřRej</a:t>
            </a:r>
            <a:r>
              <a:rPr lang="cs-CZ" altLang="cs-CZ" sz="1900" i="1" dirty="0"/>
              <a:t>) nedotýká </a:t>
            </a:r>
            <a:r>
              <a:rPr lang="cs-CZ" altLang="cs-CZ" sz="1900" b="1" i="1" u="sng" dirty="0"/>
              <a:t>jen návrhů na zápis přeměny, ale i návrhů na změnu zápisu přeměny, popřípadě též návrhů na výmaz zápisu přeměny.</a:t>
            </a:r>
          </a:p>
          <a:p>
            <a:pPr marL="1428750" lvl="2" indent="-514350" algn="just">
              <a:lnSpc>
                <a:spcPct val="80000"/>
              </a:lnSpc>
              <a:spcAft>
                <a:spcPts val="100"/>
              </a:spcAft>
              <a:buFont typeface="+mj-lt"/>
              <a:buAutoNum type="romanUcPeriod" startAt="4"/>
            </a:pPr>
            <a:r>
              <a:rPr lang="cs-CZ" altLang="cs-CZ" sz="1900" b="1" i="1" u="sng" dirty="0"/>
              <a:t>Na porušení povinnosti soudu provést zápis </a:t>
            </a:r>
            <a:r>
              <a:rPr lang="cs-CZ" altLang="cs-CZ" sz="1900" i="1" dirty="0"/>
              <a:t>či rozhodnout o návrhu na zápis </a:t>
            </a:r>
            <a:r>
              <a:rPr lang="cs-CZ" altLang="cs-CZ" sz="1900" b="1" i="1" u="sng" dirty="0"/>
              <a:t>přeměny právnické osoby</a:t>
            </a:r>
            <a:r>
              <a:rPr lang="cs-CZ" altLang="cs-CZ" sz="1900" i="1" dirty="0"/>
              <a:t> (resp. změnu zápisu přeměny či výmaz zápisu přeměny) </a:t>
            </a:r>
            <a:r>
              <a:rPr lang="cs-CZ" altLang="cs-CZ" sz="1900" b="1" i="1" u="sng" dirty="0"/>
              <a:t>bez zbytečného odkladu</a:t>
            </a:r>
            <a:r>
              <a:rPr lang="cs-CZ" altLang="cs-CZ" sz="1900" i="1" dirty="0"/>
              <a:t> (§ 96 odst. 2 </a:t>
            </a:r>
            <a:r>
              <a:rPr lang="cs-CZ" altLang="cs-CZ" sz="1900" i="1" dirty="0" err="1"/>
              <a:t>VeřRej</a:t>
            </a:r>
            <a:r>
              <a:rPr lang="cs-CZ" altLang="cs-CZ" sz="1900" i="1" dirty="0"/>
              <a:t>) </a:t>
            </a:r>
            <a:r>
              <a:rPr lang="cs-CZ" altLang="cs-CZ" sz="1900" b="1" i="1" u="sng" dirty="0"/>
              <a:t>pravidla § 98 </a:t>
            </a:r>
            <a:r>
              <a:rPr lang="cs-CZ" altLang="cs-CZ" sz="1900" b="1" i="1" u="sng" dirty="0" err="1"/>
              <a:t>VeřRej</a:t>
            </a:r>
            <a:r>
              <a:rPr lang="cs-CZ" altLang="cs-CZ" sz="1900" b="1" i="1" u="sng" dirty="0"/>
              <a:t> nedopadají.</a:t>
            </a:r>
          </a:p>
          <a:p>
            <a:pPr marL="1428750" lvl="2" indent="-514350" algn="just">
              <a:lnSpc>
                <a:spcPct val="80000"/>
              </a:lnSpc>
              <a:spcAft>
                <a:spcPts val="100"/>
              </a:spcAft>
              <a:buFont typeface="+mj-lt"/>
              <a:buAutoNum type="romanUcPeriod" startAt="4"/>
            </a:pPr>
            <a:r>
              <a:rPr lang="cs-CZ" altLang="cs-CZ" sz="1900" i="1" dirty="0"/>
              <a:t>Vyšel-li odvolací soud v projednávané věci z toho, že pokud rejstříkový soud neprovedl výmaz zápisu přeměny do pěti pracovních dnů ode dne, kdy navrhovatel uhradil soudní poplatek (16. 1. 2020), ani o návrhu v této lhůtě nerozhodl, považuje se výmaz zápisu přeměny za provedený, je jeho právní posouzení věci nesprávné i z tohoto důvodu. </a:t>
            </a:r>
          </a:p>
        </p:txBody>
      </p:sp>
    </p:spTree>
    <p:extLst>
      <p:ext uri="{BB962C8B-B14F-4D97-AF65-F5344CB8AC3E}">
        <p14:creationId xmlns:p14="http://schemas.microsoft.com/office/powerpoint/2010/main" val="223653665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Návrh likvidátora (§ 82 </a:t>
            </a:r>
            <a:r>
              <a:rPr lang="cs-CZ" altLang="cs-CZ" sz="4000" dirty="0" err="1">
                <a:latin typeface="Calibri" pitchFamily="34" charset="0"/>
              </a:rPr>
              <a:t>VeřRej</a:t>
            </a:r>
            <a:r>
              <a:rPr lang="cs-CZ" altLang="cs-CZ" sz="4000" dirty="0">
                <a:latin typeface="Calibri" pitchFamily="34" charset="0"/>
              </a:rPr>
              <a:t>)</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lnSpcReduction="10000"/>
          </a:bodyPr>
          <a:lstStyle/>
          <a:p>
            <a:pPr>
              <a:lnSpc>
                <a:spcPct val="80000"/>
              </a:lnSpc>
              <a:spcAft>
                <a:spcPts val="100"/>
              </a:spcAft>
            </a:pPr>
            <a:r>
              <a:rPr lang="cs-CZ" altLang="cs-CZ" sz="2700" dirty="0"/>
              <a:t>novelizováno zákonem č. 33/2020 Sb.</a:t>
            </a:r>
          </a:p>
          <a:p>
            <a:pPr lvl="1">
              <a:lnSpc>
                <a:spcPct val="80000"/>
              </a:lnSpc>
              <a:spcAft>
                <a:spcPts val="100"/>
              </a:spcAft>
            </a:pPr>
            <a:r>
              <a:rPr lang="cs-CZ" altLang="cs-CZ" sz="2300" dirty="0"/>
              <a:t>nově postačuje, je-li likvidátor jmenovaný soudem</a:t>
            </a:r>
          </a:p>
          <a:p>
            <a:pPr>
              <a:lnSpc>
                <a:spcPct val="80000"/>
              </a:lnSpc>
              <a:spcAft>
                <a:spcPts val="100"/>
              </a:spcAft>
            </a:pPr>
            <a:r>
              <a:rPr lang="cs-CZ" altLang="cs-CZ" sz="2700" dirty="0"/>
              <a:t>výmaz právnické osoby podle § 82 </a:t>
            </a:r>
            <a:r>
              <a:rPr lang="cs-CZ" altLang="cs-CZ" sz="2700" dirty="0" err="1"/>
              <a:t>VeřRej</a:t>
            </a:r>
            <a:endParaRPr lang="cs-CZ" altLang="cs-CZ" sz="2700" dirty="0"/>
          </a:p>
          <a:p>
            <a:pPr lvl="1">
              <a:lnSpc>
                <a:spcPct val="80000"/>
              </a:lnSpc>
              <a:spcAft>
                <a:spcPts val="100"/>
              </a:spcAft>
            </a:pPr>
            <a:r>
              <a:rPr lang="cs-CZ" altLang="cs-CZ" sz="2300" i="1" dirty="0"/>
              <a:t>27 </a:t>
            </a:r>
            <a:r>
              <a:rPr lang="cs-CZ" altLang="cs-CZ" sz="2300" i="1" dirty="0" err="1"/>
              <a:t>Cdo</a:t>
            </a:r>
            <a:r>
              <a:rPr lang="cs-CZ" altLang="cs-CZ" sz="2300" i="1" dirty="0"/>
              <a:t> 2143/2017</a:t>
            </a:r>
          </a:p>
          <a:p>
            <a:pPr marL="1428750" lvl="2" indent="-514350" algn="just">
              <a:lnSpc>
                <a:spcPct val="80000"/>
              </a:lnSpc>
              <a:spcAft>
                <a:spcPts val="100"/>
              </a:spcAft>
              <a:buFont typeface="+mj-lt"/>
              <a:buAutoNum type="romanUcPeriod"/>
            </a:pPr>
            <a:r>
              <a:rPr lang="cs-CZ" altLang="cs-CZ" sz="1900" i="1" dirty="0"/>
              <a:t>K návrhu na výmaz právnické osoby z veřejného rejstříku podle § 82 odst. 1 </a:t>
            </a:r>
            <a:r>
              <a:rPr lang="cs-CZ" altLang="cs-CZ" sz="1900" i="1" dirty="0" err="1"/>
              <a:t>VeřRej</a:t>
            </a:r>
            <a:r>
              <a:rPr lang="cs-CZ" altLang="cs-CZ" sz="1900" i="1" dirty="0"/>
              <a:t>, není navrhovatel povinen předložit souhlas správce daně podle § 238 odst. 1 zákona č. 280/2009 Sb., daňového řádu.</a:t>
            </a:r>
          </a:p>
          <a:p>
            <a:pPr lvl="1" algn="just">
              <a:lnSpc>
                <a:spcPct val="80000"/>
              </a:lnSpc>
              <a:spcAft>
                <a:spcPts val="100"/>
              </a:spcAft>
            </a:pPr>
            <a:r>
              <a:rPr lang="cs-CZ" altLang="cs-CZ" sz="2300" i="1" dirty="0"/>
              <a:t>27 Cdo 611/2018, 27 Cdo 632/2018.</a:t>
            </a:r>
          </a:p>
          <a:p>
            <a:pPr marL="1428750" lvl="2" indent="-514350" algn="just">
              <a:lnSpc>
                <a:spcPct val="80000"/>
              </a:lnSpc>
              <a:spcAft>
                <a:spcPts val="100"/>
              </a:spcAft>
              <a:buFont typeface="+mj-lt"/>
              <a:buAutoNum type="romanUcPeriod"/>
            </a:pPr>
            <a:r>
              <a:rPr lang="cs-CZ" altLang="cs-CZ" sz="1900" i="1" dirty="0"/>
              <a:t>Z výše řečeného se podává, že závěr odvolacího soudu, podle něhož je dán důvod pro odmítnutí návrhu podle § 86 písm. e) </a:t>
            </a:r>
            <a:r>
              <a:rPr lang="cs-CZ" altLang="cs-CZ" sz="1900" i="1" dirty="0" err="1"/>
              <a:t>VeřRej</a:t>
            </a:r>
            <a:r>
              <a:rPr lang="cs-CZ" altLang="cs-CZ" sz="1900" i="1" dirty="0"/>
              <a:t>, neboť navrhovatelka ani přes výzvu soudu k návrhu nepřipojila souhlas správce daně s výmazem z obchodního rejstříku, není správný. Dovolací důvod podle § 241a odst. 1 OSŘ byl tudíž uplatněn právem.</a:t>
            </a:r>
          </a:p>
          <a:p>
            <a:pPr lvl="1">
              <a:lnSpc>
                <a:spcPct val="80000"/>
              </a:lnSpc>
              <a:spcAft>
                <a:spcPts val="100"/>
              </a:spcAft>
            </a:pPr>
            <a:r>
              <a:rPr lang="cs-CZ" altLang="cs-CZ" sz="2300" i="1" strike="sngStrike" dirty="0"/>
              <a:t>VSPH 7 </a:t>
            </a:r>
            <a:r>
              <a:rPr lang="cs-CZ" altLang="cs-CZ" sz="2300" i="1" strike="sngStrike" dirty="0" err="1"/>
              <a:t>Cmo</a:t>
            </a:r>
            <a:r>
              <a:rPr lang="cs-CZ" altLang="cs-CZ" sz="2300" i="1" strike="sngStrike" dirty="0"/>
              <a:t> 251/2014 (nepřijato do Sbírky)</a:t>
            </a:r>
          </a:p>
          <a:p>
            <a:pPr lvl="1">
              <a:lnSpc>
                <a:spcPct val="80000"/>
              </a:lnSpc>
              <a:spcAft>
                <a:spcPts val="100"/>
              </a:spcAft>
            </a:pPr>
            <a:r>
              <a:rPr lang="cs-CZ" altLang="cs-CZ" sz="2300" i="1" strike="sngStrike" dirty="0"/>
              <a:t>VSPH 14 </a:t>
            </a:r>
            <a:r>
              <a:rPr lang="cs-CZ" altLang="cs-CZ" sz="2300" i="1" strike="sngStrike" dirty="0" err="1"/>
              <a:t>Cmo</a:t>
            </a:r>
            <a:r>
              <a:rPr lang="cs-CZ" altLang="cs-CZ" sz="2300" i="1" strike="sngStrike" dirty="0"/>
              <a:t> 262/2014 (nepřijato do Sbírky)</a:t>
            </a:r>
          </a:p>
          <a:p>
            <a:pPr lvl="2">
              <a:lnSpc>
                <a:spcPct val="80000"/>
              </a:lnSpc>
              <a:spcAft>
                <a:spcPts val="100"/>
              </a:spcAft>
            </a:pPr>
            <a:endParaRPr lang="cs-CZ" altLang="cs-CZ" sz="1900" i="1" dirty="0"/>
          </a:p>
          <a:p>
            <a:pPr marL="457200" lvl="1" indent="0">
              <a:lnSpc>
                <a:spcPct val="80000"/>
              </a:lnSpc>
              <a:spcAft>
                <a:spcPts val="100"/>
              </a:spcAft>
              <a:buNone/>
            </a:pPr>
            <a:endParaRPr lang="cs-CZ" altLang="cs-CZ" sz="2300" dirty="0"/>
          </a:p>
          <a:p>
            <a:pPr lvl="1">
              <a:lnSpc>
                <a:spcPct val="80000"/>
              </a:lnSpc>
            </a:pPr>
            <a:endParaRPr lang="cs-CZ" altLang="cs-CZ" sz="2300" dirty="0"/>
          </a:p>
          <a:p>
            <a:pPr lvl="1">
              <a:lnSpc>
                <a:spcPct val="80000"/>
              </a:lnSpc>
            </a:pPr>
            <a:endParaRPr lang="cs-CZ" altLang="cs-CZ" sz="2300" dirty="0"/>
          </a:p>
        </p:txBody>
      </p:sp>
    </p:spTree>
    <p:extLst>
      <p:ext uri="{BB962C8B-B14F-4D97-AF65-F5344CB8AC3E}">
        <p14:creationId xmlns:p14="http://schemas.microsoft.com/office/powerpoint/2010/main" val="105363744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Provedení zápisu</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a:bodyPr>
          <a:lstStyle/>
          <a:p>
            <a:pPr>
              <a:lnSpc>
                <a:spcPct val="80000"/>
              </a:lnSpc>
            </a:pPr>
            <a:r>
              <a:rPr lang="cs-CZ" altLang="cs-CZ" sz="2700" dirty="0"/>
              <a:t>Usnesení (§ 94 odst. 2 a 3 </a:t>
            </a:r>
            <a:r>
              <a:rPr lang="cs-CZ" altLang="cs-CZ" sz="2700" dirty="0" err="1"/>
              <a:t>VeřRej</a:t>
            </a:r>
            <a:r>
              <a:rPr lang="cs-CZ" altLang="cs-CZ" sz="2700" dirty="0"/>
              <a:t>)</a:t>
            </a:r>
          </a:p>
          <a:p>
            <a:pPr lvl="1" algn="just">
              <a:lnSpc>
                <a:spcPct val="80000"/>
              </a:lnSpc>
            </a:pPr>
            <a:r>
              <a:rPr lang="cs-CZ" altLang="cs-CZ" sz="2300" dirty="0"/>
              <a:t>Zápis se provede po nabytí právní moci usnesení </a:t>
            </a:r>
            <a:r>
              <a:rPr lang="cs-CZ" altLang="cs-CZ" sz="2300" u="sng" dirty="0"/>
              <a:t>ke dni uvedenému v návrhu</a:t>
            </a:r>
            <a:r>
              <a:rPr lang="cs-CZ" altLang="cs-CZ" sz="2300" dirty="0"/>
              <a:t>, nejdříve však ke dni jeho provedení. Neobsahuje-li návrh na zápis takovýto den nebo navržený den zápisu předchází den nabytí právní moci usnesení, provede se zápis </a:t>
            </a:r>
            <a:r>
              <a:rPr lang="cs-CZ" altLang="cs-CZ" sz="2300" u="sng" dirty="0"/>
              <a:t>bez zbytečného odkladu po</a:t>
            </a:r>
            <a:r>
              <a:rPr lang="cs-CZ" altLang="cs-CZ" sz="2300" dirty="0"/>
              <a:t> nabytí </a:t>
            </a:r>
            <a:r>
              <a:rPr lang="cs-CZ" altLang="cs-CZ" sz="2300" u="sng" dirty="0"/>
              <a:t>právní moci</a:t>
            </a:r>
            <a:r>
              <a:rPr lang="cs-CZ" altLang="cs-CZ" sz="2300" dirty="0"/>
              <a:t> usnesení.</a:t>
            </a:r>
          </a:p>
          <a:p>
            <a:pPr lvl="1" algn="just">
              <a:lnSpc>
                <a:spcPct val="80000"/>
              </a:lnSpc>
            </a:pPr>
            <a:r>
              <a:rPr lang="cs-CZ" altLang="cs-CZ" sz="2300" dirty="0"/>
              <a:t>Má-li být dosažena shoda se skutečným stavem, může rejstříkový soud rozhodnout, že zápis bude proveden již na základě vykonatelného usnesení.</a:t>
            </a:r>
          </a:p>
          <a:p>
            <a:pPr algn="just">
              <a:lnSpc>
                <a:spcPct val="80000"/>
              </a:lnSpc>
            </a:pPr>
            <a:r>
              <a:rPr lang="cs-CZ" altLang="cs-CZ" sz="2700" dirty="0"/>
              <a:t>Bez rozhodnutí (§ 94 odst. 1 </a:t>
            </a:r>
            <a:r>
              <a:rPr lang="cs-CZ" altLang="cs-CZ" sz="2700" dirty="0" err="1"/>
              <a:t>VeřRej</a:t>
            </a:r>
            <a:r>
              <a:rPr lang="cs-CZ" altLang="cs-CZ" sz="2700" dirty="0"/>
              <a:t>)</a:t>
            </a:r>
          </a:p>
          <a:p>
            <a:pPr lvl="1" algn="just">
              <a:lnSpc>
                <a:spcPct val="80000"/>
              </a:lnSpc>
            </a:pPr>
            <a:r>
              <a:rPr lang="cs-CZ" altLang="cs-CZ" sz="2300" dirty="0"/>
              <a:t>Rejstříkový soud provede zápis ke dni uvedenému v návrhu, nejdříve však ke dni jeho provedení.</a:t>
            </a:r>
            <a:endParaRPr lang="cs-CZ" altLang="cs-CZ" sz="1900" dirty="0"/>
          </a:p>
          <a:p>
            <a:pPr lvl="1">
              <a:lnSpc>
                <a:spcPct val="80000"/>
              </a:lnSpc>
            </a:pPr>
            <a:endParaRPr lang="cs-CZ" altLang="cs-CZ" sz="2300" dirty="0"/>
          </a:p>
          <a:p>
            <a:pPr lvl="1">
              <a:lnSpc>
                <a:spcPct val="80000"/>
              </a:lnSpc>
            </a:pPr>
            <a:endParaRPr lang="cs-CZ" altLang="cs-CZ" sz="2300" dirty="0"/>
          </a:p>
        </p:txBody>
      </p:sp>
    </p:spTree>
    <p:extLst>
      <p:ext uri="{BB962C8B-B14F-4D97-AF65-F5344CB8AC3E}">
        <p14:creationId xmlns:p14="http://schemas.microsoft.com/office/powerpoint/2010/main" val="61252199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Opravné prostředky I</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a:bodyPr>
          <a:lstStyle/>
          <a:p>
            <a:pPr>
              <a:lnSpc>
                <a:spcPct val="80000"/>
              </a:lnSpc>
            </a:pPr>
            <a:r>
              <a:rPr lang="cs-CZ" altLang="cs-CZ" sz="2700" dirty="0"/>
              <a:t>Rozhodnutí vyšších soudních úředníků</a:t>
            </a:r>
          </a:p>
          <a:p>
            <a:pPr lvl="1">
              <a:lnSpc>
                <a:spcPct val="80000"/>
              </a:lnSpc>
            </a:pPr>
            <a:r>
              <a:rPr lang="cs-CZ" altLang="cs-CZ" sz="2300" dirty="0"/>
              <a:t>Rozhodují:</a:t>
            </a:r>
          </a:p>
          <a:p>
            <a:pPr lvl="2">
              <a:lnSpc>
                <a:spcPct val="80000"/>
              </a:lnSpc>
            </a:pPr>
            <a:r>
              <a:rPr lang="cs-CZ" altLang="cs-CZ" sz="1900" dirty="0"/>
              <a:t>i ve věci samé [§ 11 písm. c) bod 5 zákona č. 121/2008 Sb.],</a:t>
            </a:r>
          </a:p>
          <a:p>
            <a:pPr lvl="2">
              <a:lnSpc>
                <a:spcPct val="80000"/>
              </a:lnSpc>
            </a:pPr>
            <a:r>
              <a:rPr lang="cs-CZ" altLang="cs-CZ" sz="2000" dirty="0"/>
              <a:t>o věcech složitých (typicky přeměnách) rozhoduje předseda senátu</a:t>
            </a:r>
            <a:endParaRPr lang="cs-CZ" altLang="cs-CZ" sz="1400" dirty="0"/>
          </a:p>
          <a:p>
            <a:pPr lvl="1">
              <a:lnSpc>
                <a:spcPct val="80000"/>
              </a:lnSpc>
            </a:pPr>
            <a:r>
              <a:rPr lang="cs-CZ" altLang="cs-CZ" sz="2300" i="1" dirty="0" err="1"/>
              <a:t>autoremedura</a:t>
            </a:r>
            <a:r>
              <a:rPr lang="cs-CZ" altLang="cs-CZ" sz="2300" dirty="0"/>
              <a:t> (§ 9 odst. 1 zákona č. 121/2008 Sb.),</a:t>
            </a:r>
          </a:p>
          <a:p>
            <a:pPr lvl="1">
              <a:lnSpc>
                <a:spcPct val="80000"/>
              </a:lnSpc>
            </a:pPr>
            <a:r>
              <a:rPr lang="cs-CZ" altLang="cs-CZ" sz="2300" dirty="0"/>
              <a:t>námitky (§ 9 odst. 2 zákona č. 121/2008 Sb.).</a:t>
            </a:r>
          </a:p>
          <a:p>
            <a:pPr lvl="1">
              <a:lnSpc>
                <a:spcPct val="80000"/>
              </a:lnSpc>
            </a:pPr>
            <a:endParaRPr lang="cs-CZ" altLang="cs-CZ" sz="2300" dirty="0"/>
          </a:p>
          <a:p>
            <a:pPr lvl="1">
              <a:lnSpc>
                <a:spcPct val="80000"/>
              </a:lnSpc>
            </a:pPr>
            <a:endParaRPr lang="cs-CZ" altLang="cs-CZ" sz="2300" dirty="0"/>
          </a:p>
        </p:txBody>
      </p:sp>
    </p:spTree>
    <p:extLst>
      <p:ext uri="{BB962C8B-B14F-4D97-AF65-F5344CB8AC3E}">
        <p14:creationId xmlns:p14="http://schemas.microsoft.com/office/powerpoint/2010/main" val="209172290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Opravné prostředky II</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a:bodyPr>
          <a:lstStyle/>
          <a:p>
            <a:pPr>
              <a:lnSpc>
                <a:spcPct val="80000"/>
              </a:lnSpc>
            </a:pPr>
            <a:r>
              <a:rPr lang="cs-CZ" altLang="cs-CZ" sz="2700" dirty="0"/>
              <a:t>Opravný prostředek </a:t>
            </a:r>
            <a:r>
              <a:rPr lang="cs-CZ" altLang="cs-CZ" sz="2700" i="1" dirty="0" err="1"/>
              <a:t>sui</a:t>
            </a:r>
            <a:r>
              <a:rPr lang="cs-CZ" altLang="cs-CZ" sz="2700" i="1" dirty="0"/>
              <a:t> generis</a:t>
            </a:r>
            <a:r>
              <a:rPr lang="cs-CZ" altLang="cs-CZ" sz="2700" dirty="0"/>
              <a:t> (§ 101 </a:t>
            </a:r>
            <a:r>
              <a:rPr lang="cs-CZ" altLang="cs-CZ" sz="2700" dirty="0" err="1"/>
              <a:t>VeřRej</a:t>
            </a:r>
            <a:r>
              <a:rPr lang="cs-CZ" altLang="cs-CZ" sz="2700" dirty="0"/>
              <a:t>)</a:t>
            </a:r>
          </a:p>
          <a:p>
            <a:pPr lvl="1">
              <a:lnSpc>
                <a:spcPct val="80000"/>
              </a:lnSpc>
            </a:pPr>
            <a:r>
              <a:rPr lang="cs-CZ" altLang="cs-CZ" sz="2300" dirty="0"/>
              <a:t>nové řízení</a:t>
            </a:r>
          </a:p>
          <a:p>
            <a:pPr lvl="1">
              <a:lnSpc>
                <a:spcPct val="80000"/>
              </a:lnSpc>
            </a:pPr>
            <a:r>
              <a:rPr lang="cs-CZ" altLang="cs-CZ" sz="2300" dirty="0"/>
              <a:t>navrhovatelem osoba, která se zapisuje „v rámci zápisu zapsané osoby“.</a:t>
            </a:r>
          </a:p>
          <a:p>
            <a:pPr>
              <a:lnSpc>
                <a:spcPct val="80000"/>
              </a:lnSpc>
            </a:pPr>
            <a:endParaRPr lang="cs-CZ" altLang="cs-CZ" sz="2700" dirty="0"/>
          </a:p>
          <a:p>
            <a:pPr lvl="1">
              <a:lnSpc>
                <a:spcPct val="80000"/>
              </a:lnSpc>
            </a:pPr>
            <a:r>
              <a:rPr lang="cs-CZ" altLang="cs-CZ" sz="2300" dirty="0"/>
              <a:t>27 </a:t>
            </a:r>
            <a:r>
              <a:rPr lang="cs-CZ" altLang="cs-CZ" sz="2300" dirty="0" err="1"/>
              <a:t>Cdo</a:t>
            </a:r>
            <a:r>
              <a:rPr lang="cs-CZ" altLang="cs-CZ" sz="2300" dirty="0"/>
              <a:t> 3796/2017</a:t>
            </a:r>
          </a:p>
          <a:p>
            <a:pPr marL="1428750" lvl="2" indent="-514350" algn="just">
              <a:lnSpc>
                <a:spcPct val="80000"/>
              </a:lnSpc>
              <a:buFont typeface="+mj-lt"/>
              <a:buAutoNum type="romanUcPeriod"/>
            </a:pPr>
            <a:r>
              <a:rPr lang="cs-CZ" altLang="cs-CZ" sz="1900" i="1" dirty="0"/>
              <a:t>Domáhá-li se osoba uvedená v § 101 odst. 2 </a:t>
            </a:r>
            <a:r>
              <a:rPr lang="cs-CZ" altLang="cs-CZ" sz="1900" i="1" dirty="0" err="1"/>
              <a:t>VeřRej</a:t>
            </a:r>
            <a:r>
              <a:rPr lang="cs-CZ" altLang="cs-CZ" sz="1900" i="1" dirty="0"/>
              <a:t> změny zápisu provedeného na základě usnesení rejstříkového soudu o návrhu zapsané osoby, může proti zápisu uplatnit </a:t>
            </a:r>
            <a:r>
              <a:rPr lang="cs-CZ" altLang="cs-CZ" sz="1900" i="1" u="sng" dirty="0"/>
              <a:t>zásadně pouze námitky spočívající v tom, že návrh na zápis měl být rejstříkovým soudem </a:t>
            </a:r>
            <a:r>
              <a:rPr lang="cs-CZ" altLang="cs-CZ" sz="1900" b="1" i="1" u="sng" dirty="0"/>
              <a:t>odmítnut</a:t>
            </a:r>
            <a:r>
              <a:rPr lang="cs-CZ" altLang="cs-CZ" sz="1900" b="1" i="1" dirty="0"/>
              <a:t> </a:t>
            </a:r>
            <a:r>
              <a:rPr lang="cs-CZ" altLang="cs-CZ" sz="1900" i="1" dirty="0"/>
              <a:t>z důvodů uvedených v § 86 </a:t>
            </a:r>
            <a:r>
              <a:rPr lang="cs-CZ" altLang="cs-CZ" sz="1900" i="1" dirty="0" err="1"/>
              <a:t>VeřRej</a:t>
            </a:r>
            <a:r>
              <a:rPr lang="cs-CZ" altLang="cs-CZ" sz="1900" i="1" dirty="0"/>
              <a:t>, </a:t>
            </a:r>
            <a:r>
              <a:rPr lang="cs-CZ" altLang="cs-CZ" sz="1900" b="1" i="1" u="sng" dirty="0"/>
              <a:t>nebo</a:t>
            </a:r>
            <a:r>
              <a:rPr lang="cs-CZ" altLang="cs-CZ" sz="1900" b="1" i="1" dirty="0"/>
              <a:t> </a:t>
            </a:r>
            <a:r>
              <a:rPr lang="cs-CZ" altLang="cs-CZ" sz="1900" i="1" dirty="0"/>
              <a:t>v tom, že návrh na zápis měl být </a:t>
            </a:r>
            <a:r>
              <a:rPr lang="cs-CZ" altLang="cs-CZ" sz="1900" b="1" i="1" u="sng" dirty="0"/>
              <a:t>zamítnut</a:t>
            </a:r>
            <a:r>
              <a:rPr lang="cs-CZ" altLang="cs-CZ" sz="1900" i="1" dirty="0"/>
              <a:t>, neboť údaje o skutečnostech zapisovaných na návrh zapsané osoby do obchodního rejstříku nevyplývají z listin, které zapsaná osoba k návrhu doložila (srov. § 90 odst. 1 </a:t>
            </a:r>
            <a:r>
              <a:rPr lang="cs-CZ" altLang="cs-CZ" sz="1900" i="1" dirty="0" err="1"/>
              <a:t>VeřRej</a:t>
            </a:r>
            <a:r>
              <a:rPr lang="cs-CZ" altLang="cs-CZ" sz="1900" i="1" dirty="0"/>
              <a:t>).</a:t>
            </a:r>
            <a:endParaRPr lang="cs-CZ" altLang="cs-CZ" sz="2300" dirty="0">
              <a:cs typeface="Calibri"/>
            </a:endParaRPr>
          </a:p>
          <a:p>
            <a:pPr lvl="1">
              <a:lnSpc>
                <a:spcPct val="80000"/>
              </a:lnSpc>
            </a:pPr>
            <a:endParaRPr lang="cs-CZ" altLang="cs-CZ" sz="1900" dirty="0">
              <a:cs typeface="Calibri"/>
            </a:endParaRPr>
          </a:p>
          <a:p>
            <a:pPr lvl="1">
              <a:lnSpc>
                <a:spcPct val="80000"/>
              </a:lnSpc>
            </a:pPr>
            <a:endParaRPr lang="cs-CZ" altLang="cs-CZ" sz="2300" dirty="0">
              <a:cs typeface="Calibri"/>
            </a:endParaRPr>
          </a:p>
          <a:p>
            <a:pPr lvl="1">
              <a:lnSpc>
                <a:spcPct val="80000"/>
              </a:lnSpc>
            </a:pPr>
            <a:endParaRPr lang="cs-CZ" altLang="cs-CZ" sz="2300" dirty="0">
              <a:cs typeface="Calibri"/>
            </a:endParaRPr>
          </a:p>
        </p:txBody>
      </p:sp>
    </p:spTree>
    <p:extLst>
      <p:ext uri="{BB962C8B-B14F-4D97-AF65-F5344CB8AC3E}">
        <p14:creationId xmlns:p14="http://schemas.microsoft.com/office/powerpoint/2010/main" val="81085121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Opravné prostředky II</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fontScale="92500"/>
          </a:bodyPr>
          <a:lstStyle/>
          <a:p>
            <a:pPr>
              <a:lnSpc>
                <a:spcPct val="80000"/>
              </a:lnSpc>
            </a:pPr>
            <a:r>
              <a:rPr lang="cs-CZ" altLang="cs-CZ" sz="2700" dirty="0"/>
              <a:t>Opravný prostředek </a:t>
            </a:r>
            <a:r>
              <a:rPr lang="cs-CZ" altLang="cs-CZ" sz="2700" i="1" dirty="0" err="1"/>
              <a:t>sui</a:t>
            </a:r>
            <a:r>
              <a:rPr lang="cs-CZ" altLang="cs-CZ" sz="2700" i="1" dirty="0"/>
              <a:t> generis</a:t>
            </a:r>
            <a:r>
              <a:rPr lang="cs-CZ" altLang="cs-CZ" sz="2700" dirty="0"/>
              <a:t> (§ 101 </a:t>
            </a:r>
            <a:r>
              <a:rPr lang="cs-CZ" altLang="cs-CZ" sz="2700" dirty="0" err="1"/>
              <a:t>VeřRej</a:t>
            </a:r>
            <a:r>
              <a:rPr lang="cs-CZ" altLang="cs-CZ" sz="2700" dirty="0"/>
              <a:t>)</a:t>
            </a:r>
          </a:p>
          <a:p>
            <a:pPr lvl="1">
              <a:lnSpc>
                <a:spcPct val="80000"/>
              </a:lnSpc>
            </a:pPr>
            <a:r>
              <a:rPr lang="cs-CZ" sz="2300" dirty="0">
                <a:cs typeface="Calibri"/>
              </a:rPr>
              <a:t>27 </a:t>
            </a:r>
            <a:r>
              <a:rPr lang="cs-CZ" sz="2300" dirty="0" err="1">
                <a:cs typeface="Calibri"/>
              </a:rPr>
              <a:t>Cdo</a:t>
            </a:r>
            <a:r>
              <a:rPr lang="cs-CZ" sz="2300" dirty="0">
                <a:cs typeface="Calibri"/>
              </a:rPr>
              <a:t> 530/2020</a:t>
            </a:r>
          </a:p>
          <a:p>
            <a:pPr marL="1428750" lvl="2" indent="-514350" algn="just">
              <a:lnSpc>
                <a:spcPct val="80000"/>
              </a:lnSpc>
              <a:buFont typeface="+mj-lt"/>
              <a:buAutoNum type="romanUcPeriod"/>
            </a:pPr>
            <a:r>
              <a:rPr lang="cs-CZ" sz="1900" i="1" dirty="0">
                <a:ea typeface="+mn-lt"/>
                <a:cs typeface="+mn-lt"/>
              </a:rPr>
              <a:t>Účelem § 101 odst. 2 </a:t>
            </a:r>
            <a:r>
              <a:rPr lang="cs-CZ" sz="1900" i="1" dirty="0" err="1">
                <a:ea typeface="+mn-lt"/>
                <a:cs typeface="+mn-lt"/>
              </a:rPr>
              <a:t>VeřRej</a:t>
            </a:r>
            <a:r>
              <a:rPr lang="cs-CZ" sz="1900" i="1" dirty="0">
                <a:ea typeface="+mn-lt"/>
                <a:cs typeface="+mn-lt"/>
              </a:rPr>
              <a:t> je umožnit osobám zapisovaným podle jiného zákona do veřejného rejstříku v rámci zápisu zapsané osoby uplatnit námitky proti jejich výmazu a dosáhnout tak shody zápisu se skutečným stavem, nikoliv přiznat těmto osobám možnost brojit proti správnosti všech zapsaných skutečností. Tyto osoby se proto mohou podle citovaného ustanovení </a:t>
            </a:r>
            <a:r>
              <a:rPr lang="cs-CZ" sz="1900" b="1" i="1" u="sng" dirty="0">
                <a:ea typeface="+mn-lt"/>
                <a:cs typeface="+mn-lt"/>
              </a:rPr>
              <a:t>domáhat změny pouze takového zápisu, kterým byly z veřejného rejstříku samy vymazány.</a:t>
            </a:r>
            <a:endParaRPr lang="cs-CZ" altLang="cs-CZ" sz="1900" dirty="0">
              <a:cs typeface="Calibri"/>
            </a:endParaRPr>
          </a:p>
          <a:p>
            <a:pPr lvl="1" algn="just">
              <a:lnSpc>
                <a:spcPct val="80000"/>
              </a:lnSpc>
            </a:pPr>
            <a:r>
              <a:rPr lang="cs-CZ" sz="2300" dirty="0">
                <a:ea typeface="+mn-lt"/>
                <a:cs typeface="+mn-lt"/>
              </a:rPr>
              <a:t>27 </a:t>
            </a:r>
            <a:r>
              <a:rPr lang="cs-CZ" sz="2300" dirty="0" err="1">
                <a:ea typeface="+mn-lt"/>
                <a:cs typeface="+mn-lt"/>
              </a:rPr>
              <a:t>Cdo</a:t>
            </a:r>
            <a:r>
              <a:rPr lang="cs-CZ" sz="2300" dirty="0">
                <a:ea typeface="+mn-lt"/>
                <a:cs typeface="+mn-lt"/>
              </a:rPr>
              <a:t> 4639/2018 (R 84/2020)</a:t>
            </a:r>
          </a:p>
          <a:p>
            <a:pPr marL="1428750" lvl="2" indent="-514350" algn="just">
              <a:lnSpc>
                <a:spcPct val="80000"/>
              </a:lnSpc>
              <a:buFont typeface="+mj-lt"/>
              <a:buAutoNum type="romanUcPeriod"/>
            </a:pPr>
            <a:r>
              <a:rPr lang="cs-CZ" sz="1900" i="1" dirty="0">
                <a:ea typeface="+mn-lt"/>
                <a:cs typeface="+mn-lt"/>
              </a:rPr>
              <a:t>Ustanovení § 101 z. v. r. upravuje zvláštní opravný prostředek, jenž umožňuje tam vypočteným osobám uplatnit proti zápisu námitky, jež </a:t>
            </a:r>
            <a:r>
              <a:rPr lang="cs-CZ" sz="1900" b="1" i="1" u="sng" dirty="0">
                <a:ea typeface="+mn-lt"/>
                <a:cs typeface="+mn-lt"/>
              </a:rPr>
              <a:t>nemohly vznést dříve</a:t>
            </a:r>
            <a:r>
              <a:rPr lang="cs-CZ" sz="1900" b="1" i="1" dirty="0">
                <a:ea typeface="+mn-lt"/>
                <a:cs typeface="+mn-lt"/>
              </a:rPr>
              <a:t> </a:t>
            </a:r>
            <a:r>
              <a:rPr lang="cs-CZ" sz="1900" i="1" dirty="0">
                <a:ea typeface="+mn-lt"/>
                <a:cs typeface="+mn-lt"/>
              </a:rPr>
              <a:t>(např. proto, že nebyly účastníky řízení, či proto, že zápis byl proveden postupem podle § 98 </a:t>
            </a:r>
            <a:r>
              <a:rPr lang="cs-CZ" sz="1900" i="1" dirty="0" err="1">
                <a:ea typeface="+mn-lt"/>
                <a:cs typeface="+mn-lt"/>
              </a:rPr>
              <a:t>VeřRej</a:t>
            </a:r>
            <a:r>
              <a:rPr lang="cs-CZ" sz="1900" i="1" dirty="0">
                <a:ea typeface="+mn-lt"/>
                <a:cs typeface="+mn-lt"/>
              </a:rPr>
              <a:t>).</a:t>
            </a:r>
          </a:p>
          <a:p>
            <a:pPr marL="1428750" lvl="2" indent="-514350" algn="just">
              <a:lnSpc>
                <a:spcPct val="80000"/>
              </a:lnSpc>
              <a:buFont typeface="+mj-lt"/>
              <a:buAutoNum type="romanUcPeriod"/>
            </a:pPr>
            <a:r>
              <a:rPr lang="cs-CZ" sz="1900" i="1" dirty="0">
                <a:ea typeface="+mn-lt"/>
                <a:cs typeface="+mn-lt"/>
              </a:rPr>
              <a:t>Rejstříkový soud je povinen se zabývat takto uplatněnými námitkami, a to </a:t>
            </a:r>
            <a:r>
              <a:rPr lang="cs-CZ" sz="1900" b="1" i="1" u="sng" dirty="0">
                <a:ea typeface="+mn-lt"/>
                <a:cs typeface="+mn-lt"/>
              </a:rPr>
              <a:t>bez ohledu na to, zda (a s jakým výsledkem) se s nimi případně vypořádal v (předchozím) řízení</a:t>
            </a:r>
            <a:r>
              <a:rPr lang="cs-CZ" sz="1900" b="1" i="1" dirty="0">
                <a:ea typeface="+mn-lt"/>
                <a:cs typeface="+mn-lt"/>
              </a:rPr>
              <a:t> </a:t>
            </a:r>
            <a:r>
              <a:rPr lang="cs-CZ" sz="1900" i="1" dirty="0">
                <a:ea typeface="+mn-lt"/>
                <a:cs typeface="+mn-lt"/>
              </a:rPr>
              <a:t>o zápis do příslušného rejstříku (při postupu dle § 98 </a:t>
            </a:r>
            <a:r>
              <a:rPr lang="cs-CZ" sz="1900" i="1" dirty="0" err="1">
                <a:ea typeface="+mn-lt"/>
                <a:cs typeface="+mn-lt"/>
              </a:rPr>
              <a:t>VeřRej</a:t>
            </a:r>
            <a:r>
              <a:rPr lang="cs-CZ" sz="1900" i="1" dirty="0">
                <a:ea typeface="+mn-lt"/>
                <a:cs typeface="+mn-lt"/>
              </a:rPr>
              <a:t> se s nimi ostatně ani vypořádat nemohl)</a:t>
            </a:r>
          </a:p>
          <a:p>
            <a:pPr>
              <a:lnSpc>
                <a:spcPct val="80000"/>
              </a:lnSpc>
            </a:pPr>
            <a:endParaRPr lang="cs-CZ" altLang="cs-CZ" sz="2700" dirty="0">
              <a:cs typeface="Calibri"/>
            </a:endParaRPr>
          </a:p>
          <a:p>
            <a:pPr lvl="1">
              <a:lnSpc>
                <a:spcPct val="80000"/>
              </a:lnSpc>
            </a:pPr>
            <a:endParaRPr lang="cs-CZ" altLang="cs-CZ" sz="1900" dirty="0">
              <a:cs typeface="Calibri"/>
            </a:endParaRPr>
          </a:p>
          <a:p>
            <a:pPr lvl="1">
              <a:lnSpc>
                <a:spcPct val="80000"/>
              </a:lnSpc>
            </a:pPr>
            <a:endParaRPr lang="cs-CZ" altLang="cs-CZ" sz="2300" dirty="0">
              <a:cs typeface="Calibri"/>
            </a:endParaRPr>
          </a:p>
          <a:p>
            <a:pPr lvl="1">
              <a:lnSpc>
                <a:spcPct val="80000"/>
              </a:lnSpc>
            </a:pPr>
            <a:endParaRPr lang="cs-CZ" altLang="cs-CZ" sz="2300" dirty="0">
              <a:cs typeface="Calibri"/>
            </a:endParaRPr>
          </a:p>
        </p:txBody>
      </p:sp>
    </p:spTree>
    <p:extLst>
      <p:ext uri="{BB962C8B-B14F-4D97-AF65-F5344CB8AC3E}">
        <p14:creationId xmlns:p14="http://schemas.microsoft.com/office/powerpoint/2010/main" val="12660057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a:extLst>
              <a:ext uri="{FF2B5EF4-FFF2-40B4-BE49-F238E27FC236}">
                <a16:creationId xmlns:a16="http://schemas.microsoft.com/office/drawing/2014/main" id="{3A06F8E6-DE0C-49D7-9276-F1901FB4C5F1}"/>
              </a:ext>
            </a:extLst>
          </p:cNvPr>
          <p:cNvSpPr txBox="1">
            <a:spLocks/>
          </p:cNvSpPr>
          <p:nvPr/>
        </p:nvSpPr>
        <p:spPr>
          <a:xfrm>
            <a:off x="1143000" y="2808089"/>
            <a:ext cx="6858000" cy="1241822"/>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cs-CZ" b="1" dirty="0"/>
              <a:t>Digitalizační novela</a:t>
            </a:r>
          </a:p>
        </p:txBody>
      </p:sp>
    </p:spTree>
    <p:extLst>
      <p:ext uri="{BB962C8B-B14F-4D97-AF65-F5344CB8AC3E}">
        <p14:creationId xmlns:p14="http://schemas.microsoft.com/office/powerpoint/2010/main" val="32040026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Zákon o veřejných rejstřících</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a:bodyPr>
          <a:lstStyle/>
          <a:p>
            <a:pPr>
              <a:lnSpc>
                <a:spcPct val="80000"/>
              </a:lnSpc>
            </a:pPr>
            <a:r>
              <a:rPr lang="cs-CZ" altLang="cs-CZ" sz="2700" dirty="0"/>
              <a:t>Veřejnými rejstříky se rozumí:</a:t>
            </a:r>
          </a:p>
          <a:p>
            <a:pPr lvl="1">
              <a:lnSpc>
                <a:spcPct val="80000"/>
              </a:lnSpc>
            </a:pPr>
            <a:r>
              <a:rPr lang="cs-CZ" altLang="cs-CZ" sz="2300" dirty="0"/>
              <a:t>spolkový rejstřík,</a:t>
            </a:r>
          </a:p>
          <a:p>
            <a:pPr lvl="1">
              <a:lnSpc>
                <a:spcPct val="80000"/>
              </a:lnSpc>
            </a:pPr>
            <a:r>
              <a:rPr lang="cs-CZ" altLang="cs-CZ" sz="2300" dirty="0"/>
              <a:t>nadační rejstřík,</a:t>
            </a:r>
          </a:p>
          <a:p>
            <a:pPr lvl="1">
              <a:lnSpc>
                <a:spcPct val="80000"/>
              </a:lnSpc>
            </a:pPr>
            <a:r>
              <a:rPr lang="cs-CZ" altLang="cs-CZ" sz="2300" dirty="0"/>
              <a:t>rejstřík ústavů,</a:t>
            </a:r>
          </a:p>
          <a:p>
            <a:pPr lvl="1">
              <a:lnSpc>
                <a:spcPct val="80000"/>
              </a:lnSpc>
            </a:pPr>
            <a:r>
              <a:rPr lang="cs-CZ" altLang="cs-CZ" sz="2300" dirty="0"/>
              <a:t>rejstřík společenství vlastníků jednotek,</a:t>
            </a:r>
          </a:p>
          <a:p>
            <a:pPr lvl="1">
              <a:lnSpc>
                <a:spcPct val="80000"/>
              </a:lnSpc>
            </a:pPr>
            <a:r>
              <a:rPr lang="cs-CZ" altLang="cs-CZ" sz="2300" dirty="0"/>
              <a:t>obchodní rejstřík a</a:t>
            </a:r>
          </a:p>
          <a:p>
            <a:pPr lvl="1">
              <a:lnSpc>
                <a:spcPct val="80000"/>
              </a:lnSpc>
            </a:pPr>
            <a:r>
              <a:rPr lang="cs-CZ" altLang="cs-CZ" sz="2300" dirty="0"/>
              <a:t>rejstřík obecně prospěšných společností.</a:t>
            </a:r>
          </a:p>
        </p:txBody>
      </p:sp>
    </p:spTree>
    <p:extLst>
      <p:ext uri="{BB962C8B-B14F-4D97-AF65-F5344CB8AC3E}">
        <p14:creationId xmlns:p14="http://schemas.microsoft.com/office/powerpoint/2010/main" val="303523506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Základní parametry</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lnSpcReduction="10000"/>
          </a:bodyPr>
          <a:lstStyle/>
          <a:p>
            <a:pPr>
              <a:lnSpc>
                <a:spcPct val="80000"/>
              </a:lnSpc>
            </a:pPr>
            <a:r>
              <a:rPr lang="cs-CZ" altLang="cs-CZ" sz="2700" dirty="0"/>
              <a:t>zákon č. 416/2022 Sb.</a:t>
            </a:r>
          </a:p>
          <a:p>
            <a:pPr>
              <a:lnSpc>
                <a:spcPct val="80000"/>
              </a:lnSpc>
            </a:pPr>
            <a:r>
              <a:rPr lang="cs-CZ" altLang="cs-CZ" sz="2700" dirty="0"/>
              <a:t>rozesláno 16. 12. 2022</a:t>
            </a:r>
          </a:p>
          <a:p>
            <a:pPr>
              <a:lnSpc>
                <a:spcPct val="80000"/>
              </a:lnSpc>
            </a:pPr>
            <a:r>
              <a:rPr lang="cs-CZ" altLang="cs-CZ" sz="2700" dirty="0"/>
              <a:t>účinnost </a:t>
            </a:r>
          </a:p>
          <a:p>
            <a:pPr lvl="1">
              <a:lnSpc>
                <a:spcPct val="80000"/>
              </a:lnSpc>
            </a:pPr>
            <a:r>
              <a:rPr lang="cs-CZ" altLang="cs-CZ" sz="2300" dirty="0"/>
              <a:t>Tento zákon nabývá účinnosti </a:t>
            </a:r>
            <a:r>
              <a:rPr lang="cs-CZ" altLang="cs-CZ" sz="2300" b="1" dirty="0"/>
              <a:t>třicátým dnem po dni jeho vyhlášení</a:t>
            </a:r>
            <a:r>
              <a:rPr lang="cs-CZ" altLang="cs-CZ" sz="2300" dirty="0"/>
              <a:t> (= </a:t>
            </a:r>
            <a:r>
              <a:rPr lang="cs-CZ" altLang="cs-CZ" sz="2300" u="sng" dirty="0"/>
              <a:t>15. 1. 2023</a:t>
            </a:r>
            <a:r>
              <a:rPr lang="cs-CZ" altLang="cs-CZ" sz="2300" dirty="0"/>
              <a:t>) s výjimkou ustanovení</a:t>
            </a:r>
          </a:p>
          <a:p>
            <a:pPr marL="1371600" lvl="2" indent="-457200">
              <a:lnSpc>
                <a:spcPct val="80000"/>
              </a:lnSpc>
              <a:buFont typeface="+mj-lt"/>
              <a:buAutoNum type="alphaLcParenR"/>
            </a:pPr>
            <a:r>
              <a:rPr lang="cs-CZ" altLang="cs-CZ" sz="1900" dirty="0"/>
              <a:t>části třetí čl. IV bodů 2 až 4 a části čtvrté čl. VI bodů 3, 8, 30, 35 a 36, která nabývají účinnosti dnem </a:t>
            </a:r>
            <a:r>
              <a:rPr lang="cs-CZ" altLang="cs-CZ" sz="1900" u="sng" dirty="0"/>
              <a:t>1. 7. 2023</a:t>
            </a:r>
            <a:r>
              <a:rPr lang="cs-CZ" altLang="cs-CZ" sz="1900" dirty="0"/>
              <a:t>, a</a:t>
            </a:r>
          </a:p>
          <a:p>
            <a:pPr marL="1371600" lvl="3" indent="0">
              <a:lnSpc>
                <a:spcPct val="80000"/>
              </a:lnSpc>
              <a:buNone/>
            </a:pPr>
            <a:r>
              <a:rPr lang="cs-CZ" altLang="cs-CZ" sz="1500" dirty="0"/>
              <a:t>= §§ 46, § 46a, § 70-70e ZOK,</a:t>
            </a:r>
          </a:p>
          <a:p>
            <a:pPr marL="1371600" lvl="3" indent="0">
              <a:lnSpc>
                <a:spcPct val="80000"/>
              </a:lnSpc>
              <a:buNone/>
            </a:pPr>
            <a:r>
              <a:rPr lang="cs-CZ" altLang="cs-CZ" sz="1500" dirty="0"/>
              <a:t>= § 2 odst. 4, § 22 odst. 1, § 66 písm. b), § 90, § 108a ZVR</a:t>
            </a:r>
          </a:p>
          <a:p>
            <a:pPr marL="1371600" lvl="2" indent="-457200">
              <a:lnSpc>
                <a:spcPct val="80000"/>
              </a:lnSpc>
              <a:buFont typeface="+mj-lt"/>
              <a:buAutoNum type="alphaLcParenR"/>
            </a:pPr>
            <a:r>
              <a:rPr lang="cs-CZ" altLang="cs-CZ" sz="1900" dirty="0"/>
              <a:t>části druhé čl. III bodu 1 a části čtvrté čl. VI bodů 1, 9, 10, 12, 16 až 23, 31, 32 a 37, která nabývají účinnosti dnem </a:t>
            </a:r>
            <a:r>
              <a:rPr lang="cs-CZ" altLang="cs-CZ" sz="1900" u="sng" dirty="0"/>
              <a:t>1. 7. 2024</a:t>
            </a:r>
            <a:r>
              <a:rPr lang="cs-CZ" altLang="cs-CZ" sz="1900" dirty="0"/>
              <a:t>.</a:t>
            </a:r>
          </a:p>
          <a:p>
            <a:pPr marL="1371600" lvl="3" indent="0">
              <a:lnSpc>
                <a:spcPct val="80000"/>
              </a:lnSpc>
              <a:buNone/>
            </a:pPr>
            <a:r>
              <a:rPr lang="cs-CZ" altLang="cs-CZ" sz="1500" dirty="0"/>
              <a:t>= zákon o soudních poplatcích,</a:t>
            </a:r>
          </a:p>
          <a:p>
            <a:pPr marL="1371600" lvl="3" indent="0">
              <a:lnSpc>
                <a:spcPct val="80000"/>
              </a:lnSpc>
              <a:buNone/>
            </a:pPr>
            <a:r>
              <a:rPr lang="cs-CZ" altLang="cs-CZ" sz="1500" dirty="0"/>
              <a:t>= ZVR.</a:t>
            </a:r>
          </a:p>
          <a:p>
            <a:pPr lvl="1">
              <a:lnSpc>
                <a:spcPct val="80000"/>
              </a:lnSpc>
            </a:pPr>
            <a:r>
              <a:rPr lang="cs-CZ" altLang="cs-CZ" sz="2300" dirty="0"/>
              <a:t>Ustanovení části páté tohoto zákona nabývá účinnosti dnem </a:t>
            </a:r>
            <a:r>
              <a:rPr lang="cs-CZ" altLang="cs-CZ" sz="2300" u="sng" dirty="0"/>
              <a:t>31. 12. 2022</a:t>
            </a:r>
            <a:r>
              <a:rPr lang="cs-CZ" altLang="cs-CZ" sz="2300" dirty="0"/>
              <a:t>.</a:t>
            </a:r>
          </a:p>
          <a:p>
            <a:pPr marL="914400" lvl="2" indent="0">
              <a:lnSpc>
                <a:spcPct val="80000"/>
              </a:lnSpc>
              <a:buNone/>
            </a:pPr>
            <a:r>
              <a:rPr lang="cs-CZ" altLang="cs-CZ" sz="1900" dirty="0"/>
              <a:t>= Změna insolvenčího zákona.</a:t>
            </a:r>
          </a:p>
        </p:txBody>
      </p:sp>
    </p:spTree>
    <p:extLst>
      <p:ext uri="{BB962C8B-B14F-4D97-AF65-F5344CB8AC3E}">
        <p14:creationId xmlns:p14="http://schemas.microsoft.com/office/powerpoint/2010/main" val="421228199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Deklarované cíle novely</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a:bodyPr>
          <a:lstStyle/>
          <a:p>
            <a:pPr>
              <a:lnSpc>
                <a:spcPct val="80000"/>
              </a:lnSpc>
            </a:pPr>
            <a:r>
              <a:rPr lang="cs-CZ" altLang="cs-CZ" sz="2700" dirty="0"/>
              <a:t>Deklaruje 3 základní cíle</a:t>
            </a:r>
          </a:p>
          <a:p>
            <a:pPr lvl="1">
              <a:lnSpc>
                <a:spcPct val="80000"/>
              </a:lnSpc>
            </a:pPr>
            <a:r>
              <a:rPr lang="cs-CZ" altLang="cs-CZ" sz="2300" dirty="0"/>
              <a:t>Transpozice digitalizační směrnice EU č. 2019/1151,</a:t>
            </a:r>
          </a:p>
          <a:p>
            <a:pPr lvl="2">
              <a:lnSpc>
                <a:spcPct val="80000"/>
              </a:lnSpc>
            </a:pPr>
            <a:r>
              <a:rPr lang="cs-CZ" altLang="cs-CZ" sz="1900" dirty="0"/>
              <a:t>umožnit plně elektronické vytvoření (přinejmenším) SRO,</a:t>
            </a:r>
          </a:p>
          <a:p>
            <a:pPr lvl="2">
              <a:lnSpc>
                <a:spcPct val="80000"/>
              </a:lnSpc>
            </a:pPr>
            <a:r>
              <a:rPr lang="cs-CZ" altLang="cs-CZ" sz="1900" dirty="0"/>
              <a:t>posílit rozsah bezplatně dostupných údajů napříč EU + výměnu informací mezi obchodními rejstříky (BRIS).</a:t>
            </a:r>
          </a:p>
          <a:p>
            <a:pPr lvl="1">
              <a:lnSpc>
                <a:spcPct val="80000"/>
              </a:lnSpc>
            </a:pPr>
            <a:r>
              <a:rPr lang="cs-CZ" altLang="cs-CZ" sz="2300" dirty="0"/>
              <a:t>Změny v oblasti fungování veřejných rejstříků,</a:t>
            </a:r>
          </a:p>
          <a:p>
            <a:pPr lvl="2">
              <a:lnSpc>
                <a:spcPct val="80000"/>
              </a:lnSpc>
            </a:pPr>
            <a:r>
              <a:rPr lang="cs-CZ" altLang="cs-CZ" sz="1900" dirty="0"/>
              <a:t>dobrovolně zapisované údaje,</a:t>
            </a:r>
          </a:p>
          <a:p>
            <a:pPr lvl="2">
              <a:lnSpc>
                <a:spcPct val="80000"/>
              </a:lnSpc>
            </a:pPr>
            <a:r>
              <a:rPr lang="cs-CZ" altLang="cs-CZ" sz="1900" dirty="0"/>
              <a:t>vyjasnění některých stávajících otázek.</a:t>
            </a:r>
          </a:p>
          <a:p>
            <a:pPr lvl="1">
              <a:lnSpc>
                <a:spcPct val="80000"/>
              </a:lnSpc>
            </a:pPr>
            <a:r>
              <a:rPr lang="cs-CZ" altLang="cs-CZ" sz="2300" dirty="0"/>
              <a:t>Technické změny textu a opravy.</a:t>
            </a:r>
          </a:p>
          <a:p>
            <a:pPr marL="1428750" lvl="2" indent="-514350">
              <a:lnSpc>
                <a:spcPct val="80000"/>
              </a:lnSpc>
              <a:buAutoNum type="romanUcPeriod"/>
            </a:pPr>
            <a:endParaRPr lang="cs-CZ" altLang="cs-CZ" sz="1900" i="1" dirty="0"/>
          </a:p>
        </p:txBody>
      </p:sp>
    </p:spTree>
    <p:extLst>
      <p:ext uri="{BB962C8B-B14F-4D97-AF65-F5344CB8AC3E}">
        <p14:creationId xmlns:p14="http://schemas.microsoft.com/office/powerpoint/2010/main" val="7246073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fontScale="90000"/>
          </a:bodyPr>
          <a:lstStyle/>
          <a:p>
            <a:r>
              <a:rPr lang="cs-CZ" altLang="cs-CZ" sz="4000" dirty="0">
                <a:latin typeface="Calibri" pitchFamily="34" charset="0"/>
              </a:rPr>
              <a:t>Rozpojení vazby na živnostenské oprávnění</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fontScale="77500" lnSpcReduction="20000"/>
          </a:bodyPr>
          <a:lstStyle/>
          <a:p>
            <a:pPr>
              <a:lnSpc>
                <a:spcPct val="80000"/>
              </a:lnSpc>
            </a:pPr>
            <a:r>
              <a:rPr lang="cs-CZ" altLang="cs-CZ" sz="2700" dirty="0"/>
              <a:t>Již účinné!</a:t>
            </a:r>
          </a:p>
          <a:p>
            <a:pPr>
              <a:lnSpc>
                <a:spcPct val="80000"/>
              </a:lnSpc>
            </a:pPr>
            <a:endParaRPr lang="cs-CZ" altLang="cs-CZ" sz="2700" dirty="0"/>
          </a:p>
          <a:p>
            <a:pPr>
              <a:lnSpc>
                <a:spcPct val="80000"/>
              </a:lnSpc>
            </a:pPr>
            <a:r>
              <a:rPr lang="cs-CZ" altLang="cs-CZ" sz="2700" dirty="0"/>
              <a:t>Není nutné trvat na posloupnosti založení – živnostenské oprávnění – zápis,</a:t>
            </a:r>
          </a:p>
          <a:p>
            <a:pPr lvl="1">
              <a:lnSpc>
                <a:spcPct val="80000"/>
              </a:lnSpc>
            </a:pPr>
            <a:r>
              <a:rPr lang="cs-CZ" altLang="cs-CZ" sz="2300" dirty="0"/>
              <a:t>může probíhat paralelně,</a:t>
            </a:r>
          </a:p>
          <a:p>
            <a:pPr lvl="1">
              <a:lnSpc>
                <a:spcPct val="80000"/>
              </a:lnSpc>
            </a:pPr>
            <a:r>
              <a:rPr lang="cs-CZ" altLang="cs-CZ" sz="2300" dirty="0"/>
              <a:t>tlak na urychlení zápisu. </a:t>
            </a:r>
          </a:p>
          <a:p>
            <a:pPr>
              <a:lnSpc>
                <a:spcPct val="80000"/>
              </a:lnSpc>
            </a:pPr>
            <a:r>
              <a:rPr lang="cs-CZ" altLang="cs-CZ" sz="2700" dirty="0"/>
              <a:t>Znění předmětu podnikání v ZPJ a zapsané v OR nemusí odpovídat oborům živností,</a:t>
            </a:r>
          </a:p>
          <a:p>
            <a:pPr lvl="1">
              <a:lnSpc>
                <a:spcPct val="80000"/>
              </a:lnSpc>
            </a:pPr>
            <a:r>
              <a:rPr lang="cs-CZ" altLang="cs-CZ" sz="2300" dirty="0"/>
              <a:t>k tomu v podstatě již (dřívější) 27 Cdo 3549/2020.</a:t>
            </a:r>
          </a:p>
          <a:p>
            <a:pPr>
              <a:lnSpc>
                <a:spcPct val="80000"/>
              </a:lnSpc>
            </a:pPr>
            <a:endParaRPr lang="cs-CZ" altLang="cs-CZ" sz="2700" dirty="0"/>
          </a:p>
          <a:p>
            <a:pPr>
              <a:lnSpc>
                <a:spcPct val="80000"/>
              </a:lnSpc>
            </a:pPr>
            <a:r>
              <a:rPr lang="cs-CZ" altLang="cs-CZ" sz="2700" dirty="0"/>
              <a:t>Promítá se:</a:t>
            </a:r>
          </a:p>
          <a:p>
            <a:pPr lvl="1">
              <a:lnSpc>
                <a:spcPct val="80000"/>
              </a:lnSpc>
            </a:pPr>
            <a:r>
              <a:rPr lang="cs-CZ" altLang="cs-CZ" sz="2300" dirty="0"/>
              <a:t>Změna ŽZ:</a:t>
            </a:r>
          </a:p>
          <a:p>
            <a:pPr lvl="2">
              <a:lnSpc>
                <a:spcPct val="80000"/>
              </a:lnSpc>
            </a:pPr>
            <a:r>
              <a:rPr lang="cs-CZ" altLang="cs-CZ" sz="1900" dirty="0"/>
              <a:t>§ 10 ŽZ:</a:t>
            </a:r>
          </a:p>
          <a:p>
            <a:pPr lvl="3">
              <a:lnSpc>
                <a:spcPct val="80000"/>
              </a:lnSpc>
            </a:pPr>
            <a:r>
              <a:rPr lang="cs-CZ" altLang="cs-CZ" sz="1500" i="1" dirty="0"/>
              <a:t>(4) … </a:t>
            </a:r>
            <a:r>
              <a:rPr lang="cs-CZ" altLang="cs-CZ" sz="1500" i="1" u="sng" dirty="0"/>
              <a:t>Je-li osoba zapsána do obchodního nebo obdobného rejstříku před vydáním výpisu, postupuje živnostenský úřad v případě ohlášení živnosti podle § 47 a v případě žádosti o koncesi podle § 53 a 54.</a:t>
            </a:r>
          </a:p>
          <a:p>
            <a:pPr lvl="3">
              <a:lnSpc>
                <a:spcPct val="80000"/>
              </a:lnSpc>
            </a:pPr>
            <a:r>
              <a:rPr lang="cs-CZ" altLang="cs-CZ" sz="1500" i="1" dirty="0"/>
              <a:t>(5) Osobám uvedeným v odstavci 4 větě první </a:t>
            </a:r>
            <a:r>
              <a:rPr lang="cs-CZ" altLang="cs-CZ" sz="1500" i="1" u="sng" dirty="0"/>
              <a:t>vzniká živnostenské oprávnění nejdříve</a:t>
            </a:r>
            <a:r>
              <a:rPr lang="cs-CZ" altLang="cs-CZ" sz="1500" i="1" dirty="0"/>
              <a:t> dnem jejich zápisu do obchodního nebo obdobného rejstříku, pokud se na základě jiného zákona do takového rejstříku zapisují. </a:t>
            </a:r>
            <a:r>
              <a:rPr lang="cs-CZ" altLang="cs-CZ" sz="1500" i="1" u="sng" dirty="0"/>
              <a:t>Není-li osoba podle odstavce 4 věty první zapsána do obchodního nebo obdobného rejstříku</a:t>
            </a:r>
            <a:r>
              <a:rPr lang="cs-CZ" altLang="cs-CZ" sz="1500" i="1" dirty="0"/>
              <a:t> ve lhůtě 90 dnů ode dne </a:t>
            </a:r>
            <a:r>
              <a:rPr lang="cs-CZ" altLang="cs-CZ" sz="1500" i="1" u="sng" dirty="0"/>
              <a:t>ohlášení živnosti nebo podání žádosti o koncesi</a:t>
            </a:r>
            <a:r>
              <a:rPr lang="cs-CZ" altLang="cs-CZ" sz="1500" i="1" dirty="0"/>
              <a:t>, rozhodne živnostenský úřad o tom, že ohlašovatel podmínky pro vznik živnostenského oprávnění nesplnil; v případě koncese tuto skutečnost poznamená do spisu a zapíše do živnostenského rejstříku.</a:t>
            </a:r>
          </a:p>
          <a:p>
            <a:pPr lvl="2">
              <a:lnSpc>
                <a:spcPct val="80000"/>
              </a:lnSpc>
            </a:pPr>
            <a:r>
              <a:rPr lang="cs-CZ" altLang="cs-CZ" sz="1900" dirty="0"/>
              <a:t>S tím souvisí „korekce“ § 46, 47, 49 a 56 ŽZ.</a:t>
            </a:r>
          </a:p>
          <a:p>
            <a:pPr lvl="1">
              <a:lnSpc>
                <a:spcPct val="80000"/>
              </a:lnSpc>
            </a:pPr>
            <a:r>
              <a:rPr lang="cs-CZ" altLang="cs-CZ" sz="2300" dirty="0"/>
              <a:t>Změna § 2 odst. 3 z. v .r. (zrušena povinnost notifikovat živnostenský úřad).</a:t>
            </a:r>
          </a:p>
          <a:p>
            <a:pPr marL="1428750" lvl="2" indent="-514350">
              <a:lnSpc>
                <a:spcPct val="80000"/>
              </a:lnSpc>
              <a:buAutoNum type="romanUcPeriod"/>
            </a:pPr>
            <a:endParaRPr lang="cs-CZ" altLang="cs-CZ" sz="1900" i="1" dirty="0"/>
          </a:p>
        </p:txBody>
      </p:sp>
    </p:spTree>
    <p:extLst>
      <p:ext uri="{BB962C8B-B14F-4D97-AF65-F5344CB8AC3E}">
        <p14:creationId xmlns:p14="http://schemas.microsoft.com/office/powerpoint/2010/main" val="34988637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Podmínky výkonu funkce v ZOK</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a:bodyPr>
          <a:lstStyle/>
          <a:p>
            <a:pPr>
              <a:lnSpc>
                <a:spcPct val="80000"/>
              </a:lnSpc>
            </a:pPr>
            <a:r>
              <a:rPr lang="cs-CZ" altLang="cs-CZ" sz="2700" dirty="0"/>
              <a:t>Účinné od 1. 7. 2023</a:t>
            </a:r>
          </a:p>
          <a:p>
            <a:pPr>
              <a:lnSpc>
                <a:spcPct val="80000"/>
              </a:lnSpc>
            </a:pPr>
            <a:endParaRPr lang="cs-CZ" altLang="cs-CZ" sz="2700" dirty="0"/>
          </a:p>
          <a:p>
            <a:pPr>
              <a:lnSpc>
                <a:spcPct val="80000"/>
              </a:lnSpc>
            </a:pPr>
            <a:r>
              <a:rPr lang="cs-CZ" altLang="cs-CZ" sz="2700" dirty="0"/>
              <a:t>Struktura</a:t>
            </a:r>
          </a:p>
          <a:p>
            <a:pPr lvl="1">
              <a:lnSpc>
                <a:spcPct val="80000"/>
              </a:lnSpc>
            </a:pPr>
            <a:r>
              <a:rPr lang="cs-CZ" altLang="cs-CZ" sz="2300" dirty="0"/>
              <a:t>§ 46 ZOK = překážky výkonu funkce + informační povinnost,</a:t>
            </a:r>
          </a:p>
          <a:p>
            <a:pPr lvl="1">
              <a:lnSpc>
                <a:spcPct val="80000"/>
              </a:lnSpc>
            </a:pPr>
            <a:r>
              <a:rPr lang="cs-CZ" altLang="cs-CZ" sz="2300" dirty="0"/>
              <a:t>§ 46a ZOK = právnická osoba jako člen voleného orgánu</a:t>
            </a:r>
          </a:p>
          <a:p>
            <a:pPr marL="914400" lvl="2" indent="0">
              <a:lnSpc>
                <a:spcPct val="80000"/>
              </a:lnSpc>
              <a:buNone/>
            </a:pPr>
            <a:r>
              <a:rPr lang="cs-CZ" altLang="cs-CZ" sz="1900" dirty="0"/>
              <a:t>(dříve § 46 odst. 3–8 ZOK).</a:t>
            </a:r>
          </a:p>
          <a:p>
            <a:pPr>
              <a:lnSpc>
                <a:spcPct val="80000"/>
              </a:lnSpc>
            </a:pPr>
            <a:endParaRPr lang="cs-CZ" altLang="cs-CZ" sz="2700" dirty="0"/>
          </a:p>
          <a:p>
            <a:pPr>
              <a:lnSpc>
                <a:spcPct val="80000"/>
              </a:lnSpc>
            </a:pPr>
            <a:r>
              <a:rPr lang="cs-CZ" altLang="cs-CZ" sz="2700" dirty="0"/>
              <a:t>Deklarovaná změna podmínek výkonu funkce:</a:t>
            </a:r>
          </a:p>
          <a:p>
            <a:pPr lvl="1">
              <a:lnSpc>
                <a:spcPct val="80000"/>
              </a:lnSpc>
            </a:pPr>
            <a:r>
              <a:rPr lang="cs-CZ" altLang="cs-CZ" sz="2300" dirty="0"/>
              <a:t>Rozpojení vazby na ŽZ,</a:t>
            </a:r>
          </a:p>
          <a:p>
            <a:pPr lvl="2">
              <a:lnSpc>
                <a:spcPct val="80000"/>
              </a:lnSpc>
            </a:pPr>
            <a:r>
              <a:rPr lang="cs-CZ" altLang="cs-CZ" sz="1900" dirty="0"/>
              <a:t>podle DZ nemalá část obchodní korporací zakládána za jiným účelem než podnikáním,</a:t>
            </a:r>
          </a:p>
          <a:p>
            <a:pPr lvl="1">
              <a:lnSpc>
                <a:spcPct val="80000"/>
              </a:lnSpc>
            </a:pPr>
            <a:r>
              <a:rPr lang="cs-CZ" altLang="cs-CZ" sz="2300" dirty="0"/>
              <a:t>digitalizační novela.</a:t>
            </a:r>
          </a:p>
          <a:p>
            <a:pPr marL="914400" lvl="2" indent="0">
              <a:lnSpc>
                <a:spcPct val="80000"/>
              </a:lnSpc>
              <a:buNone/>
            </a:pPr>
            <a:endParaRPr lang="cs-CZ" altLang="cs-CZ" sz="1900" dirty="0"/>
          </a:p>
          <a:p>
            <a:pPr marL="1428750" lvl="2" indent="-514350">
              <a:lnSpc>
                <a:spcPct val="80000"/>
              </a:lnSpc>
              <a:buAutoNum type="romanUcPeriod"/>
            </a:pPr>
            <a:endParaRPr lang="cs-CZ" altLang="cs-CZ" sz="1900" i="1" dirty="0"/>
          </a:p>
        </p:txBody>
      </p:sp>
    </p:spTree>
    <p:extLst>
      <p:ext uri="{BB962C8B-B14F-4D97-AF65-F5344CB8AC3E}">
        <p14:creationId xmlns:p14="http://schemas.microsoft.com/office/powerpoint/2010/main" val="16149262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Podmínky výkonu funkce v ZOK</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a:bodyPr>
          <a:lstStyle/>
          <a:p>
            <a:pPr>
              <a:lnSpc>
                <a:spcPct val="80000"/>
              </a:lnSpc>
            </a:pPr>
            <a:r>
              <a:rPr lang="cs-CZ" altLang="cs-CZ" sz="2700" dirty="0"/>
              <a:t>Překážka výkonu funkce (§ 46 odst. 1 ZOK).</a:t>
            </a:r>
          </a:p>
          <a:p>
            <a:pPr lvl="1">
              <a:lnSpc>
                <a:spcPct val="80000"/>
              </a:lnSpc>
            </a:pPr>
            <a:r>
              <a:rPr lang="cs-CZ" altLang="cs-CZ" sz="2300" dirty="0"/>
              <a:t>Vazba na § 155 ObčZ → „nulitní“ ustavení.</a:t>
            </a:r>
          </a:p>
          <a:p>
            <a:pPr lvl="1">
              <a:lnSpc>
                <a:spcPct val="80000"/>
              </a:lnSpc>
            </a:pPr>
            <a:endParaRPr lang="cs-CZ" altLang="cs-CZ" sz="2300" dirty="0"/>
          </a:p>
          <a:p>
            <a:pPr marL="914400" lvl="2" indent="0">
              <a:lnSpc>
                <a:spcPct val="80000"/>
              </a:lnSpc>
              <a:buNone/>
            </a:pPr>
            <a:r>
              <a:rPr lang="cs-CZ" altLang="cs-CZ" sz="1900" dirty="0"/>
              <a:t>Písm. a) + b):</a:t>
            </a:r>
          </a:p>
          <a:p>
            <a:pPr marL="1371600" lvl="2" indent="-457200">
              <a:lnSpc>
                <a:spcPct val="80000"/>
              </a:lnSpc>
              <a:buFont typeface="+mj-lt"/>
              <a:buAutoNum type="arabicParenR"/>
            </a:pPr>
            <a:r>
              <a:rPr lang="cs-CZ" altLang="cs-CZ" sz="1900" dirty="0"/>
              <a:t>zákaz vykonávat funkci člena řídicího, kontrolního nebo správního orgánu právnické osoby uložený rozhodnutím orgánu veřejné moci,</a:t>
            </a:r>
          </a:p>
          <a:p>
            <a:pPr marL="1371600" lvl="3" indent="0">
              <a:lnSpc>
                <a:spcPct val="80000"/>
              </a:lnSpc>
              <a:buNone/>
            </a:pPr>
            <a:r>
              <a:rPr lang="cs-CZ" altLang="cs-CZ" sz="1500" dirty="0"/>
              <a:t>(zejména rozhodnutí podle § 63 a násl. ZOK nebo trestní/správní rozhodnutí ukládající zákaz činnosti),</a:t>
            </a:r>
          </a:p>
          <a:p>
            <a:pPr marL="1371600" lvl="2" indent="-457200">
              <a:lnSpc>
                <a:spcPct val="80000"/>
              </a:lnSpc>
              <a:buFont typeface="+mj-lt"/>
              <a:buAutoNum type="arabicParenR"/>
            </a:pPr>
            <a:r>
              <a:rPr lang="cs-CZ" altLang="cs-CZ" sz="1900" dirty="0"/>
              <a:t>rozhodnutí mezinárodní organizace,</a:t>
            </a:r>
          </a:p>
          <a:p>
            <a:pPr marL="1371600" lvl="3" indent="0">
              <a:lnSpc>
                <a:spcPct val="80000"/>
              </a:lnSpc>
              <a:buNone/>
            </a:pPr>
            <a:r>
              <a:rPr lang="cs-CZ" altLang="cs-CZ" sz="1500" dirty="0"/>
              <a:t>(zejména mezinárodní sankční seznamy),</a:t>
            </a:r>
          </a:p>
          <a:p>
            <a:pPr marL="1371600" lvl="2" indent="-457200">
              <a:lnSpc>
                <a:spcPct val="80000"/>
              </a:lnSpc>
              <a:buFont typeface="+mj-lt"/>
              <a:buAutoNum type="arabicParenR"/>
            </a:pPr>
            <a:r>
              <a:rPr lang="cs-CZ" altLang="cs-CZ" sz="1900" dirty="0"/>
              <a:t>zákaz vykonávat činnost související s podnikáním,</a:t>
            </a:r>
          </a:p>
          <a:p>
            <a:pPr marL="1371600" lvl="3" indent="0">
              <a:lnSpc>
                <a:spcPct val="80000"/>
              </a:lnSpc>
              <a:buNone/>
            </a:pPr>
            <a:r>
              <a:rPr lang="cs-CZ" altLang="cs-CZ" sz="1500" dirty="0"/>
              <a:t>(typicky trestní/správní rozhodnutí zakazující určitou podnikatelskou činnost).</a:t>
            </a:r>
          </a:p>
          <a:p>
            <a:pPr marL="1371600" lvl="3" indent="0">
              <a:lnSpc>
                <a:spcPct val="80000"/>
              </a:lnSpc>
              <a:buNone/>
            </a:pPr>
            <a:endParaRPr lang="cs-CZ" altLang="cs-CZ" sz="1500" dirty="0"/>
          </a:p>
          <a:p>
            <a:pPr marL="1371600" lvl="3" indent="0">
              <a:lnSpc>
                <a:spcPct val="80000"/>
              </a:lnSpc>
              <a:buNone/>
            </a:pPr>
            <a:r>
              <a:rPr lang="cs-CZ" altLang="cs-CZ" sz="1500" dirty="0"/>
              <a:t>§ 46 odst. 1 písm. b) ZOK rozšiřuje i na rozhodnutí „jiného státu“ s výjimkou EU nebo EHSP; má být přezkoumáváno mimo rejstříkové řízení.</a:t>
            </a:r>
          </a:p>
          <a:p>
            <a:pPr marL="914400" lvl="2" indent="0">
              <a:lnSpc>
                <a:spcPct val="80000"/>
              </a:lnSpc>
              <a:buNone/>
            </a:pPr>
            <a:endParaRPr lang="cs-CZ" altLang="cs-CZ" sz="1900" dirty="0"/>
          </a:p>
          <a:p>
            <a:pPr marL="914400" lvl="2" indent="0">
              <a:lnSpc>
                <a:spcPct val="80000"/>
              </a:lnSpc>
              <a:buNone/>
            </a:pPr>
            <a:endParaRPr lang="cs-CZ" altLang="cs-CZ" sz="1900" dirty="0"/>
          </a:p>
          <a:p>
            <a:pPr marL="1428750" lvl="2" indent="-514350">
              <a:lnSpc>
                <a:spcPct val="80000"/>
              </a:lnSpc>
              <a:buAutoNum type="romanUcPeriod"/>
            </a:pPr>
            <a:endParaRPr lang="cs-CZ" altLang="cs-CZ" sz="1900" i="1" dirty="0"/>
          </a:p>
        </p:txBody>
      </p:sp>
    </p:spTree>
    <p:extLst>
      <p:ext uri="{BB962C8B-B14F-4D97-AF65-F5344CB8AC3E}">
        <p14:creationId xmlns:p14="http://schemas.microsoft.com/office/powerpoint/2010/main" val="88146506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Podmínky výkonu funkce v ZOK</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fontScale="92500" lnSpcReduction="10000"/>
          </a:bodyPr>
          <a:lstStyle/>
          <a:p>
            <a:pPr>
              <a:lnSpc>
                <a:spcPct val="80000"/>
              </a:lnSpc>
            </a:pPr>
            <a:r>
              <a:rPr lang="cs-CZ" altLang="cs-CZ" sz="2700" dirty="0"/>
              <a:t>Překážka výkonu funkce (§ 46 odst. 1 ZOK).</a:t>
            </a:r>
          </a:p>
          <a:p>
            <a:pPr lvl="1">
              <a:lnSpc>
                <a:spcPct val="80000"/>
              </a:lnSpc>
            </a:pPr>
            <a:endParaRPr lang="cs-CZ" altLang="cs-CZ" sz="2300" dirty="0"/>
          </a:p>
          <a:p>
            <a:pPr marL="914400" lvl="2" indent="0">
              <a:lnSpc>
                <a:spcPct val="80000"/>
              </a:lnSpc>
              <a:buNone/>
            </a:pPr>
            <a:r>
              <a:rPr lang="cs-CZ" altLang="cs-CZ" sz="1900" dirty="0"/>
              <a:t>Písm. c):</a:t>
            </a:r>
          </a:p>
          <a:p>
            <a:pPr marL="914400" lvl="2" indent="0">
              <a:lnSpc>
                <a:spcPct val="80000"/>
              </a:lnSpc>
              <a:buNone/>
            </a:pPr>
            <a:r>
              <a:rPr lang="cs-CZ" altLang="cs-CZ" sz="1900" dirty="0"/>
              <a:t>pravomocné odsouzení, ledaže se na osobu hledí, jako by nebyla odsouzena, za trestný čin</a:t>
            </a:r>
          </a:p>
          <a:p>
            <a:pPr marL="1371600" lvl="2" indent="-457200">
              <a:lnSpc>
                <a:spcPct val="80000"/>
              </a:lnSpc>
              <a:buFont typeface="+mj-lt"/>
              <a:buAutoNum type="arabicParenR"/>
            </a:pPr>
            <a:r>
              <a:rPr lang="cs-CZ" altLang="cs-CZ" sz="1900" dirty="0"/>
              <a:t>zpronevěry, podvodu, pojistného podvodu, úvěrového podvodu, dotačního podvodu, legalizace výnosů z trestné činnosti, legalizace výnosů z trestné činnosti z nedbalosti, lichvy, porušení povinnosti při správě cizího majetku, porušení povinnosti při správě cizího majetku z nedbalosti, poškození věřitele, zvýhodnění věřitele, způsobení úpadku, porušení povinnosti v insolvenčním řízení, pletichy v insolvenčním řízení, porušení povinnosti učinit pravdivé prohlášení o majetku,</a:t>
            </a:r>
          </a:p>
          <a:p>
            <a:pPr marL="1371600" lvl="2" indent="-457200">
              <a:lnSpc>
                <a:spcPct val="80000"/>
              </a:lnSpc>
              <a:buFont typeface="+mj-lt"/>
              <a:buAutoNum type="arabicParenR"/>
            </a:pPr>
            <a:r>
              <a:rPr lang="cs-CZ" altLang="cs-CZ" sz="1900" dirty="0"/>
              <a:t>daňový, poplatkový nebo devizový,</a:t>
            </a:r>
          </a:p>
          <a:p>
            <a:pPr marL="1371600" lvl="2" indent="-457200">
              <a:lnSpc>
                <a:spcPct val="80000"/>
              </a:lnSpc>
              <a:buFont typeface="+mj-lt"/>
              <a:buAutoNum type="arabicParenR"/>
            </a:pPr>
            <a:r>
              <a:rPr lang="cs-CZ" altLang="cs-CZ" sz="1900" dirty="0"/>
              <a:t>proti závazným pravidlům tržní ekonomiky a oběhu zboží ve styku s cizinou, nebo</a:t>
            </a:r>
          </a:p>
          <a:p>
            <a:pPr marL="1371600" lvl="2" indent="-457200">
              <a:lnSpc>
                <a:spcPct val="80000"/>
              </a:lnSpc>
              <a:buFont typeface="+mj-lt"/>
              <a:buAutoNum type="arabicParenR"/>
            </a:pPr>
            <a:r>
              <a:rPr lang="cs-CZ" altLang="cs-CZ" sz="1900" dirty="0"/>
              <a:t>obdobný trestným činům podle bodů 1 až 3 v zahraničí.</a:t>
            </a:r>
            <a:endParaRPr lang="cs-CZ" altLang="cs-CZ" sz="1500" dirty="0"/>
          </a:p>
          <a:p>
            <a:pPr marL="1371600" lvl="3" indent="0">
              <a:lnSpc>
                <a:spcPct val="80000"/>
              </a:lnSpc>
              <a:buNone/>
            </a:pPr>
            <a:endParaRPr lang="cs-CZ" altLang="cs-CZ" sz="1500" dirty="0"/>
          </a:p>
          <a:p>
            <a:pPr marL="1371600" lvl="3" indent="0">
              <a:lnSpc>
                <a:spcPct val="80000"/>
              </a:lnSpc>
              <a:buNone/>
            </a:pPr>
            <a:r>
              <a:rPr lang="cs-CZ" altLang="cs-CZ" sz="1500" dirty="0"/>
              <a:t>Bod 4) - má být přezkoumáváno mimo rejstříkové řízení.</a:t>
            </a:r>
          </a:p>
          <a:p>
            <a:pPr marL="914400" lvl="2" indent="0">
              <a:lnSpc>
                <a:spcPct val="80000"/>
              </a:lnSpc>
              <a:buNone/>
            </a:pPr>
            <a:endParaRPr lang="cs-CZ" altLang="cs-CZ" sz="1900" dirty="0"/>
          </a:p>
          <a:p>
            <a:pPr marL="914400" lvl="2" indent="0">
              <a:lnSpc>
                <a:spcPct val="80000"/>
              </a:lnSpc>
              <a:buNone/>
            </a:pPr>
            <a:endParaRPr lang="cs-CZ" altLang="cs-CZ" sz="1900" dirty="0"/>
          </a:p>
          <a:p>
            <a:pPr marL="1428750" lvl="2" indent="-514350">
              <a:lnSpc>
                <a:spcPct val="80000"/>
              </a:lnSpc>
              <a:buAutoNum type="romanUcPeriod"/>
            </a:pPr>
            <a:endParaRPr lang="cs-CZ" altLang="cs-CZ" sz="1900" i="1" dirty="0"/>
          </a:p>
        </p:txBody>
      </p:sp>
    </p:spTree>
    <p:extLst>
      <p:ext uri="{BB962C8B-B14F-4D97-AF65-F5344CB8AC3E}">
        <p14:creationId xmlns:p14="http://schemas.microsoft.com/office/powerpoint/2010/main" val="401415117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Podmínky výkonu funkce v ZOK</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a:bodyPr>
          <a:lstStyle/>
          <a:p>
            <a:pPr>
              <a:lnSpc>
                <a:spcPct val="80000"/>
              </a:lnSpc>
            </a:pPr>
            <a:r>
              <a:rPr lang="cs-CZ" altLang="cs-CZ" sz="2700" dirty="0"/>
              <a:t>Překážka výkonu funkce (§ 46 odst. 1 ZOK).</a:t>
            </a:r>
          </a:p>
          <a:p>
            <a:pPr lvl="1">
              <a:lnSpc>
                <a:spcPct val="80000"/>
              </a:lnSpc>
            </a:pPr>
            <a:endParaRPr lang="cs-CZ" altLang="cs-CZ" sz="2300" dirty="0"/>
          </a:p>
          <a:p>
            <a:pPr marL="914400" lvl="2" indent="0">
              <a:lnSpc>
                <a:spcPct val="80000"/>
              </a:lnSpc>
              <a:buNone/>
            </a:pPr>
            <a:r>
              <a:rPr lang="cs-CZ" altLang="cs-CZ" sz="1900" dirty="0"/>
              <a:t>Písm. d): </a:t>
            </a:r>
          </a:p>
          <a:p>
            <a:pPr marL="914400" lvl="2" indent="0">
              <a:lnSpc>
                <a:spcPct val="80000"/>
              </a:lnSpc>
              <a:buNone/>
            </a:pPr>
            <a:r>
              <a:rPr lang="cs-CZ" altLang="cs-CZ" sz="1900" dirty="0"/>
              <a:t>rozhodnutí o prohlášení konkursu na majetek osoby vydané v České republice nebo obdobné rozhodnutí orgánu veřejné moci jiného státu, a to do okamžiku zrušení konkursu.</a:t>
            </a:r>
          </a:p>
          <a:p>
            <a:pPr marL="914400" lvl="2" indent="0">
              <a:lnSpc>
                <a:spcPct val="80000"/>
              </a:lnSpc>
              <a:buNone/>
            </a:pPr>
            <a:endParaRPr lang="cs-CZ" altLang="cs-CZ" sz="1500" dirty="0"/>
          </a:p>
          <a:p>
            <a:pPr lvl="2">
              <a:lnSpc>
                <a:spcPct val="80000"/>
              </a:lnSpc>
            </a:pPr>
            <a:r>
              <a:rPr lang="cs-CZ" altLang="cs-CZ" sz="1500" dirty="0"/>
              <a:t>Opuštěna spojnice s § 8 ŽZ.</a:t>
            </a:r>
          </a:p>
          <a:p>
            <a:pPr lvl="2">
              <a:lnSpc>
                <a:spcPct val="80000"/>
              </a:lnSpc>
            </a:pPr>
            <a:r>
              <a:rPr lang="cs-CZ" altLang="cs-CZ" sz="1500" dirty="0"/>
              <a:t>Vazba na informační povinnost podle § 153 odst. 1 ObčZ.</a:t>
            </a:r>
          </a:p>
          <a:p>
            <a:pPr lvl="2">
              <a:lnSpc>
                <a:spcPct val="80000"/>
              </a:lnSpc>
            </a:pPr>
            <a:r>
              <a:rPr lang="cs-CZ" altLang="cs-CZ" sz="1500" dirty="0"/>
              <a:t>Překážka výkonu funkce pouze </a:t>
            </a:r>
            <a:r>
              <a:rPr lang="cs-CZ" altLang="cs-CZ" sz="1500" i="1" dirty="0"/>
              <a:t>konkurs</a:t>
            </a:r>
            <a:r>
              <a:rPr lang="cs-CZ" altLang="cs-CZ" sz="1500" dirty="0"/>
              <a:t>.</a:t>
            </a:r>
          </a:p>
          <a:p>
            <a:pPr lvl="3">
              <a:lnSpc>
                <a:spcPct val="80000"/>
              </a:lnSpc>
            </a:pPr>
            <a:r>
              <a:rPr lang="cs-CZ" altLang="cs-CZ" sz="1100" dirty="0"/>
              <a:t>Překážka trvá jen po dobu trvání insolvenčního řízení (přesněji: prohlášení konkursu až zrušení konkursu).</a:t>
            </a:r>
          </a:p>
          <a:p>
            <a:pPr marL="914400" lvl="2" indent="0">
              <a:lnSpc>
                <a:spcPct val="80000"/>
              </a:lnSpc>
              <a:buNone/>
            </a:pPr>
            <a:endParaRPr lang="cs-CZ" altLang="cs-CZ" sz="1900" dirty="0"/>
          </a:p>
          <a:p>
            <a:pPr marL="914400" lvl="2" indent="0">
              <a:lnSpc>
                <a:spcPct val="80000"/>
              </a:lnSpc>
              <a:buNone/>
            </a:pPr>
            <a:endParaRPr lang="cs-CZ" altLang="cs-CZ" sz="1900" dirty="0"/>
          </a:p>
          <a:p>
            <a:pPr marL="1428750" lvl="2" indent="-514350">
              <a:lnSpc>
                <a:spcPct val="80000"/>
              </a:lnSpc>
              <a:buAutoNum type="romanUcPeriod"/>
            </a:pPr>
            <a:endParaRPr lang="cs-CZ" altLang="cs-CZ" sz="1900" i="1" dirty="0"/>
          </a:p>
        </p:txBody>
      </p:sp>
    </p:spTree>
    <p:extLst>
      <p:ext uri="{BB962C8B-B14F-4D97-AF65-F5344CB8AC3E}">
        <p14:creationId xmlns:p14="http://schemas.microsoft.com/office/powerpoint/2010/main" val="14776274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Podmínky výkonu funkce v ZOK</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fontScale="92500" lnSpcReduction="10000"/>
          </a:bodyPr>
          <a:lstStyle/>
          <a:p>
            <a:pPr>
              <a:lnSpc>
                <a:spcPct val="80000"/>
              </a:lnSpc>
            </a:pPr>
            <a:r>
              <a:rPr lang="cs-CZ" altLang="cs-CZ" sz="2700" dirty="0"/>
              <a:t>Přezkum (podle DZ)</a:t>
            </a:r>
          </a:p>
          <a:p>
            <a:pPr lvl="1">
              <a:lnSpc>
                <a:spcPct val="80000"/>
              </a:lnSpc>
            </a:pPr>
            <a:endParaRPr lang="cs-CZ" altLang="cs-CZ" sz="2300" dirty="0"/>
          </a:p>
          <a:p>
            <a:pPr marL="1028700" lvl="1" indent="-514350">
              <a:lnSpc>
                <a:spcPct val="80000"/>
              </a:lnSpc>
              <a:buFont typeface="+mj-lt"/>
              <a:buAutoNum type="romanUcPeriod"/>
            </a:pPr>
            <a:r>
              <a:rPr lang="cs-CZ" altLang="cs-CZ" sz="2300" i="1" dirty="0"/>
              <a:t>Absence překážek výkonu funkce bude v průběhu rejstříkového řízení </a:t>
            </a:r>
            <a:r>
              <a:rPr lang="cs-CZ" altLang="cs-CZ" sz="2300" i="1" u="sng" dirty="0"/>
              <a:t>dokládána čestným prohlášením</a:t>
            </a:r>
            <a:r>
              <a:rPr lang="cs-CZ" altLang="cs-CZ" sz="2300" i="1" dirty="0"/>
              <a:t> (srov. navrhovanou změnu § 13 ZVR a důvodovou zprávu k němu). Poskytnutí nepravdivého čestného prohlášení může vést ke vzniku trestněprávní odpovědnosti za uvedení nepravdivých údajů sloužících pro zápis do obchodního rejstříku, respektive zamlčení podstatné skutečnosti podle § 254 odst. 2 TZ.</a:t>
            </a:r>
          </a:p>
          <a:p>
            <a:pPr marL="1028700" lvl="1" indent="-514350">
              <a:lnSpc>
                <a:spcPct val="80000"/>
              </a:lnSpc>
              <a:buFont typeface="+mj-lt"/>
              <a:buAutoNum type="romanUcPeriod"/>
            </a:pPr>
            <a:r>
              <a:rPr lang="cs-CZ" altLang="cs-CZ" sz="2300" i="1" dirty="0"/>
              <a:t>Zároveň absenci překážek výkonu funkce ve vztahu k rozhodnutím orgánů veřejné moci České republiky </a:t>
            </a:r>
            <a:r>
              <a:rPr lang="cs-CZ" altLang="cs-CZ" sz="2300" i="1" u="sng" dirty="0"/>
              <a:t>bude povinně v rejstříkovém řízení zkoumat rejstříkový soud</a:t>
            </a:r>
            <a:r>
              <a:rPr lang="cs-CZ" altLang="cs-CZ" sz="2300" i="1" dirty="0"/>
              <a:t> či notář </a:t>
            </a:r>
            <a:r>
              <a:rPr lang="cs-CZ" altLang="cs-CZ" sz="2300" i="1" u="sng" dirty="0"/>
              <a:t>nahlédnutím do nově zřizované evidence vyloučených osob</a:t>
            </a:r>
            <a:r>
              <a:rPr lang="cs-CZ" altLang="cs-CZ" sz="2300" i="1" dirty="0"/>
              <a:t> (srov. navrhovaný § 90 odst. 3 a § 108a ZVR). V případě překážek výkonu funkce založených v jiném členském státě nebo státě EHP je </a:t>
            </a:r>
            <a:r>
              <a:rPr lang="cs-CZ" altLang="cs-CZ" sz="2300" i="1" u="sng" dirty="0"/>
              <a:t>rejstříkovému soudu</a:t>
            </a:r>
            <a:r>
              <a:rPr lang="cs-CZ" altLang="cs-CZ" sz="2300" i="1" dirty="0"/>
              <a:t> nebo notáři </a:t>
            </a:r>
            <a:r>
              <a:rPr lang="cs-CZ" altLang="cs-CZ" sz="2300" i="1" u="sng" dirty="0"/>
              <a:t>dána možnost ověřit existenci překážky výkonu funkce prostřednictvím systému BRIS</a:t>
            </a:r>
            <a:r>
              <a:rPr lang="cs-CZ" altLang="cs-CZ" sz="2300" i="1" dirty="0"/>
              <a:t>  (v podrobnostech viz důvodovou zprávu k citovaným ustanovením).</a:t>
            </a:r>
          </a:p>
          <a:p>
            <a:pPr marL="914400" lvl="2" indent="0">
              <a:lnSpc>
                <a:spcPct val="80000"/>
              </a:lnSpc>
              <a:buNone/>
            </a:pPr>
            <a:endParaRPr lang="cs-CZ" altLang="cs-CZ" sz="1900" dirty="0"/>
          </a:p>
          <a:p>
            <a:pPr marL="914400" lvl="2" indent="0">
              <a:lnSpc>
                <a:spcPct val="80000"/>
              </a:lnSpc>
              <a:buNone/>
            </a:pPr>
            <a:endParaRPr lang="cs-CZ" altLang="cs-CZ" sz="1900" dirty="0"/>
          </a:p>
          <a:p>
            <a:pPr marL="1428750" lvl="2" indent="-514350">
              <a:lnSpc>
                <a:spcPct val="80000"/>
              </a:lnSpc>
              <a:buAutoNum type="romanUcPeriod"/>
            </a:pPr>
            <a:endParaRPr lang="cs-CZ" altLang="cs-CZ" sz="1900" i="1" dirty="0"/>
          </a:p>
        </p:txBody>
      </p:sp>
    </p:spTree>
    <p:extLst>
      <p:ext uri="{BB962C8B-B14F-4D97-AF65-F5344CB8AC3E}">
        <p14:creationId xmlns:p14="http://schemas.microsoft.com/office/powerpoint/2010/main" val="333518324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Přezkum v rejstříkovém řízení I</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a:xfrm>
            <a:off x="457200" y="1600200"/>
            <a:ext cx="8229600" cy="4983162"/>
          </a:xfrm>
        </p:spPr>
        <p:txBody>
          <a:bodyPr vert="horz" lIns="91440" tIns="45720" rIns="91440" bIns="45720" rtlCol="0" anchor="t">
            <a:normAutofit fontScale="85000" lnSpcReduction="20000"/>
          </a:bodyPr>
          <a:lstStyle/>
          <a:p>
            <a:pPr>
              <a:lnSpc>
                <a:spcPct val="80000"/>
              </a:lnSpc>
            </a:pPr>
            <a:r>
              <a:rPr lang="cs-CZ" altLang="cs-CZ" sz="2700" dirty="0"/>
              <a:t>§ 13 z. v. r.</a:t>
            </a:r>
          </a:p>
          <a:p>
            <a:pPr marL="457200" lvl="1" indent="0">
              <a:lnSpc>
                <a:spcPct val="80000"/>
              </a:lnSpc>
              <a:buNone/>
            </a:pPr>
            <a:endParaRPr lang="cs-CZ" altLang="cs-CZ" sz="2300" dirty="0"/>
          </a:p>
          <a:p>
            <a:pPr marL="457200" lvl="1" indent="0">
              <a:lnSpc>
                <a:spcPct val="80000"/>
              </a:lnSpc>
              <a:buNone/>
            </a:pPr>
            <a:r>
              <a:rPr lang="cs-CZ" altLang="cs-CZ" sz="2300" dirty="0"/>
              <a:t>DZ:</a:t>
            </a:r>
          </a:p>
          <a:p>
            <a:pPr marL="914400" lvl="1" indent="-457200">
              <a:lnSpc>
                <a:spcPct val="80000"/>
              </a:lnSpc>
              <a:buFont typeface="+mj-lt"/>
              <a:buAutoNum type="arabicParenR"/>
            </a:pPr>
            <a:r>
              <a:rPr lang="cs-CZ" altLang="cs-CZ" sz="2300" i="1" dirty="0"/>
              <a:t>S ohledem na zájem na rychlosti rejstříkového řízení, důvěru v nastavení překážek výkonu funkce v rámci členských států Evropské unie a států tvořících Evropský hospodářský prostor a skutečnost, že výpisy z rejstříků trestů (povinně dokládané do účinnosti navrhovaného zákona) osob ze třetích zemí prakticky nikdy neobsahují záznam o trestním odsouzení, bylo zvoleno čestné prohlášení jako vhodný a dostačující nástroj.</a:t>
            </a:r>
          </a:p>
          <a:p>
            <a:pPr marL="914400" lvl="1" indent="-457200">
              <a:lnSpc>
                <a:spcPct val="80000"/>
              </a:lnSpc>
              <a:buFont typeface="+mj-lt"/>
              <a:buAutoNum type="arabicParenR"/>
            </a:pPr>
            <a:r>
              <a:rPr lang="cs-CZ" altLang="cs-CZ" sz="2300" i="1" dirty="0"/>
              <a:t>Následky nepravdivého čestného prohlášení jsou v zásadě dvojí:</a:t>
            </a:r>
          </a:p>
          <a:p>
            <a:pPr marL="1371600" lvl="2" indent="-514350">
              <a:lnSpc>
                <a:spcPct val="80000"/>
              </a:lnSpc>
              <a:buFont typeface="+mj-lt"/>
              <a:buAutoNum type="romanLcPeriod"/>
            </a:pPr>
            <a:r>
              <a:rPr lang="cs-CZ" altLang="cs-CZ" sz="1900" i="1" dirty="0"/>
              <a:t>První vyplývá ze samotné existence překážky, kdy platí, že taková osoba se nikdy členem voleného orgánu nestala podle § 155 OZ.</a:t>
            </a:r>
          </a:p>
          <a:p>
            <a:pPr marL="1371600" lvl="2" indent="-514350">
              <a:lnSpc>
                <a:spcPct val="80000"/>
              </a:lnSpc>
              <a:buFont typeface="+mj-lt"/>
              <a:buAutoNum type="romanLcPeriod"/>
            </a:pPr>
            <a:r>
              <a:rPr lang="cs-CZ" altLang="cs-CZ" sz="1900" i="1" dirty="0"/>
              <a:t>Druhým následkem může být vznik trestněprávní odpovědnosti za uvedení nepravdivých údajů sloužících pro zápis do veřejného rejstříku, respektive zamlčení podstatné skutečnosti podle § 254 odst. 2 trestního zákoníku.</a:t>
            </a:r>
            <a:endParaRPr lang="cs-CZ" altLang="cs-CZ" sz="2300" i="1" dirty="0"/>
          </a:p>
          <a:p>
            <a:pPr marL="914400" lvl="1" indent="-457200">
              <a:lnSpc>
                <a:spcPct val="80000"/>
              </a:lnSpc>
              <a:buFont typeface="+mj-lt"/>
              <a:buAutoNum type="arabicParenR" startAt="3"/>
            </a:pPr>
            <a:r>
              <a:rPr lang="cs-CZ" altLang="cs-CZ" sz="2300" i="1" dirty="0"/>
              <a:t>Ačkoli se navrhuje zrušit i [§ 13] odstavec 2, podle něhož bylo v případě činnosti, kterou může vykonávat pouze fyzická osoba, při zápisu doložit, že činnost bude vykonávána pomocí osoby k tomu způsobilé, i nadále platí, že takovou činnost lze vykonávat </a:t>
            </a:r>
            <a:r>
              <a:rPr lang="cs-CZ" altLang="cs-CZ" sz="2300" i="1" u="sng" dirty="0"/>
              <a:t>pouze pomocí takové osoby</a:t>
            </a:r>
            <a:r>
              <a:rPr lang="cs-CZ" altLang="cs-CZ" sz="2300" i="1" dirty="0"/>
              <a:t>. Nadále totiž platí úprava § 2 odst. 2 ZOK. Pokud by obchodní korporace vykonávala takovou činnost bez pomoci k tomu oprávněných fyzických osob, může ji soud na návrh osoby mající právní zájem nebo státního zastupitelství zrušit podle § 93 písm. d) ZOK.</a:t>
            </a:r>
            <a:endParaRPr lang="cs-CZ" altLang="cs-CZ" sz="1900" dirty="0"/>
          </a:p>
        </p:txBody>
      </p:sp>
    </p:spTree>
    <p:extLst>
      <p:ext uri="{BB962C8B-B14F-4D97-AF65-F5344CB8AC3E}">
        <p14:creationId xmlns:p14="http://schemas.microsoft.com/office/powerpoint/2010/main" val="393670548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Přezkum v rejstříkovém řízení II</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a:xfrm>
            <a:off x="457200" y="1600200"/>
            <a:ext cx="8229600" cy="4983162"/>
          </a:xfrm>
        </p:spPr>
        <p:txBody>
          <a:bodyPr vert="horz" lIns="91440" tIns="45720" rIns="91440" bIns="45720" rtlCol="0" anchor="t">
            <a:normAutofit lnSpcReduction="10000"/>
          </a:bodyPr>
          <a:lstStyle/>
          <a:p>
            <a:pPr>
              <a:lnSpc>
                <a:spcPct val="80000"/>
              </a:lnSpc>
            </a:pPr>
            <a:r>
              <a:rPr lang="cs-CZ" altLang="cs-CZ" sz="2700" dirty="0"/>
              <a:t>§ 90 odst. 3 (+ 108a) z. v. r.</a:t>
            </a:r>
          </a:p>
          <a:p>
            <a:pPr lvl="1">
              <a:lnSpc>
                <a:spcPct val="80000"/>
              </a:lnSpc>
            </a:pPr>
            <a:r>
              <a:rPr lang="cs-CZ" altLang="cs-CZ" sz="2300" i="1" dirty="0"/>
              <a:t>Rejstříkový soud také zkoumá, zda zápisu osoby jako člena voleného orgánu obchodní korporace nebrání </a:t>
            </a:r>
            <a:r>
              <a:rPr lang="cs-CZ" altLang="cs-CZ" sz="2300" b="1" i="1" dirty="0"/>
              <a:t>překážka výkonu funkce zapsaná v evidenci osob vyloučených z funkce člena voleného orgánu obchodní korporace</a:t>
            </a:r>
            <a:r>
              <a:rPr lang="cs-CZ" altLang="cs-CZ" sz="2300" i="1" dirty="0"/>
              <a:t> podle zákona upravujícího právní poměry obchodních společností a družstev. Existenci překážky výkonu funkce v jiném členském státě Evropské unie nebo Evropského hospodářského prostoru může soud ověřit prostřednictvím systému propojení rejstříků.</a:t>
            </a:r>
          </a:p>
          <a:p>
            <a:pPr lvl="1">
              <a:lnSpc>
                <a:spcPct val="80000"/>
              </a:lnSpc>
            </a:pPr>
            <a:endParaRPr lang="cs-CZ" altLang="cs-CZ" sz="2300" i="1" dirty="0"/>
          </a:p>
          <a:p>
            <a:pPr lvl="1">
              <a:lnSpc>
                <a:spcPct val="80000"/>
              </a:lnSpc>
            </a:pPr>
            <a:r>
              <a:rPr lang="cs-CZ" altLang="cs-CZ" sz="2300" dirty="0"/>
              <a:t>Zápis v evidenci vyloučených osob </a:t>
            </a:r>
            <a:r>
              <a:rPr lang="cs-CZ" altLang="cs-CZ" sz="2300" i="1" dirty="0"/>
              <a:t>→ </a:t>
            </a:r>
            <a:r>
              <a:rPr lang="cs-CZ" altLang="cs-CZ" sz="2300" b="1" dirty="0"/>
              <a:t>zamítnout</a:t>
            </a:r>
            <a:r>
              <a:rPr lang="cs-CZ" altLang="cs-CZ" sz="2300" dirty="0"/>
              <a:t>.</a:t>
            </a:r>
          </a:p>
          <a:p>
            <a:pPr lvl="2">
              <a:lnSpc>
                <a:spcPct val="80000"/>
              </a:lnSpc>
            </a:pPr>
            <a:r>
              <a:rPr lang="cs-CZ" altLang="cs-CZ" sz="1900" i="1" dirty="0"/>
              <a:t>DZ: Shledá-li rejstříkový soud z jakéhokoli důvodu jako vhodné zkontrolovat, zda osoba, jež má být zapsána jako člen voleného orgánu obchodní korporace, není v jiném členském státě vyloučena z výkonu funkce (zda u ní není dána překážka výkonu funkce), odešle prostřednictvím BRIS (respektive prostřednicím tuzemského informačního systému napojeného na BRIS) identifikační údaje této osoby a obdrží zpět informaci na bázi „ano/ne“. </a:t>
            </a:r>
            <a:r>
              <a:rPr lang="cs-CZ" altLang="cs-CZ" sz="1900" dirty="0"/>
              <a:t>+ Další ověření.</a:t>
            </a:r>
            <a:endParaRPr lang="cs-CZ" altLang="cs-CZ" sz="1900" b="1" i="1" dirty="0"/>
          </a:p>
        </p:txBody>
      </p:sp>
    </p:spTree>
    <p:extLst>
      <p:ext uri="{BB962C8B-B14F-4D97-AF65-F5344CB8AC3E}">
        <p14:creationId xmlns:p14="http://schemas.microsoft.com/office/powerpoint/2010/main" val="40921474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Smysl a účel</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a:bodyPr>
          <a:lstStyle/>
          <a:p>
            <a:pPr>
              <a:lnSpc>
                <a:spcPct val="80000"/>
              </a:lnSpc>
            </a:pPr>
            <a:r>
              <a:rPr lang="cs-CZ" altLang="cs-CZ" sz="2700" dirty="0"/>
              <a:t>Informační funkce</a:t>
            </a:r>
          </a:p>
          <a:p>
            <a:pPr lvl="1">
              <a:lnSpc>
                <a:spcPct val="80000"/>
              </a:lnSpc>
            </a:pPr>
            <a:r>
              <a:rPr lang="cs-CZ" altLang="cs-CZ" sz="2300" dirty="0"/>
              <a:t>základní údaje o zapisovaných osobách (obchodní rejstřík: primárně o podnikatelích).</a:t>
            </a:r>
          </a:p>
          <a:p>
            <a:pPr>
              <a:lnSpc>
                <a:spcPct val="80000"/>
              </a:lnSpc>
            </a:pPr>
            <a:r>
              <a:rPr lang="cs-CZ" altLang="cs-CZ" sz="2700" dirty="0"/>
              <a:t>Ochranná funkce</a:t>
            </a:r>
          </a:p>
          <a:p>
            <a:pPr lvl="1">
              <a:lnSpc>
                <a:spcPct val="80000"/>
              </a:lnSpc>
            </a:pPr>
            <a:r>
              <a:rPr lang="cs-CZ" altLang="cs-CZ" sz="2300" dirty="0"/>
              <a:t>vyrovnává informační deficit třetích osob = umožňuje se rychle zorientovat v organizační struktuře.</a:t>
            </a:r>
          </a:p>
          <a:p>
            <a:pPr>
              <a:lnSpc>
                <a:spcPct val="80000"/>
              </a:lnSpc>
            </a:pPr>
            <a:r>
              <a:rPr lang="cs-CZ" altLang="cs-CZ" sz="2700" dirty="0"/>
              <a:t>Zvyšuje efektivitu</a:t>
            </a:r>
          </a:p>
          <a:p>
            <a:pPr lvl="1">
              <a:lnSpc>
                <a:spcPct val="80000"/>
              </a:lnSpc>
            </a:pPr>
            <a:r>
              <a:rPr lang="cs-CZ" altLang="cs-CZ" sz="2300" dirty="0"/>
              <a:t>šetří transakční náklady.</a:t>
            </a:r>
          </a:p>
        </p:txBody>
      </p:sp>
    </p:spTree>
    <p:extLst>
      <p:ext uri="{BB962C8B-B14F-4D97-AF65-F5344CB8AC3E}">
        <p14:creationId xmlns:p14="http://schemas.microsoft.com/office/powerpoint/2010/main" val="93010528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Podmínky výkonu funkce v ZOK</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a:bodyPr>
          <a:lstStyle/>
          <a:p>
            <a:pPr>
              <a:lnSpc>
                <a:spcPct val="80000"/>
              </a:lnSpc>
            </a:pPr>
            <a:r>
              <a:rPr lang="cs-CZ" altLang="cs-CZ" sz="2700" dirty="0"/>
              <a:t>Informační povinnost (§ 46 odst. 2 ZOK).</a:t>
            </a:r>
          </a:p>
          <a:p>
            <a:pPr lvl="1">
              <a:lnSpc>
                <a:spcPct val="80000"/>
              </a:lnSpc>
            </a:pPr>
            <a:r>
              <a:rPr lang="cs-CZ" altLang="cs-CZ" sz="2300" dirty="0"/>
              <a:t>V konečném důsledku může vést k „nulitnímu“ ustavení.</a:t>
            </a:r>
          </a:p>
          <a:p>
            <a:pPr lvl="1">
              <a:lnSpc>
                <a:spcPct val="80000"/>
              </a:lnSpc>
            </a:pPr>
            <a:endParaRPr lang="cs-CZ" altLang="cs-CZ" sz="2300" dirty="0"/>
          </a:p>
          <a:p>
            <a:pPr marL="914400" lvl="2" indent="0">
              <a:lnSpc>
                <a:spcPct val="80000"/>
              </a:lnSpc>
              <a:buNone/>
            </a:pPr>
            <a:r>
              <a:rPr lang="cs-CZ" altLang="cs-CZ" sz="1900" i="1" dirty="0"/>
              <a:t>(2) Ten, kdo se má stát členem voleného orgánu obchodní korporace, předem zakladatele nebo obchodní korporaci informuje, zda</a:t>
            </a:r>
          </a:p>
          <a:p>
            <a:pPr marL="1371600" lvl="2" indent="-457200">
              <a:lnSpc>
                <a:spcPct val="80000"/>
              </a:lnSpc>
              <a:buFont typeface="+mj-lt"/>
              <a:buAutoNum type="alphaLcParenR"/>
            </a:pPr>
            <a:r>
              <a:rPr lang="cs-CZ" altLang="cs-CZ" sz="1900" i="1" dirty="0"/>
              <a:t>není nezpůsobilý k výkonu funkce,</a:t>
            </a:r>
          </a:p>
          <a:p>
            <a:pPr marL="1371600" lvl="2" indent="-457200">
              <a:lnSpc>
                <a:spcPct val="80000"/>
              </a:lnSpc>
              <a:buFont typeface="+mj-lt"/>
              <a:buAutoNum type="alphaLcParenR"/>
            </a:pPr>
            <a:r>
              <a:rPr lang="cs-CZ" altLang="cs-CZ" sz="1900" i="1" dirty="0"/>
              <a:t>existují skutečnosti, které by důvodně mohly vést ke vzniku překážky výkonu funkce,</a:t>
            </a:r>
          </a:p>
          <a:p>
            <a:pPr marL="1371600" lvl="3" indent="0">
              <a:lnSpc>
                <a:spcPct val="80000"/>
              </a:lnSpc>
              <a:buNone/>
            </a:pPr>
            <a:r>
              <a:rPr lang="cs-CZ" altLang="cs-CZ" sz="1500" i="1" dirty="0"/>
              <a:t>(typicky zahájeno řízení, které by mohlo vést ke vzniku překážky výkonu funkce),</a:t>
            </a:r>
          </a:p>
          <a:p>
            <a:pPr marL="1371600" lvl="2" indent="-457200">
              <a:lnSpc>
                <a:spcPct val="80000"/>
              </a:lnSpc>
              <a:buFont typeface="+mj-lt"/>
              <a:buAutoNum type="alphaLcParenR"/>
            </a:pPr>
            <a:r>
              <a:rPr lang="cs-CZ" altLang="cs-CZ" sz="1900" i="1" dirty="0"/>
              <a:t>ohledně jeho majetku nebo majetku právnické osoby, v níž působí nebo působil v posledních 3 letech jako člen voleného orgánu, bylo vedeno insolvenční řízení podle jiného právního předpisu nebo obdobné řízení v zahraničí.</a:t>
            </a:r>
          </a:p>
          <a:p>
            <a:pPr marL="914400" lvl="2" indent="0">
              <a:lnSpc>
                <a:spcPct val="80000"/>
              </a:lnSpc>
              <a:buNone/>
            </a:pPr>
            <a:r>
              <a:rPr lang="cs-CZ" altLang="cs-CZ" sz="1900" i="1" dirty="0"/>
              <a:t>(3) Člen voleného orgánu obchodní korporace informuje obchodní korporaci o skutečnosti podle odstavce 2, která nastala během výkonu jeho funkce, bezodkladně poté, co se o této skutečnosti dozví.</a:t>
            </a:r>
          </a:p>
          <a:p>
            <a:pPr marL="914400" lvl="2" indent="0">
              <a:lnSpc>
                <a:spcPct val="80000"/>
              </a:lnSpc>
              <a:buNone/>
            </a:pPr>
            <a:endParaRPr lang="cs-CZ" altLang="cs-CZ" sz="1500" dirty="0"/>
          </a:p>
          <a:p>
            <a:pPr marL="914400" lvl="2" indent="0">
              <a:lnSpc>
                <a:spcPct val="80000"/>
              </a:lnSpc>
              <a:buNone/>
            </a:pPr>
            <a:endParaRPr lang="cs-CZ" altLang="cs-CZ" sz="1900" dirty="0"/>
          </a:p>
          <a:p>
            <a:pPr marL="914400" lvl="2" indent="0">
              <a:lnSpc>
                <a:spcPct val="80000"/>
              </a:lnSpc>
              <a:buNone/>
            </a:pPr>
            <a:endParaRPr lang="cs-CZ" altLang="cs-CZ" sz="1900" dirty="0"/>
          </a:p>
          <a:p>
            <a:pPr marL="1428750" lvl="2" indent="-514350">
              <a:lnSpc>
                <a:spcPct val="80000"/>
              </a:lnSpc>
              <a:buAutoNum type="romanUcPeriod"/>
            </a:pPr>
            <a:endParaRPr lang="cs-CZ" altLang="cs-CZ" sz="1900" i="1" dirty="0"/>
          </a:p>
        </p:txBody>
      </p:sp>
    </p:spTree>
    <p:extLst>
      <p:ext uri="{BB962C8B-B14F-4D97-AF65-F5344CB8AC3E}">
        <p14:creationId xmlns:p14="http://schemas.microsoft.com/office/powerpoint/2010/main" val="21311111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Evidence vyloučených osob</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a:xfrm>
            <a:off x="457200" y="1600200"/>
            <a:ext cx="8229600" cy="5069160"/>
          </a:xfrm>
        </p:spPr>
        <p:txBody>
          <a:bodyPr vert="horz" lIns="91440" tIns="45720" rIns="91440" bIns="45720" rtlCol="0" anchor="t">
            <a:normAutofit/>
          </a:bodyPr>
          <a:lstStyle/>
          <a:p>
            <a:pPr>
              <a:lnSpc>
                <a:spcPct val="80000"/>
              </a:lnSpc>
            </a:pPr>
            <a:r>
              <a:rPr lang="cs-CZ" altLang="cs-CZ" sz="1900" dirty="0"/>
              <a:t>Účinnost od 1. 7. 2023.</a:t>
            </a:r>
          </a:p>
          <a:p>
            <a:pPr>
              <a:lnSpc>
                <a:spcPct val="80000"/>
              </a:lnSpc>
            </a:pPr>
            <a:r>
              <a:rPr lang="cs-CZ" altLang="cs-CZ" sz="1900" dirty="0"/>
              <a:t>Reakce na požadavek čl. 13i bod 3 a 4 směrnice</a:t>
            </a:r>
            <a:br>
              <a:rPr lang="cs-CZ" altLang="cs-CZ" sz="1900" dirty="0"/>
            </a:br>
            <a:r>
              <a:rPr lang="cs-CZ" altLang="cs-CZ" sz="1900" dirty="0"/>
              <a:t>č. 2017/1132.</a:t>
            </a:r>
          </a:p>
          <a:p>
            <a:pPr>
              <a:lnSpc>
                <a:spcPct val="80000"/>
              </a:lnSpc>
            </a:pPr>
            <a:endParaRPr lang="cs-CZ" altLang="cs-CZ" sz="1900" dirty="0"/>
          </a:p>
          <a:p>
            <a:pPr>
              <a:lnSpc>
                <a:spcPct val="80000"/>
              </a:lnSpc>
            </a:pPr>
            <a:r>
              <a:rPr lang="cs-CZ" altLang="cs-CZ" sz="1900" dirty="0"/>
              <a:t>Zapisují se osoby (§ 70a):</a:t>
            </a:r>
          </a:p>
          <a:p>
            <a:pPr marL="857250" lvl="1" indent="-457200">
              <a:lnSpc>
                <a:spcPct val="80000"/>
              </a:lnSpc>
              <a:buFont typeface="+mj-lt"/>
              <a:buAutoNum type="alphaLcParenR"/>
            </a:pPr>
            <a:r>
              <a:rPr lang="cs-CZ" altLang="cs-CZ" sz="1900" dirty="0"/>
              <a:t>které byly rozhodnutím soudu vyloučeny z výkonu funkce člena statutárního orgánu podle § 63 až 65,</a:t>
            </a:r>
          </a:p>
          <a:p>
            <a:pPr marL="800100" lvl="2" indent="0">
              <a:lnSpc>
                <a:spcPct val="80000"/>
              </a:lnSpc>
              <a:buNone/>
            </a:pPr>
            <a:r>
              <a:rPr lang="cs-CZ" altLang="cs-CZ" sz="1500" dirty="0"/>
              <a:t>	§ 46 odst. 1 písm. a) ZOK</a:t>
            </a:r>
          </a:p>
          <a:p>
            <a:pPr marL="857250" lvl="1" indent="-457200">
              <a:lnSpc>
                <a:spcPct val="80000"/>
              </a:lnSpc>
              <a:buFont typeface="+mj-lt"/>
              <a:buAutoNum type="alphaLcParenR"/>
            </a:pPr>
            <a:r>
              <a:rPr lang="cs-CZ" altLang="cs-CZ" sz="1900" dirty="0"/>
              <a:t>kterým byl uložen zákaz činnosti zakládající překážku výkonu funkce,</a:t>
            </a:r>
          </a:p>
          <a:p>
            <a:pPr marL="800100" lvl="2" indent="0">
              <a:lnSpc>
                <a:spcPct val="80000"/>
              </a:lnSpc>
              <a:buNone/>
            </a:pPr>
            <a:r>
              <a:rPr lang="cs-CZ" altLang="cs-CZ" sz="1500" dirty="0"/>
              <a:t>	§ 46 odst. 1 písm. a) ZOK – totožné jako § 70a písm. a)?</a:t>
            </a:r>
          </a:p>
          <a:p>
            <a:pPr marL="857250" lvl="1" indent="-457200">
              <a:lnSpc>
                <a:spcPct val="80000"/>
              </a:lnSpc>
              <a:buFont typeface="+mj-lt"/>
              <a:buAutoNum type="alphaLcParenR"/>
            </a:pPr>
            <a:r>
              <a:rPr lang="cs-CZ" altLang="cs-CZ" sz="1900" dirty="0"/>
              <a:t>které byly odsouzeny pro trestný čin zakládající překážku výkonu funkce, nebo</a:t>
            </a:r>
          </a:p>
          <a:p>
            <a:pPr marL="800100" lvl="2" indent="0">
              <a:lnSpc>
                <a:spcPct val="80000"/>
              </a:lnSpc>
              <a:buNone/>
            </a:pPr>
            <a:r>
              <a:rPr lang="cs-CZ" altLang="cs-CZ" sz="1500" dirty="0"/>
              <a:t>	§ 46 odst. 1 písm. c) ZOK – duplicitní k rejstříku trestů?</a:t>
            </a:r>
          </a:p>
          <a:p>
            <a:pPr marL="857250" lvl="1" indent="-457200">
              <a:lnSpc>
                <a:spcPct val="80000"/>
              </a:lnSpc>
              <a:buFont typeface="+mj-lt"/>
              <a:buAutoNum type="alphaLcParenR"/>
            </a:pPr>
            <a:r>
              <a:rPr lang="cs-CZ" altLang="cs-CZ" sz="1900" dirty="0"/>
              <a:t>na jejichž majetek byl prohlášen konkurs,</a:t>
            </a:r>
          </a:p>
          <a:p>
            <a:pPr marL="800100" lvl="2" indent="0">
              <a:lnSpc>
                <a:spcPct val="80000"/>
              </a:lnSpc>
              <a:buNone/>
            </a:pPr>
            <a:r>
              <a:rPr lang="cs-CZ" altLang="cs-CZ" sz="1500" dirty="0"/>
              <a:t>	skutečně, je-li to součástí insolvenčního rejstříku?</a:t>
            </a:r>
          </a:p>
          <a:p>
            <a:pPr>
              <a:lnSpc>
                <a:spcPct val="80000"/>
              </a:lnSpc>
            </a:pPr>
            <a:endParaRPr lang="cs-CZ" altLang="cs-CZ" sz="2300" dirty="0"/>
          </a:p>
          <a:p>
            <a:pPr marL="0" indent="0">
              <a:lnSpc>
                <a:spcPct val="80000"/>
              </a:lnSpc>
              <a:buNone/>
            </a:pPr>
            <a:r>
              <a:rPr lang="cs-CZ" altLang="cs-CZ" sz="1700" dirty="0"/>
              <a:t>V § 66 písm. b) z. v. r. se vypouští povinnost zakládat rozhodnutí o diskvalifikaci.</a:t>
            </a:r>
          </a:p>
          <a:p>
            <a:pPr>
              <a:lnSpc>
                <a:spcPct val="80000"/>
              </a:lnSpc>
            </a:pPr>
            <a:endParaRPr lang="cs-CZ" altLang="cs-CZ" sz="2700" dirty="0"/>
          </a:p>
        </p:txBody>
      </p:sp>
    </p:spTree>
    <p:extLst>
      <p:ext uri="{BB962C8B-B14F-4D97-AF65-F5344CB8AC3E}">
        <p14:creationId xmlns:p14="http://schemas.microsoft.com/office/powerpoint/2010/main" val="198819070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Vzorová společenská smlouva</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a:bodyPr>
          <a:lstStyle/>
          <a:p>
            <a:pPr>
              <a:lnSpc>
                <a:spcPct val="80000"/>
              </a:lnSpc>
            </a:pPr>
            <a:r>
              <a:rPr lang="cs-CZ" altLang="cs-CZ" sz="2700" dirty="0"/>
              <a:t>§ 146 odst. 4 ZOK</a:t>
            </a:r>
          </a:p>
          <a:p>
            <a:pPr marL="457200" lvl="1" indent="0">
              <a:lnSpc>
                <a:spcPct val="80000"/>
              </a:lnSpc>
              <a:buNone/>
            </a:pPr>
            <a:r>
              <a:rPr lang="cs-CZ" altLang="cs-CZ" sz="2300" i="1" dirty="0"/>
              <a:t>Ministerstvo spravedlnosti uveřejní na svých internetových stránkách vzor společenské smlouvy, který lze využít k založení společnosti.</a:t>
            </a:r>
          </a:p>
          <a:p>
            <a:pPr marL="0" indent="0">
              <a:lnSpc>
                <a:spcPct val="80000"/>
              </a:lnSpc>
              <a:buNone/>
            </a:pPr>
            <a:endParaRPr lang="cs-CZ" altLang="cs-CZ" sz="2700" dirty="0"/>
          </a:p>
          <a:p>
            <a:pPr marL="1428750" lvl="2" indent="-514350">
              <a:lnSpc>
                <a:spcPct val="80000"/>
              </a:lnSpc>
              <a:buAutoNum type="romanUcPeriod"/>
            </a:pPr>
            <a:endParaRPr lang="cs-CZ" altLang="cs-CZ" sz="1900" i="1" dirty="0"/>
          </a:p>
        </p:txBody>
      </p:sp>
    </p:spTree>
    <p:extLst>
      <p:ext uri="{BB962C8B-B14F-4D97-AF65-F5344CB8AC3E}">
        <p14:creationId xmlns:p14="http://schemas.microsoft.com/office/powerpoint/2010/main" val="355156267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Technické změny ZOK</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a:bodyPr>
          <a:lstStyle/>
          <a:p>
            <a:pPr>
              <a:lnSpc>
                <a:spcPct val="80000"/>
              </a:lnSpc>
            </a:pPr>
            <a:r>
              <a:rPr lang="cs-CZ" altLang="cs-CZ" sz="2700" dirty="0"/>
              <a:t>§ 46a ZOK (účinný od 1. 7. 2023)</a:t>
            </a:r>
          </a:p>
          <a:p>
            <a:pPr lvl="1">
              <a:lnSpc>
                <a:spcPct val="80000"/>
              </a:lnSpc>
            </a:pPr>
            <a:r>
              <a:rPr lang="cs-CZ" altLang="cs-CZ" sz="2300" dirty="0"/>
              <a:t>Přebírá stávající § 46 odst. 3 až 8 ZOK.</a:t>
            </a:r>
          </a:p>
          <a:p>
            <a:pPr>
              <a:lnSpc>
                <a:spcPct val="80000"/>
              </a:lnSpc>
            </a:pPr>
            <a:r>
              <a:rPr lang="cs-CZ" altLang="cs-CZ" sz="2700" dirty="0"/>
              <a:t>§ 40 odst. 4 ZOK (účinný od 15. 1. 2023)</a:t>
            </a:r>
          </a:p>
          <a:p>
            <a:pPr lvl="1">
              <a:lnSpc>
                <a:spcPct val="80000"/>
              </a:lnSpc>
            </a:pPr>
            <a:r>
              <a:rPr lang="cs-CZ" altLang="cs-CZ" sz="2300" i="1" dirty="0"/>
              <a:t>Nevyplacený zisk nebo jiné vlastní zdroje kapitálová společnost nebo družstvo zaúčtuje ve prospěch účtu, proti kterému byl původně zaúčtován, a není-li to již možné, ve prospěch účtu nerozděleného zisku minulých let. To neplatí pro společníky veřejné obchodní společnosti a komplementáře.</a:t>
            </a:r>
          </a:p>
          <a:p>
            <a:pPr lvl="1">
              <a:lnSpc>
                <a:spcPct val="80000"/>
              </a:lnSpc>
            </a:pPr>
            <a:r>
              <a:rPr lang="cs-CZ" altLang="cs-CZ" sz="2300" dirty="0"/>
              <a:t>Propisuje se do § 149 a § 309 ZOK.</a:t>
            </a:r>
          </a:p>
          <a:p>
            <a:pPr>
              <a:lnSpc>
                <a:spcPct val="80000"/>
              </a:lnSpc>
            </a:pPr>
            <a:r>
              <a:rPr lang="cs-CZ" altLang="cs-CZ" sz="2700" dirty="0"/>
              <a:t>§ 77 ZOK</a:t>
            </a:r>
          </a:p>
          <a:p>
            <a:pPr lvl="1">
              <a:lnSpc>
                <a:spcPct val="80000"/>
              </a:lnSpc>
            </a:pPr>
            <a:r>
              <a:rPr lang="cs-CZ" altLang="cs-CZ" sz="2300"/>
              <a:t>„</a:t>
            </a:r>
            <a:r>
              <a:rPr lang="cs-CZ" altLang="cs-CZ" sz="2300" dirty="0"/>
              <a:t>tohoto </a:t>
            </a:r>
            <a:r>
              <a:rPr lang="cs-CZ" altLang="cs-CZ" sz="2300"/>
              <a:t>dílu“</a:t>
            </a:r>
            <a:endParaRPr lang="cs-CZ" altLang="cs-CZ" sz="2300" dirty="0"/>
          </a:p>
          <a:p>
            <a:pPr marL="1428750" lvl="2" indent="-514350">
              <a:lnSpc>
                <a:spcPct val="80000"/>
              </a:lnSpc>
              <a:buAutoNum type="romanUcPeriod"/>
            </a:pPr>
            <a:endParaRPr lang="cs-CZ" altLang="cs-CZ" sz="1900" i="1" dirty="0"/>
          </a:p>
        </p:txBody>
      </p:sp>
    </p:spTree>
    <p:extLst>
      <p:ext uri="{BB962C8B-B14F-4D97-AF65-F5344CB8AC3E}">
        <p14:creationId xmlns:p14="http://schemas.microsoft.com/office/powerpoint/2010/main" val="242331472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Přechodná ustanovení k ZOK</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a:xfrm>
            <a:off x="457200" y="1600200"/>
            <a:ext cx="8229600" cy="4983162"/>
          </a:xfrm>
        </p:spPr>
        <p:txBody>
          <a:bodyPr vert="horz" lIns="91440" tIns="45720" rIns="91440" bIns="45720" rtlCol="0" anchor="t">
            <a:normAutofit/>
          </a:bodyPr>
          <a:lstStyle/>
          <a:p>
            <a:pPr marL="914400" lvl="1" indent="-514350">
              <a:lnSpc>
                <a:spcPct val="80000"/>
              </a:lnSpc>
              <a:buFont typeface="+mj-lt"/>
              <a:buAutoNum type="arabicPeriod"/>
            </a:pPr>
            <a:r>
              <a:rPr lang="cs-CZ" altLang="cs-CZ" sz="1900" i="1" dirty="0"/>
              <a:t>Je-li k 1. červenci 2023 osobou, která je členem orgánu obchodní korporace a byla do funkce zvolena, jmenována či jinak povolána, osoba, která není podle § 46 odst. 1 zákona č. 90/2012 Sb., ve znění účinném od 1. 7. 2023, způsobilá k výkonu funkce člena voleného orgánu, </a:t>
            </a:r>
            <a:r>
              <a:rPr lang="cs-CZ" altLang="cs-CZ" sz="1900" i="1" u="sng" dirty="0"/>
              <a:t>informuje</a:t>
            </a:r>
            <a:r>
              <a:rPr lang="cs-CZ" altLang="cs-CZ" sz="1900" i="1" dirty="0"/>
              <a:t> o této skutečnosti obchodní korporaci podle § 46 odst. 3 zákona č. 90/2012 Sb., ve znění účinném od 1. 7. 2023, do 1 měsíce od 1. 7. 2023 a její </a:t>
            </a:r>
            <a:r>
              <a:rPr lang="cs-CZ" altLang="cs-CZ" sz="1900" b="1" i="1" u="sng" dirty="0"/>
              <a:t>funkce zaniká uplynutím 3 měsíců od 1. 7. 2023.</a:t>
            </a:r>
          </a:p>
          <a:p>
            <a:pPr marL="914400" lvl="1" indent="-514350">
              <a:lnSpc>
                <a:spcPct val="80000"/>
              </a:lnSpc>
              <a:buFont typeface="+mj-lt"/>
              <a:buAutoNum type="arabicPeriod"/>
            </a:pPr>
            <a:r>
              <a:rPr lang="cs-CZ" altLang="cs-CZ" sz="1900" i="1" dirty="0"/>
              <a:t>Do evidence vyloučených osob se zapisují údaje o osobách podle § 70a </a:t>
            </a:r>
            <a:r>
              <a:rPr lang="cs-CZ" altLang="cs-CZ" sz="1900" b="1" i="1" u="sng" dirty="0"/>
              <a:t>písm. a)</a:t>
            </a:r>
            <a:r>
              <a:rPr lang="cs-CZ" altLang="cs-CZ" sz="1900" i="1" dirty="0"/>
              <a:t> zákona č. 90/2012 Sb., ve znění účinném od 1. 7. 2023, kterým </a:t>
            </a:r>
            <a:r>
              <a:rPr lang="cs-CZ" altLang="cs-CZ" sz="1900" b="1" i="1" u="sng" dirty="0"/>
              <a:t>vznikla překážka výkonu funkce</a:t>
            </a:r>
            <a:r>
              <a:rPr lang="cs-CZ" altLang="cs-CZ" sz="1900" i="1" dirty="0"/>
              <a:t> ve smyslu § 46 odst. 1 zákona č. 90/2012 Sb., ve znění účinném od 1. 7. 2023, </a:t>
            </a:r>
            <a:r>
              <a:rPr lang="cs-CZ" altLang="cs-CZ" sz="1900" b="1" i="1" u="sng" dirty="0"/>
              <a:t>až po 1. 7. 2023</a:t>
            </a:r>
            <a:r>
              <a:rPr lang="cs-CZ" altLang="cs-CZ" sz="1900" i="1" dirty="0"/>
              <a:t>.</a:t>
            </a:r>
          </a:p>
          <a:p>
            <a:pPr marL="914400" lvl="1" indent="-514350">
              <a:lnSpc>
                <a:spcPct val="80000"/>
              </a:lnSpc>
              <a:buFont typeface="+mj-lt"/>
              <a:buAutoNum type="arabicPeriod"/>
            </a:pPr>
            <a:r>
              <a:rPr lang="cs-CZ" altLang="cs-CZ" sz="1900" i="1" dirty="0"/>
              <a:t>Do evidence vyloučených osob se propíší údaje o osobách podle § 70a </a:t>
            </a:r>
            <a:r>
              <a:rPr lang="cs-CZ" altLang="cs-CZ" sz="1900" b="1" i="1" u="sng" dirty="0"/>
              <a:t>písm. b) až d)</a:t>
            </a:r>
            <a:r>
              <a:rPr lang="cs-CZ" altLang="cs-CZ" sz="1900" i="1" dirty="0"/>
              <a:t> zákona č. 90/2012 Sb., ve znění účinném od 1. 7. 2023, kterým vznikla překážka výkonu funkce ve smyslu § 46 odst. 1 zákona č. 90/2012 Sb., ve znění účinném od 1. 7. 2023, před 1. 7. 2023 a zároveň 1. 7. 2023 tato </a:t>
            </a:r>
            <a:r>
              <a:rPr lang="cs-CZ" altLang="cs-CZ" sz="1900" b="1" i="1" u="sng" dirty="0"/>
              <a:t>překážka výkonu funkce stále trvá</a:t>
            </a:r>
            <a:r>
              <a:rPr lang="cs-CZ" altLang="cs-CZ" sz="1900" i="1" dirty="0"/>
              <a:t>, </a:t>
            </a:r>
            <a:r>
              <a:rPr lang="cs-CZ" altLang="cs-CZ" sz="1900" b="1" i="1" u="sng" dirty="0"/>
              <a:t>ve lhůtě 1 měsíce</a:t>
            </a:r>
            <a:r>
              <a:rPr lang="cs-CZ" altLang="cs-CZ" sz="1900" i="1" dirty="0"/>
              <a:t> od 1. 7. 2023, a to postupem podle § 70c odst. 2 a 3 zákona č. 90/2012 Sb., ve znění účinném od 1. 7. 2023.</a:t>
            </a:r>
          </a:p>
          <a:p>
            <a:pPr marL="1428750" lvl="2" indent="-514350">
              <a:lnSpc>
                <a:spcPct val="80000"/>
              </a:lnSpc>
              <a:buAutoNum type="romanUcPeriod"/>
            </a:pPr>
            <a:endParaRPr lang="cs-CZ" altLang="cs-CZ" sz="1900" i="1" dirty="0"/>
          </a:p>
        </p:txBody>
      </p:sp>
    </p:spTree>
    <p:extLst>
      <p:ext uri="{BB962C8B-B14F-4D97-AF65-F5344CB8AC3E}">
        <p14:creationId xmlns:p14="http://schemas.microsoft.com/office/powerpoint/2010/main" val="148038232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a:extLst>
              <a:ext uri="{FF2B5EF4-FFF2-40B4-BE49-F238E27FC236}">
                <a16:creationId xmlns:a16="http://schemas.microsoft.com/office/drawing/2014/main" id="{3A06F8E6-DE0C-49D7-9276-F1901FB4C5F1}"/>
              </a:ext>
            </a:extLst>
          </p:cNvPr>
          <p:cNvSpPr txBox="1">
            <a:spLocks/>
          </p:cNvSpPr>
          <p:nvPr/>
        </p:nvSpPr>
        <p:spPr>
          <a:xfrm>
            <a:off x="1143000" y="2808089"/>
            <a:ext cx="6858000" cy="1241822"/>
          </a:xfrm>
          <a:prstGeom prst="rect">
            <a:avLst/>
          </a:prstGeom>
        </p:spPr>
        <p:txBody>
          <a:bodyPr vert="horz" lIns="91440" tIns="45720" rIns="91440" bIns="45720" rtlCol="0" anchor="ctr">
            <a:normAutofit fontScale="8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cs-CZ" b="1" dirty="0"/>
              <a:t>Procesní opatrovnictví právnických osob v civilním soudním řízení</a:t>
            </a:r>
          </a:p>
        </p:txBody>
      </p:sp>
    </p:spTree>
    <p:extLst>
      <p:ext uri="{BB962C8B-B14F-4D97-AF65-F5344CB8AC3E}">
        <p14:creationId xmlns:p14="http://schemas.microsoft.com/office/powerpoint/2010/main" val="210631383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96748D2-F550-4208-A77A-AC5E46D8934A}"/>
              </a:ext>
            </a:extLst>
          </p:cNvPr>
          <p:cNvSpPr>
            <a:spLocks noGrp="1"/>
          </p:cNvSpPr>
          <p:nvPr>
            <p:ph type="title" idx="4294967295"/>
          </p:nvPr>
        </p:nvSpPr>
        <p:spPr/>
        <p:txBody>
          <a:bodyPr>
            <a:normAutofit/>
          </a:bodyPr>
          <a:lstStyle/>
          <a:p>
            <a:pPr algn="ctr"/>
            <a:r>
              <a:rPr lang="cs-CZ" altLang="cs-CZ" sz="4000" dirty="0">
                <a:latin typeface="+mn-lt"/>
              </a:rPr>
              <a:t>Základní ustanovení</a:t>
            </a:r>
          </a:p>
        </p:txBody>
      </p:sp>
      <p:sp>
        <p:nvSpPr>
          <p:cNvPr id="3" name="Zástupný symbol pro obsah 2">
            <a:extLst>
              <a:ext uri="{FF2B5EF4-FFF2-40B4-BE49-F238E27FC236}">
                <a16:creationId xmlns:a16="http://schemas.microsoft.com/office/drawing/2014/main" id="{740FF1AD-DB60-4B0C-8DDE-8323463A44E6}"/>
              </a:ext>
            </a:extLst>
          </p:cNvPr>
          <p:cNvSpPr>
            <a:spLocks noGrp="1"/>
          </p:cNvSpPr>
          <p:nvPr>
            <p:ph idx="4294967295"/>
          </p:nvPr>
        </p:nvSpPr>
        <p:spPr/>
        <p:txBody>
          <a:bodyPr>
            <a:normAutofit/>
          </a:bodyPr>
          <a:lstStyle/>
          <a:p>
            <a:pPr marL="0" indent="0">
              <a:lnSpc>
                <a:spcPct val="80000"/>
              </a:lnSpc>
              <a:buNone/>
            </a:pPr>
            <a:r>
              <a:rPr lang="cs-CZ" altLang="cs-CZ" sz="2700" dirty="0"/>
              <a:t>§ 29 odst. 2 o. s. ř. </a:t>
            </a:r>
          </a:p>
          <a:p>
            <a:pPr marL="400050" lvl="1" indent="0" algn="just">
              <a:lnSpc>
                <a:spcPct val="80000"/>
              </a:lnSpc>
              <a:buNone/>
            </a:pPr>
            <a:r>
              <a:rPr lang="cs-CZ" altLang="cs-CZ" sz="2300" i="1" dirty="0"/>
              <a:t>Opatrovníka ustanoví předseda senátu (též) právnické osobě, která</a:t>
            </a:r>
          </a:p>
          <a:p>
            <a:pPr marL="857250" lvl="1" indent="-457200" algn="just">
              <a:lnSpc>
                <a:spcPct val="80000"/>
              </a:lnSpc>
              <a:buFont typeface="+mj-lt"/>
              <a:buAutoNum type="arabicPeriod"/>
            </a:pPr>
            <a:r>
              <a:rPr lang="cs-CZ" altLang="cs-CZ" sz="2300" i="1" dirty="0"/>
              <a:t>jako účastník řízení</a:t>
            </a:r>
          </a:p>
          <a:p>
            <a:pPr marL="857250" lvl="1" indent="-457200" algn="just">
              <a:lnSpc>
                <a:spcPct val="80000"/>
              </a:lnSpc>
              <a:buFont typeface="+mj-lt"/>
              <a:buAutoNum type="arabicPeriod"/>
            </a:pPr>
            <a:r>
              <a:rPr lang="cs-CZ" altLang="cs-CZ" sz="2300" i="1" dirty="0"/>
              <a:t>nemůže před soudem vystupovat proto, že</a:t>
            </a:r>
          </a:p>
          <a:p>
            <a:pPr marL="1257300" lvl="2" indent="-457200" algn="just">
              <a:lnSpc>
                <a:spcPct val="80000"/>
              </a:lnSpc>
              <a:buFont typeface="+mj-lt"/>
              <a:buAutoNum type="alphaLcParenR"/>
            </a:pPr>
            <a:r>
              <a:rPr lang="cs-CZ" altLang="cs-CZ" sz="1900" i="1" dirty="0"/>
              <a:t>tu není osoba oprávněná za ni jednat</a:t>
            </a:r>
          </a:p>
          <a:p>
            <a:pPr marL="1257300" lvl="2" indent="-457200" algn="just">
              <a:lnSpc>
                <a:spcPct val="80000"/>
              </a:lnSpc>
              <a:buFont typeface="+mj-lt"/>
              <a:buAutoNum type="alphaLcParenR"/>
            </a:pPr>
            <a:r>
              <a:rPr lang="cs-CZ" altLang="cs-CZ" sz="1900" i="1" dirty="0"/>
              <a:t>nebo že je sporné, kdo je osobou oprávněnou za ni jednat (§ 21),</a:t>
            </a:r>
          </a:p>
          <a:p>
            <a:pPr marL="857250" lvl="1" indent="-457200" algn="just">
              <a:lnSpc>
                <a:spcPct val="80000"/>
              </a:lnSpc>
              <a:buFont typeface="+mj-lt"/>
              <a:buAutoNum type="arabicPeriod"/>
            </a:pPr>
            <a:r>
              <a:rPr lang="cs-CZ" altLang="cs-CZ" sz="2300" i="1" dirty="0"/>
              <a:t>je-li tu nebezpečí z prodlení.</a:t>
            </a:r>
          </a:p>
          <a:p>
            <a:pPr marL="0" indent="0" algn="just">
              <a:lnSpc>
                <a:spcPct val="80000"/>
              </a:lnSpc>
              <a:buNone/>
            </a:pPr>
            <a:endParaRPr lang="cs-CZ" altLang="cs-CZ" sz="2700" dirty="0"/>
          </a:p>
        </p:txBody>
      </p:sp>
    </p:spTree>
    <p:extLst>
      <p:ext uri="{BB962C8B-B14F-4D97-AF65-F5344CB8AC3E}">
        <p14:creationId xmlns:p14="http://schemas.microsoft.com/office/powerpoint/2010/main" val="326182903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AB14DB7-A786-4633-88D9-EEE136D14B69}"/>
              </a:ext>
            </a:extLst>
          </p:cNvPr>
          <p:cNvSpPr>
            <a:spLocks noGrp="1"/>
          </p:cNvSpPr>
          <p:nvPr>
            <p:ph type="title" idx="4294967295"/>
          </p:nvPr>
        </p:nvSpPr>
        <p:spPr/>
        <p:txBody>
          <a:bodyPr>
            <a:noAutofit/>
          </a:bodyPr>
          <a:lstStyle/>
          <a:p>
            <a:pPr algn="ctr"/>
            <a:r>
              <a:rPr lang="cs-CZ" altLang="cs-CZ" sz="4000" dirty="0"/>
              <a:t>Smysl a účel</a:t>
            </a:r>
          </a:p>
        </p:txBody>
      </p:sp>
      <p:sp>
        <p:nvSpPr>
          <p:cNvPr id="3" name="Zástupný symbol pro obsah 2">
            <a:extLst>
              <a:ext uri="{FF2B5EF4-FFF2-40B4-BE49-F238E27FC236}">
                <a16:creationId xmlns:a16="http://schemas.microsoft.com/office/drawing/2014/main" id="{727A9D83-6B19-4DA8-A0E8-6A780C4FF863}"/>
              </a:ext>
            </a:extLst>
          </p:cNvPr>
          <p:cNvSpPr>
            <a:spLocks noGrp="1"/>
          </p:cNvSpPr>
          <p:nvPr>
            <p:ph idx="4294967295"/>
          </p:nvPr>
        </p:nvSpPr>
        <p:spPr/>
        <p:txBody>
          <a:bodyPr>
            <a:normAutofit/>
          </a:bodyPr>
          <a:lstStyle/>
          <a:p>
            <a:pPr>
              <a:lnSpc>
                <a:spcPct val="80000"/>
              </a:lnSpc>
            </a:pPr>
            <a:endParaRPr lang="cs-CZ" altLang="cs-CZ" sz="2700" dirty="0"/>
          </a:p>
          <a:p>
            <a:pPr>
              <a:lnSpc>
                <a:spcPct val="80000"/>
              </a:lnSpc>
            </a:pPr>
            <a:r>
              <a:rPr lang="cs-CZ" altLang="cs-CZ" sz="2700" dirty="0"/>
              <a:t>Zajistit </a:t>
            </a:r>
            <a:r>
              <a:rPr lang="cs-CZ" altLang="cs-CZ" sz="2700" b="1" dirty="0"/>
              <a:t>rovnost účastníků před soudem </a:t>
            </a:r>
          </a:p>
          <a:p>
            <a:pPr>
              <a:lnSpc>
                <a:spcPct val="80000"/>
              </a:lnSpc>
            </a:pPr>
            <a:endParaRPr lang="cs-CZ" altLang="cs-CZ" sz="2700" dirty="0"/>
          </a:p>
          <a:p>
            <a:pPr>
              <a:lnSpc>
                <a:spcPct val="80000"/>
              </a:lnSpc>
            </a:pPr>
            <a:r>
              <a:rPr lang="cs-CZ" altLang="cs-CZ" sz="2700" dirty="0"/>
              <a:t>čl. 96 odst. 1 Ústavy</a:t>
            </a:r>
          </a:p>
          <a:p>
            <a:pPr lvl="1">
              <a:lnSpc>
                <a:spcPct val="80000"/>
              </a:lnSpc>
            </a:pPr>
            <a:r>
              <a:rPr lang="cs-CZ" altLang="cs-CZ" sz="2300" i="1" dirty="0"/>
              <a:t>Smyslem a účelem ustanovení (procesního) opatrovníka</a:t>
            </a:r>
            <a:br>
              <a:rPr lang="cs-CZ" altLang="cs-CZ" sz="2300" i="1" dirty="0"/>
            </a:br>
            <a:r>
              <a:rPr lang="cs-CZ" altLang="cs-CZ" sz="2300" i="1" dirty="0"/>
              <a:t>podle § 29 odst. 2 o. s. ř. je řádné hájení zájmů právnické osoby, k ochraně jejíchž práv byl opatrovník ustanoven,</a:t>
            </a:r>
            <a:br>
              <a:rPr lang="cs-CZ" altLang="cs-CZ" sz="2300" i="1" dirty="0"/>
            </a:br>
            <a:r>
              <a:rPr lang="cs-CZ" altLang="cs-CZ" sz="2300" i="1" dirty="0"/>
              <a:t>v občanském soudním řízení.</a:t>
            </a:r>
            <a:br>
              <a:rPr lang="cs-CZ" altLang="cs-CZ" sz="2300" i="1" dirty="0"/>
            </a:br>
            <a:r>
              <a:rPr lang="cs-CZ" altLang="cs-CZ" sz="2300" dirty="0"/>
              <a:t>(27 Cdo 616/2019, 27 Cdo 2286/2021)</a:t>
            </a:r>
            <a:r>
              <a:rPr lang="cs-CZ" altLang="cs-CZ" sz="2300" i="1" dirty="0"/>
              <a:t>.</a:t>
            </a:r>
          </a:p>
          <a:p>
            <a:pPr lvl="2">
              <a:lnSpc>
                <a:spcPct val="80000"/>
              </a:lnSpc>
            </a:pPr>
            <a:r>
              <a:rPr lang="cs-CZ" altLang="cs-CZ" sz="2000" dirty="0"/>
              <a:t>Platí i v nesporných řízeních (27 Cdo 1875/2018, R 94/2019).</a:t>
            </a:r>
          </a:p>
        </p:txBody>
      </p:sp>
    </p:spTree>
    <p:extLst>
      <p:ext uri="{BB962C8B-B14F-4D97-AF65-F5344CB8AC3E}">
        <p14:creationId xmlns:p14="http://schemas.microsoft.com/office/powerpoint/2010/main" val="380115604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96AA126-B33D-4B65-929E-90EDFEF02B46}"/>
              </a:ext>
            </a:extLst>
          </p:cNvPr>
          <p:cNvSpPr>
            <a:spLocks noGrp="1"/>
          </p:cNvSpPr>
          <p:nvPr>
            <p:ph type="title" idx="4294967295"/>
          </p:nvPr>
        </p:nvSpPr>
        <p:spPr/>
        <p:txBody>
          <a:bodyPr>
            <a:normAutofit/>
          </a:bodyPr>
          <a:lstStyle/>
          <a:p>
            <a:r>
              <a:rPr lang="cs-CZ" altLang="cs-CZ" sz="4000" dirty="0"/>
              <a:t>Mezi Scyllou a Charybdou</a:t>
            </a:r>
          </a:p>
        </p:txBody>
      </p:sp>
      <p:sp>
        <p:nvSpPr>
          <p:cNvPr id="3" name="Zástupný symbol pro obsah 2">
            <a:extLst>
              <a:ext uri="{FF2B5EF4-FFF2-40B4-BE49-F238E27FC236}">
                <a16:creationId xmlns:a16="http://schemas.microsoft.com/office/drawing/2014/main" id="{222E86CE-C481-4291-82E6-A56B4B22F419}"/>
              </a:ext>
            </a:extLst>
          </p:cNvPr>
          <p:cNvSpPr>
            <a:spLocks noGrp="1"/>
          </p:cNvSpPr>
          <p:nvPr>
            <p:ph idx="4294967295"/>
          </p:nvPr>
        </p:nvSpPr>
        <p:spPr/>
        <p:txBody>
          <a:bodyPr>
            <a:normAutofit/>
          </a:bodyPr>
          <a:lstStyle/>
          <a:p>
            <a:pPr>
              <a:lnSpc>
                <a:spcPct val="80000"/>
              </a:lnSpc>
            </a:pPr>
            <a:r>
              <a:rPr lang="cs-CZ" altLang="cs-CZ" sz="2700" dirty="0">
                <a:latin typeface="+mj-lt"/>
              </a:rPr>
              <a:t>Pokud by bylo řízení vedeno s někým, kdo není s to před soudem vystupovat, byl by narušen princip rovnosti zbraní.</a:t>
            </a:r>
          </a:p>
          <a:p>
            <a:pPr lvl="1" algn="just">
              <a:lnSpc>
                <a:spcPct val="80000"/>
              </a:lnSpc>
            </a:pPr>
            <a:r>
              <a:rPr lang="cs-CZ" altLang="cs-CZ" sz="2300" b="1" i="1" dirty="0">
                <a:latin typeface="+mj-lt"/>
              </a:rPr>
              <a:t>Není-li právnické osobě</a:t>
            </a:r>
            <a:r>
              <a:rPr lang="cs-CZ" altLang="cs-CZ" sz="2300" i="1" dirty="0">
                <a:latin typeface="+mj-lt"/>
              </a:rPr>
              <a:t>, která před soudem jako účastník nemůže vystupovat, </a:t>
            </a:r>
            <a:r>
              <a:rPr lang="cs-CZ" altLang="cs-CZ" sz="2300" b="1" i="1" dirty="0">
                <a:latin typeface="+mj-lt"/>
              </a:rPr>
              <a:t>opatrovník ustanoven</a:t>
            </a:r>
            <a:r>
              <a:rPr lang="cs-CZ" altLang="cs-CZ" sz="2300" i="1" dirty="0">
                <a:latin typeface="+mj-lt"/>
              </a:rPr>
              <a:t>, je zasaženo její právo na spravedlivý proces a řízení trpí zmatečnostní vadou podle § 229 odst. 1 písm. c) o. s. ř.</a:t>
            </a:r>
          </a:p>
          <a:p>
            <a:pPr lvl="2" algn="just">
              <a:lnSpc>
                <a:spcPct val="80000"/>
              </a:lnSpc>
            </a:pPr>
            <a:r>
              <a:rPr lang="cs-CZ" altLang="cs-CZ" sz="1900" dirty="0">
                <a:latin typeface="+mj-lt"/>
              </a:rPr>
              <a:t>II. ÚS 741/16, přiměřeně III. ÚS 3206/16, II. ÚS 3039/16,</a:t>
            </a:r>
          </a:p>
          <a:p>
            <a:pPr lvl="2" algn="just">
              <a:lnSpc>
                <a:spcPct val="80000"/>
              </a:lnSpc>
            </a:pPr>
            <a:r>
              <a:rPr lang="cs-CZ" altLang="cs-CZ" sz="1900" dirty="0">
                <a:latin typeface="+mj-lt"/>
              </a:rPr>
              <a:t>a dále 21 Cdo 2190/2011, 21 </a:t>
            </a:r>
            <a:r>
              <a:rPr lang="cs-CZ" altLang="cs-CZ" sz="1900" dirty="0" err="1">
                <a:latin typeface="+mj-lt"/>
              </a:rPr>
              <a:t>Cdo</a:t>
            </a:r>
            <a:r>
              <a:rPr lang="cs-CZ" altLang="cs-CZ" sz="1900" dirty="0">
                <a:latin typeface="+mj-lt"/>
              </a:rPr>
              <a:t> 2646/2016, </a:t>
            </a:r>
          </a:p>
          <a:p>
            <a:pPr lvl="2" algn="just">
              <a:lnSpc>
                <a:spcPct val="80000"/>
              </a:lnSpc>
            </a:pPr>
            <a:r>
              <a:rPr lang="cs-CZ" sz="1900" dirty="0"/>
              <a:t>27 Cdo 616/2019, 27 Cdo 2286/2021 (R 1/2023)</a:t>
            </a:r>
            <a:endParaRPr lang="cs-CZ" altLang="cs-CZ" sz="1900" dirty="0">
              <a:latin typeface="+mj-lt"/>
            </a:endParaRPr>
          </a:p>
        </p:txBody>
      </p:sp>
    </p:spTree>
    <p:extLst>
      <p:ext uri="{BB962C8B-B14F-4D97-AF65-F5344CB8AC3E}">
        <p14:creationId xmlns:p14="http://schemas.microsoft.com/office/powerpoint/2010/main" val="182327172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96AA126-B33D-4B65-929E-90EDFEF02B46}"/>
              </a:ext>
            </a:extLst>
          </p:cNvPr>
          <p:cNvSpPr>
            <a:spLocks noGrp="1"/>
          </p:cNvSpPr>
          <p:nvPr>
            <p:ph type="title" idx="4294967295"/>
          </p:nvPr>
        </p:nvSpPr>
        <p:spPr/>
        <p:txBody>
          <a:bodyPr>
            <a:normAutofit/>
          </a:bodyPr>
          <a:lstStyle/>
          <a:p>
            <a:r>
              <a:rPr lang="cs-CZ" altLang="cs-CZ" sz="4000" dirty="0"/>
              <a:t>Mezi Scyllou a Charybdou</a:t>
            </a:r>
          </a:p>
        </p:txBody>
      </p:sp>
      <p:sp>
        <p:nvSpPr>
          <p:cNvPr id="3" name="Zástupný symbol pro obsah 2">
            <a:extLst>
              <a:ext uri="{FF2B5EF4-FFF2-40B4-BE49-F238E27FC236}">
                <a16:creationId xmlns:a16="http://schemas.microsoft.com/office/drawing/2014/main" id="{222E86CE-C481-4291-82E6-A56B4B22F419}"/>
              </a:ext>
            </a:extLst>
          </p:cNvPr>
          <p:cNvSpPr>
            <a:spLocks noGrp="1"/>
          </p:cNvSpPr>
          <p:nvPr>
            <p:ph idx="4294967295"/>
          </p:nvPr>
        </p:nvSpPr>
        <p:spPr/>
        <p:txBody>
          <a:bodyPr>
            <a:normAutofit lnSpcReduction="10000"/>
          </a:bodyPr>
          <a:lstStyle/>
          <a:p>
            <a:pPr algn="just">
              <a:lnSpc>
                <a:spcPct val="80000"/>
              </a:lnSpc>
            </a:pPr>
            <a:r>
              <a:rPr lang="cs-CZ" altLang="cs-CZ" sz="2700" dirty="0">
                <a:latin typeface="+mj-lt"/>
              </a:rPr>
              <a:t>…ale opatrovník jedině, když zájmy (práva) právnické osoby nemůže hájit osoba oprávněná za ni jednat.</a:t>
            </a:r>
          </a:p>
          <a:p>
            <a:pPr lvl="1" algn="just">
              <a:lnSpc>
                <a:spcPct val="80000"/>
              </a:lnSpc>
            </a:pPr>
            <a:r>
              <a:rPr lang="cs-CZ" altLang="cs-CZ" sz="2300" b="1" i="1" dirty="0">
                <a:latin typeface="+mj-lt"/>
              </a:rPr>
              <a:t>Byl-li účastníku řízení ustanoven (procesní) opatrovník, ačkoli k tomu nebyly splněny podmínky </a:t>
            </a:r>
            <a:r>
              <a:rPr lang="cs-CZ" altLang="cs-CZ" sz="2300" i="1" dirty="0">
                <a:latin typeface="+mj-lt"/>
              </a:rPr>
              <a:t>formulované v § 29 odst. 2 o. s. ř., a uvedené mělo za následek, že soud nejednal s účastníkem, nebo s jiným jeho zástupcem (např. s jeho zákonným zástupcem nebo s kolizním opatrovníkem), jde o případ, kdy účastníku byla nesprávným postupem soudu v průběhu řízení odňata možnost jednat před soudem. Jinak řečeno, i takové řízení je zatíženo zmatečnostní vadou (§ 229 odst. 3 o. s. ř.).</a:t>
            </a:r>
          </a:p>
          <a:p>
            <a:pPr lvl="2" algn="just">
              <a:lnSpc>
                <a:spcPct val="80000"/>
              </a:lnSpc>
            </a:pPr>
            <a:r>
              <a:rPr lang="cs-CZ" altLang="cs-CZ" sz="1900" dirty="0">
                <a:latin typeface="+mj-lt"/>
              </a:rPr>
              <a:t>20 Cdo 2850/99, </a:t>
            </a:r>
            <a:r>
              <a:rPr lang="cs-CZ" altLang="cs-CZ" sz="1900" dirty="0" err="1">
                <a:latin typeface="+mj-lt"/>
              </a:rPr>
              <a:t>Rc</a:t>
            </a:r>
            <a:r>
              <a:rPr lang="cs-CZ" altLang="cs-CZ" sz="1900" dirty="0">
                <a:latin typeface="+mj-lt"/>
              </a:rPr>
              <a:t> 10/2003</a:t>
            </a:r>
          </a:p>
          <a:p>
            <a:pPr lvl="2" algn="just">
              <a:lnSpc>
                <a:spcPct val="80000"/>
              </a:lnSpc>
            </a:pPr>
            <a:r>
              <a:rPr lang="cs-CZ" sz="2000" dirty="0"/>
              <a:t>27 Cdo 616/2019, 27 Cdo 2286/2021 (R 1/2023)</a:t>
            </a:r>
            <a:endParaRPr lang="cs-CZ" altLang="cs-CZ" sz="1800" dirty="0"/>
          </a:p>
          <a:p>
            <a:pPr marL="914400" lvl="2" indent="0">
              <a:lnSpc>
                <a:spcPct val="80000"/>
              </a:lnSpc>
              <a:buNone/>
            </a:pPr>
            <a:endParaRPr lang="cs-CZ" altLang="cs-CZ" sz="1900" dirty="0">
              <a:latin typeface="+mj-lt"/>
            </a:endParaRPr>
          </a:p>
          <a:p>
            <a:pPr marL="360363" indent="0">
              <a:lnSpc>
                <a:spcPct val="80000"/>
              </a:lnSpc>
              <a:buNone/>
            </a:pPr>
            <a:r>
              <a:rPr lang="cs-CZ" altLang="cs-CZ" sz="2800" dirty="0"/>
              <a:t>= s procesním opatrovnictvím spíše šetřit.</a:t>
            </a:r>
          </a:p>
          <a:p>
            <a:pPr lvl="2">
              <a:lnSpc>
                <a:spcPct val="80000"/>
              </a:lnSpc>
            </a:pPr>
            <a:endParaRPr lang="cs-CZ" altLang="cs-CZ" sz="1900" dirty="0">
              <a:latin typeface="+mj-lt"/>
            </a:endParaRPr>
          </a:p>
        </p:txBody>
      </p:sp>
    </p:spTree>
    <p:extLst>
      <p:ext uri="{BB962C8B-B14F-4D97-AF65-F5344CB8AC3E}">
        <p14:creationId xmlns:p14="http://schemas.microsoft.com/office/powerpoint/2010/main" val="27603227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fontScale="90000"/>
          </a:bodyPr>
          <a:lstStyle/>
          <a:p>
            <a:r>
              <a:rPr lang="cs-CZ" altLang="cs-CZ" sz="4000" dirty="0">
                <a:latin typeface="Calibri" pitchFamily="34" charset="0"/>
              </a:rPr>
              <a:t>Vynětí z režimu řízení</a:t>
            </a:r>
            <a:br>
              <a:rPr lang="cs-CZ" altLang="cs-CZ" sz="4000" dirty="0">
                <a:latin typeface="Calibri" pitchFamily="34" charset="0"/>
              </a:rPr>
            </a:br>
            <a:r>
              <a:rPr lang="cs-CZ" altLang="cs-CZ" sz="4000" dirty="0">
                <a:latin typeface="Calibri" pitchFamily="34" charset="0"/>
              </a:rPr>
              <a:t>podle </a:t>
            </a:r>
            <a:r>
              <a:rPr lang="cs-CZ" altLang="cs-CZ" sz="4000" dirty="0" err="1">
                <a:latin typeface="Calibri" pitchFamily="34" charset="0"/>
              </a:rPr>
              <a:t>VeřRej</a:t>
            </a:r>
            <a:endParaRPr lang="cs-CZ" altLang="cs-CZ" sz="4000" dirty="0">
              <a:latin typeface="Calibri" pitchFamily="34" charset="0"/>
            </a:endParaRP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vert="horz" lIns="91440" tIns="45720" rIns="91440" bIns="45720" rtlCol="0" anchor="t">
            <a:normAutofit/>
          </a:bodyPr>
          <a:lstStyle/>
          <a:p>
            <a:pPr>
              <a:lnSpc>
                <a:spcPct val="80000"/>
              </a:lnSpc>
            </a:pPr>
            <a:r>
              <a:rPr lang="cs-CZ" altLang="cs-CZ" sz="2700" dirty="0"/>
              <a:t>Zápis odborové organizace</a:t>
            </a:r>
          </a:p>
          <a:p>
            <a:pPr marL="457200" lvl="1" indent="0">
              <a:lnSpc>
                <a:spcPct val="80000"/>
              </a:lnSpc>
              <a:buNone/>
            </a:pPr>
            <a:r>
              <a:rPr lang="cs-CZ" altLang="cs-CZ" sz="1900" dirty="0" err="1"/>
              <a:t>Cpjn</a:t>
            </a:r>
            <a:r>
              <a:rPr lang="cs-CZ" altLang="cs-CZ" sz="1900" dirty="0"/>
              <a:t> 202/2013 (R 36/2014)</a:t>
            </a:r>
          </a:p>
          <a:p>
            <a:pPr marL="1428750" lvl="2" indent="-514350" algn="just">
              <a:lnSpc>
                <a:spcPct val="80000"/>
              </a:lnSpc>
              <a:buAutoNum type="romanUcPeriod"/>
            </a:pPr>
            <a:r>
              <a:rPr lang="cs-CZ" altLang="cs-CZ" sz="1900" i="1" dirty="0"/>
              <a:t>Odborová organizace je právnickou osobou, která se zapisuje </a:t>
            </a:r>
            <a:r>
              <a:rPr lang="cs-CZ" altLang="cs-CZ" sz="1900" i="1" u="sng" dirty="0"/>
              <a:t>do spolkového rejstříku</a:t>
            </a:r>
            <a:r>
              <a:rPr lang="cs-CZ" altLang="cs-CZ" sz="1900" i="1" dirty="0"/>
              <a:t> (§ 26 odst. 1 písm. a/ </a:t>
            </a:r>
            <a:r>
              <a:rPr lang="cs-CZ" altLang="cs-CZ" sz="1900" i="1" dirty="0" err="1"/>
              <a:t>VeřRej</a:t>
            </a:r>
            <a:r>
              <a:rPr lang="cs-CZ" altLang="cs-CZ" sz="1900" i="1" dirty="0"/>
              <a:t>).</a:t>
            </a:r>
          </a:p>
          <a:p>
            <a:pPr marL="1428750" lvl="2" indent="-514350" algn="just">
              <a:lnSpc>
                <a:spcPct val="80000"/>
              </a:lnSpc>
              <a:buAutoNum type="romanUcPeriod"/>
            </a:pPr>
            <a:r>
              <a:rPr lang="cs-CZ" altLang="cs-CZ" sz="1900" i="1" dirty="0"/>
              <a:t>Odborová organizace vzniká (nabývá právní osobnost) dnem následujícím po dni, v němž bylo doručeno rejstříkovému soudu oznámení o jejím založení (srov. § 3025 odst. 2 ObčZ a § 121 odst. 1 </a:t>
            </a:r>
            <a:r>
              <a:rPr lang="cs-CZ" altLang="cs-CZ" sz="1900" i="1" dirty="0" err="1"/>
              <a:t>VeřRej</a:t>
            </a:r>
            <a:r>
              <a:rPr lang="cs-CZ" altLang="cs-CZ" sz="1900" i="1" dirty="0"/>
              <a:t>).</a:t>
            </a:r>
          </a:p>
          <a:p>
            <a:pPr marL="1428750" lvl="2" indent="-514350" algn="just">
              <a:lnSpc>
                <a:spcPct val="80000"/>
              </a:lnSpc>
              <a:buAutoNum type="romanUcPeriod"/>
            </a:pPr>
            <a:r>
              <a:rPr lang="cs-CZ" altLang="cs-CZ" sz="1900" i="1" dirty="0"/>
              <a:t>Zápis odborové organizace do spolkového rejstříku provede rejstříkový soud do 5 pracovních dnů na základě oznámení o jejím založení, </a:t>
            </a:r>
            <a:r>
              <a:rPr lang="cs-CZ" altLang="cs-CZ" sz="1900" i="1" u="sng" dirty="0"/>
              <a:t>aniž by byl</a:t>
            </a:r>
            <a:r>
              <a:rPr lang="cs-CZ" altLang="cs-CZ" sz="1900" i="1" dirty="0"/>
              <a:t> (mohl být) </a:t>
            </a:r>
            <a:r>
              <a:rPr lang="cs-CZ" altLang="cs-CZ" sz="1900" i="1" u="sng" dirty="0"/>
              <a:t>podán návrh na zápis</a:t>
            </a:r>
            <a:r>
              <a:rPr lang="cs-CZ" altLang="cs-CZ" sz="1900" i="1" dirty="0"/>
              <a:t> do spolkového rejstříku nebo by ve věci zápisu odborové organizace do spolkového rejstříku </a:t>
            </a:r>
            <a:r>
              <a:rPr lang="cs-CZ" altLang="cs-CZ" sz="1900" i="1" u="sng" dirty="0"/>
              <a:t>proběhlo</a:t>
            </a:r>
            <a:r>
              <a:rPr lang="cs-CZ" altLang="cs-CZ" sz="1900" i="1" dirty="0"/>
              <a:t> (mohlo proběhnout) </a:t>
            </a:r>
            <a:r>
              <a:rPr lang="cs-CZ" altLang="cs-CZ" sz="1900" i="1" u="sng" dirty="0"/>
              <a:t>řízení podle části třetí</a:t>
            </a:r>
            <a:r>
              <a:rPr lang="cs-CZ" altLang="cs-CZ" sz="1900" i="1" dirty="0"/>
              <a:t> </a:t>
            </a:r>
            <a:r>
              <a:rPr lang="cs-CZ" altLang="cs-CZ" sz="1900" i="1" dirty="0" err="1"/>
              <a:t>VeřRej</a:t>
            </a:r>
            <a:r>
              <a:rPr lang="cs-CZ" altLang="cs-CZ" sz="1900" i="1" dirty="0"/>
              <a:t> (srov. § 121 odst. 2 a 3 </a:t>
            </a:r>
            <a:r>
              <a:rPr lang="cs-CZ" altLang="cs-CZ" sz="1900" i="1" dirty="0" err="1"/>
              <a:t>VeřRej</a:t>
            </a:r>
            <a:r>
              <a:rPr lang="cs-CZ" altLang="cs-CZ" sz="1900" i="1" dirty="0"/>
              <a:t>).</a:t>
            </a:r>
          </a:p>
          <a:p>
            <a:pPr marL="914400" lvl="2" indent="0">
              <a:lnSpc>
                <a:spcPct val="80000"/>
              </a:lnSpc>
              <a:buNone/>
            </a:pPr>
            <a:r>
              <a:rPr lang="cs-CZ" altLang="cs-CZ" sz="1900" i="1" dirty="0"/>
              <a:t>	+ 21 Cdo 1917/2016 + 21 Cdo 3520/2016 + 24 Cdo 747/2019</a:t>
            </a:r>
          </a:p>
          <a:p>
            <a:pPr marL="1428750" lvl="2" indent="-514350">
              <a:lnSpc>
                <a:spcPct val="80000"/>
              </a:lnSpc>
              <a:buAutoNum type="romanUcPeriod"/>
            </a:pPr>
            <a:endParaRPr lang="cs-CZ" altLang="cs-CZ" sz="1900" i="1" dirty="0"/>
          </a:p>
        </p:txBody>
      </p:sp>
    </p:spTree>
    <p:extLst>
      <p:ext uri="{BB962C8B-B14F-4D97-AF65-F5344CB8AC3E}">
        <p14:creationId xmlns:p14="http://schemas.microsoft.com/office/powerpoint/2010/main" val="74060218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B935C98-778F-4D65-B761-FCE150268B18}"/>
              </a:ext>
            </a:extLst>
          </p:cNvPr>
          <p:cNvSpPr>
            <a:spLocks noGrp="1"/>
          </p:cNvSpPr>
          <p:nvPr>
            <p:ph type="title" idx="4294967295"/>
          </p:nvPr>
        </p:nvSpPr>
        <p:spPr>
          <a:xfrm>
            <a:off x="628650" y="2434828"/>
            <a:ext cx="7886700" cy="994172"/>
          </a:xfrm>
        </p:spPr>
        <p:txBody>
          <a:bodyPr>
            <a:normAutofit/>
          </a:bodyPr>
          <a:lstStyle/>
          <a:p>
            <a:pPr algn="ctr"/>
            <a:r>
              <a:rPr lang="cs-CZ" altLang="cs-CZ" sz="2600" b="1" dirty="0"/>
              <a:t>Z aktuální judikatury</a:t>
            </a:r>
          </a:p>
        </p:txBody>
      </p:sp>
    </p:spTree>
    <p:extLst>
      <p:ext uri="{BB962C8B-B14F-4D97-AF65-F5344CB8AC3E}">
        <p14:creationId xmlns:p14="http://schemas.microsoft.com/office/powerpoint/2010/main" val="375827663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1A5A70A-D7E3-4BB4-8242-678071E311AB}"/>
              </a:ext>
            </a:extLst>
          </p:cNvPr>
          <p:cNvSpPr>
            <a:spLocks noGrp="1"/>
          </p:cNvSpPr>
          <p:nvPr>
            <p:ph type="title" idx="4294967295"/>
          </p:nvPr>
        </p:nvSpPr>
        <p:spPr/>
        <p:txBody>
          <a:bodyPr>
            <a:noAutofit/>
          </a:bodyPr>
          <a:lstStyle/>
          <a:p>
            <a:r>
              <a:rPr lang="cs-CZ" altLang="cs-CZ" sz="4000" dirty="0"/>
              <a:t>Obecná východiska</a:t>
            </a:r>
            <a:endParaRPr lang="cs-CZ" altLang="cs-CZ" sz="3200" dirty="0"/>
          </a:p>
        </p:txBody>
      </p:sp>
      <p:sp>
        <p:nvSpPr>
          <p:cNvPr id="3" name="Zástupný symbol pro obsah 2">
            <a:extLst>
              <a:ext uri="{FF2B5EF4-FFF2-40B4-BE49-F238E27FC236}">
                <a16:creationId xmlns:a16="http://schemas.microsoft.com/office/drawing/2014/main" id="{3F16F954-6A50-4003-9C31-AA09D94ABDE2}"/>
              </a:ext>
            </a:extLst>
          </p:cNvPr>
          <p:cNvSpPr>
            <a:spLocks noGrp="1"/>
          </p:cNvSpPr>
          <p:nvPr>
            <p:ph idx="4294967295"/>
          </p:nvPr>
        </p:nvSpPr>
        <p:spPr>
          <a:xfrm>
            <a:off x="457200" y="1916832"/>
            <a:ext cx="8229600" cy="4209331"/>
          </a:xfrm>
        </p:spPr>
        <p:txBody>
          <a:bodyPr>
            <a:normAutofit fontScale="85000" lnSpcReduction="20000"/>
          </a:bodyPr>
          <a:lstStyle/>
          <a:p>
            <a:pPr algn="just"/>
            <a:r>
              <a:rPr lang="cs-CZ" altLang="cs-CZ" dirty="0"/>
              <a:t>27 Cdo 2286/2021 (R 1/2023)</a:t>
            </a:r>
          </a:p>
          <a:p>
            <a:pPr marL="971550" lvl="1" indent="-514350" algn="just">
              <a:buAutoNum type="romanUcPeriod"/>
            </a:pPr>
            <a:r>
              <a:rPr lang="cs-CZ" altLang="cs-CZ" sz="2300" i="1" dirty="0"/>
              <a:t>[46] Účelem pravidla, které ustanovení procesního opatrovníka právnické osoby podmiňuje nebezpečím z prodlení, je zmírnit nepřiměřenou tvrdost, k níž by docházelo (mohlo docházet), pokud by bylo ustanovení procesního opatrovníka právnické osoby závislé jen na tom, zda je (ryze formálně) naplněna jedna ze dvou skutkových podstat popsaných v předchozím odstavci.</a:t>
            </a:r>
          </a:p>
          <a:p>
            <a:pPr marL="971550" lvl="1" indent="-514350" algn="just">
              <a:buAutoNum type="romanUcPeriod"/>
            </a:pPr>
            <a:r>
              <a:rPr lang="cs-CZ" altLang="cs-CZ" sz="2300" i="1" dirty="0"/>
              <a:t>[48] Opatřením soudu, které je méně invazivní, než ustanovení procesního opatrovníka právnické osoby, přitom může být i možnost v řízení posečkat (ať již neformálně nebo jej přerušit), a to zejména nasvědčují-li skutečnosti, které vyšly za řízení najevo, tomu, že </a:t>
            </a:r>
            <a:r>
              <a:rPr lang="cs-CZ" altLang="cs-CZ" sz="2300" b="1" i="1" dirty="0"/>
              <a:t>stav</a:t>
            </a:r>
            <a:r>
              <a:rPr lang="cs-CZ" altLang="cs-CZ" sz="2300" i="1" dirty="0"/>
              <a:t>, kdy před soudem právnická osoba nemůže vystupovat, je </a:t>
            </a:r>
            <a:r>
              <a:rPr lang="cs-CZ" altLang="cs-CZ" sz="2300" b="1" i="1" dirty="0"/>
              <a:t>pouze přechodný</a:t>
            </a:r>
            <a:r>
              <a:rPr lang="cs-CZ" altLang="cs-CZ" sz="2300" i="1" dirty="0"/>
              <a:t>. Přitom musí platit, že tento stav bude v dohledné době odstraněn, aniž by došlo k neúměrným průtahům v řízení, v jehož rámci je schopnost právnické osoby vystupovat před soudem posuzována.</a:t>
            </a:r>
          </a:p>
        </p:txBody>
      </p:sp>
    </p:spTree>
    <p:extLst>
      <p:ext uri="{BB962C8B-B14F-4D97-AF65-F5344CB8AC3E}">
        <p14:creationId xmlns:p14="http://schemas.microsoft.com/office/powerpoint/2010/main" val="25096191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1A5A70A-D7E3-4BB4-8242-678071E311AB}"/>
              </a:ext>
            </a:extLst>
          </p:cNvPr>
          <p:cNvSpPr>
            <a:spLocks noGrp="1"/>
          </p:cNvSpPr>
          <p:nvPr>
            <p:ph type="title" idx="4294967295"/>
          </p:nvPr>
        </p:nvSpPr>
        <p:spPr/>
        <p:txBody>
          <a:bodyPr>
            <a:noAutofit/>
          </a:bodyPr>
          <a:lstStyle/>
          <a:p>
            <a:r>
              <a:rPr lang="cs-CZ" altLang="cs-CZ" sz="4000" dirty="0"/>
              <a:t>Obecná východiska</a:t>
            </a:r>
            <a:endParaRPr lang="cs-CZ" altLang="cs-CZ" sz="3200" dirty="0"/>
          </a:p>
        </p:txBody>
      </p:sp>
      <p:sp>
        <p:nvSpPr>
          <p:cNvPr id="3" name="Zástupný symbol pro obsah 2">
            <a:extLst>
              <a:ext uri="{FF2B5EF4-FFF2-40B4-BE49-F238E27FC236}">
                <a16:creationId xmlns:a16="http://schemas.microsoft.com/office/drawing/2014/main" id="{3F16F954-6A50-4003-9C31-AA09D94ABDE2}"/>
              </a:ext>
            </a:extLst>
          </p:cNvPr>
          <p:cNvSpPr>
            <a:spLocks noGrp="1"/>
          </p:cNvSpPr>
          <p:nvPr>
            <p:ph idx="4294967295"/>
          </p:nvPr>
        </p:nvSpPr>
        <p:spPr>
          <a:xfrm>
            <a:off x="457200" y="1916832"/>
            <a:ext cx="8229600" cy="4209331"/>
          </a:xfrm>
        </p:spPr>
        <p:txBody>
          <a:bodyPr>
            <a:normAutofit/>
          </a:bodyPr>
          <a:lstStyle/>
          <a:p>
            <a:pPr algn="just"/>
            <a:r>
              <a:rPr lang="cs-CZ" altLang="cs-CZ" dirty="0"/>
              <a:t>27 Cdo 2286/2021 (R 1/2023) – pokračování</a:t>
            </a:r>
            <a:endParaRPr lang="cs-CZ" altLang="cs-CZ" sz="2300" i="1" dirty="0"/>
          </a:p>
          <a:p>
            <a:pPr marL="971550" lvl="1" indent="-514350" algn="just">
              <a:buFont typeface="+mj-lt"/>
              <a:buAutoNum type="romanUcPeriod" startAt="3"/>
            </a:pPr>
            <a:r>
              <a:rPr lang="cs-CZ" altLang="cs-CZ" sz="2300" i="1" dirty="0"/>
              <a:t>[49] Jestliže naopak nic nenasvědčuje tomu, že stav,</a:t>
            </a:r>
            <a:br>
              <a:rPr lang="cs-CZ" altLang="cs-CZ" sz="2300" i="1" dirty="0"/>
            </a:br>
            <a:r>
              <a:rPr lang="cs-CZ" altLang="cs-CZ" sz="2300" i="1" dirty="0"/>
              <a:t>kdy právnická osoba, která je účastníkem řízení, nemůže vystupovat před soudem (proto, že tu není osoba oprávněná za ni jednat nebo že je sporné, kdo je osobou oprávněnou za ni jednat), je přechodný a že bude</a:t>
            </a:r>
            <a:br>
              <a:rPr lang="cs-CZ" altLang="cs-CZ" sz="2300" i="1" dirty="0"/>
            </a:br>
            <a:r>
              <a:rPr lang="cs-CZ" altLang="cs-CZ" sz="2300" i="1" dirty="0"/>
              <a:t>v dohledné době odstraněn, je namístě </a:t>
            </a:r>
            <a:r>
              <a:rPr lang="cs-CZ" altLang="cs-CZ" sz="2300" b="1" i="1" dirty="0"/>
              <a:t>dbát hospodárnosti řízení a právnické osobě procesního opatrovníka</a:t>
            </a:r>
            <a:br>
              <a:rPr lang="cs-CZ" altLang="cs-CZ" sz="2300" b="1" i="1" dirty="0"/>
            </a:br>
            <a:r>
              <a:rPr lang="cs-CZ" altLang="cs-CZ" sz="2300" i="1" dirty="0"/>
              <a:t>(k ochraně jejích procesních práv) ustanovit.</a:t>
            </a:r>
          </a:p>
        </p:txBody>
      </p:sp>
    </p:spTree>
    <p:extLst>
      <p:ext uri="{BB962C8B-B14F-4D97-AF65-F5344CB8AC3E}">
        <p14:creationId xmlns:p14="http://schemas.microsoft.com/office/powerpoint/2010/main" val="241709492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1A5A70A-D7E3-4BB4-8242-678071E311AB}"/>
              </a:ext>
            </a:extLst>
          </p:cNvPr>
          <p:cNvSpPr>
            <a:spLocks noGrp="1"/>
          </p:cNvSpPr>
          <p:nvPr>
            <p:ph type="title" idx="4294967295"/>
          </p:nvPr>
        </p:nvSpPr>
        <p:spPr/>
        <p:txBody>
          <a:bodyPr>
            <a:noAutofit/>
          </a:bodyPr>
          <a:lstStyle/>
          <a:p>
            <a:r>
              <a:rPr lang="cs-CZ" altLang="cs-CZ" sz="4000" dirty="0"/>
              <a:t>(Procesní) plná moc</a:t>
            </a:r>
            <a:endParaRPr lang="cs-CZ" altLang="cs-CZ" sz="3200" dirty="0"/>
          </a:p>
        </p:txBody>
      </p:sp>
      <p:sp>
        <p:nvSpPr>
          <p:cNvPr id="3" name="Zástupný symbol pro obsah 2">
            <a:extLst>
              <a:ext uri="{FF2B5EF4-FFF2-40B4-BE49-F238E27FC236}">
                <a16:creationId xmlns:a16="http://schemas.microsoft.com/office/drawing/2014/main" id="{3F16F954-6A50-4003-9C31-AA09D94ABDE2}"/>
              </a:ext>
            </a:extLst>
          </p:cNvPr>
          <p:cNvSpPr>
            <a:spLocks noGrp="1"/>
          </p:cNvSpPr>
          <p:nvPr>
            <p:ph idx="4294967295"/>
          </p:nvPr>
        </p:nvSpPr>
        <p:spPr>
          <a:xfrm>
            <a:off x="457200" y="1916832"/>
            <a:ext cx="8229600" cy="4209331"/>
          </a:xfrm>
        </p:spPr>
        <p:txBody>
          <a:bodyPr>
            <a:normAutofit fontScale="92500" lnSpcReduction="10000"/>
          </a:bodyPr>
          <a:lstStyle/>
          <a:p>
            <a:pPr algn="just"/>
            <a:r>
              <a:rPr lang="cs-CZ" altLang="cs-CZ" dirty="0"/>
              <a:t>27 Cdo 1617/2019</a:t>
            </a:r>
          </a:p>
          <a:p>
            <a:pPr marL="457200" lvl="1" indent="0" algn="just">
              <a:buNone/>
            </a:pPr>
            <a:r>
              <a:rPr lang="cs-CZ" altLang="cs-CZ" sz="2300" i="1" dirty="0"/>
              <a:t>Udělila-li jediná členka představenstva společnosti Z. P. jménem společnosti plnou moc advokátovi, k zastupování společnosti ve všech věcech a při všech úkonech i v rozsahu práv a povinností podle občanského soudního řádu, pak </a:t>
            </a:r>
            <a:r>
              <a:rPr lang="cs-CZ" altLang="cs-CZ" sz="2300" b="1" i="1" dirty="0"/>
              <a:t>ani případné ukončení výkonu její funkce členky představenstva nevede bez dalšího k zániku této plné moci</a:t>
            </a:r>
            <a:r>
              <a:rPr lang="cs-CZ" altLang="cs-CZ" sz="2300" i="1" dirty="0"/>
              <a:t>, kterou udělila v době, kdy byla oprávněna jednat jménem </a:t>
            </a:r>
            <a:r>
              <a:rPr lang="cs-CZ" altLang="cs-CZ" sz="2300" i="1" dirty="0" err="1"/>
              <a:t>dovolatelky</a:t>
            </a:r>
            <a:r>
              <a:rPr lang="cs-CZ" altLang="cs-CZ" sz="2300" i="1" dirty="0"/>
              <a:t>.</a:t>
            </a:r>
          </a:p>
          <a:p>
            <a:pPr algn="just"/>
            <a:r>
              <a:rPr lang="cs-CZ" altLang="cs-CZ" sz="2700" i="1" dirty="0"/>
              <a:t>29 </a:t>
            </a:r>
            <a:r>
              <a:rPr lang="cs-CZ" altLang="cs-CZ" sz="2700" i="1" dirty="0" err="1"/>
              <a:t>Cdo</a:t>
            </a:r>
            <a:r>
              <a:rPr lang="cs-CZ" altLang="cs-CZ" sz="2700" i="1" dirty="0"/>
              <a:t> 136/2012, 29 </a:t>
            </a:r>
            <a:r>
              <a:rPr lang="cs-CZ" altLang="cs-CZ" sz="2700" i="1" dirty="0" err="1"/>
              <a:t>Cdo</a:t>
            </a:r>
            <a:r>
              <a:rPr lang="cs-CZ" altLang="cs-CZ" sz="2700" i="1" dirty="0"/>
              <a:t> 4751/2010, 29 </a:t>
            </a:r>
            <a:r>
              <a:rPr lang="cs-CZ" altLang="cs-CZ" sz="2700" i="1" dirty="0" err="1"/>
              <a:t>Cdo</a:t>
            </a:r>
            <a:r>
              <a:rPr lang="cs-CZ" altLang="cs-CZ" sz="2700" i="1" dirty="0"/>
              <a:t> 4525/2016</a:t>
            </a:r>
          </a:p>
          <a:p>
            <a:pPr marL="457200" lvl="1" indent="0" algn="just">
              <a:buNone/>
            </a:pPr>
            <a:r>
              <a:rPr lang="cs-CZ" altLang="cs-CZ" sz="2300" i="1" dirty="0"/>
              <a:t>Je-li zde osoba oprávněná za společnost jednat, a sice advokát zmocněný na základě plné moci, nejsou dány důvody pro ustanovení opatrovníka společnosti podle § 29 odst. 2 o. s. ř.</a:t>
            </a:r>
          </a:p>
        </p:txBody>
      </p:sp>
    </p:spTree>
    <p:extLst>
      <p:ext uri="{BB962C8B-B14F-4D97-AF65-F5344CB8AC3E}">
        <p14:creationId xmlns:p14="http://schemas.microsoft.com/office/powerpoint/2010/main" val="3247936235"/>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1A5A70A-D7E3-4BB4-8242-678071E311AB}"/>
              </a:ext>
            </a:extLst>
          </p:cNvPr>
          <p:cNvSpPr>
            <a:spLocks noGrp="1"/>
          </p:cNvSpPr>
          <p:nvPr>
            <p:ph type="title" idx="4294967295"/>
          </p:nvPr>
        </p:nvSpPr>
        <p:spPr/>
        <p:txBody>
          <a:bodyPr>
            <a:noAutofit/>
          </a:bodyPr>
          <a:lstStyle/>
          <a:p>
            <a:r>
              <a:rPr lang="cs-CZ" altLang="cs-CZ" sz="4000" dirty="0"/>
              <a:t>Zánik procesního opatrovnictví</a:t>
            </a:r>
          </a:p>
        </p:txBody>
      </p:sp>
      <p:sp>
        <p:nvSpPr>
          <p:cNvPr id="3" name="Zástupný symbol pro obsah 2">
            <a:extLst>
              <a:ext uri="{FF2B5EF4-FFF2-40B4-BE49-F238E27FC236}">
                <a16:creationId xmlns:a16="http://schemas.microsoft.com/office/drawing/2014/main" id="{3F16F954-6A50-4003-9C31-AA09D94ABDE2}"/>
              </a:ext>
            </a:extLst>
          </p:cNvPr>
          <p:cNvSpPr>
            <a:spLocks noGrp="1"/>
          </p:cNvSpPr>
          <p:nvPr>
            <p:ph idx="4294967295"/>
          </p:nvPr>
        </p:nvSpPr>
        <p:spPr>
          <a:xfrm>
            <a:off x="457200" y="1916832"/>
            <a:ext cx="8229600" cy="4209331"/>
          </a:xfrm>
        </p:spPr>
        <p:txBody>
          <a:bodyPr>
            <a:normAutofit fontScale="92500"/>
          </a:bodyPr>
          <a:lstStyle/>
          <a:p>
            <a:r>
              <a:rPr lang="cs-CZ" altLang="cs-CZ" dirty="0"/>
              <a:t>27 Cdo 616/2019</a:t>
            </a:r>
          </a:p>
          <a:p>
            <a:pPr marL="971550" lvl="1" indent="-514350" algn="just">
              <a:buFont typeface="+mj-lt"/>
              <a:buAutoNum type="romanUcPeriod"/>
            </a:pPr>
            <a:r>
              <a:rPr lang="cs-CZ" altLang="cs-CZ" sz="2300" i="1" dirty="0"/>
              <a:t>Procesní opatrovník vykonává svou funkci vždy jen po takovou dobu, po niž trvá důvod, pro který byl do funkce ustanoven. Jestliže takový důvod v průběhu řízení odpadne (např. tím, že právnická osoba si ustanovila statutární orgán), funkce opatrovníka </a:t>
            </a:r>
            <a:r>
              <a:rPr lang="cs-CZ" altLang="cs-CZ" sz="2300" b="1" i="1" dirty="0"/>
              <a:t>bez dalšího zaniká</a:t>
            </a:r>
            <a:r>
              <a:rPr lang="cs-CZ" altLang="cs-CZ" sz="2300" i="1" dirty="0"/>
              <a:t>, jeho oprávnění zastupovat účastníka tím končí a soud nadále jedná s účastníkem (právnickou osobou); účinky procesních úkonů, které do té doby opatrovník za účastníka učinil, zůstávají zachovány.</a:t>
            </a:r>
          </a:p>
          <a:p>
            <a:pPr marL="971550" lvl="1" indent="-514350" algn="just">
              <a:buFont typeface="+mj-lt"/>
              <a:buAutoNum type="romanUcPeriod"/>
            </a:pPr>
            <a:r>
              <a:rPr lang="cs-CZ" altLang="cs-CZ" sz="2300" i="1" dirty="0"/>
              <a:t>Rozhodnutí o „zproštění“ opatrovníka funkce (jež má povahu </a:t>
            </a:r>
            <a:r>
              <a:rPr lang="cs-CZ" altLang="cs-CZ" sz="2300" b="1" i="1" dirty="0"/>
              <a:t>usnesení, kterým se upravuje vedení řízení</a:t>
            </a:r>
            <a:r>
              <a:rPr lang="cs-CZ" altLang="cs-CZ" sz="2300" i="1" dirty="0"/>
              <a:t>) není třeba vždy vydávat, ukončení funkce je však třeba opatrovníku oznámit.</a:t>
            </a:r>
          </a:p>
        </p:txBody>
      </p:sp>
    </p:spTree>
    <p:extLst>
      <p:ext uri="{BB962C8B-B14F-4D97-AF65-F5344CB8AC3E}">
        <p14:creationId xmlns:p14="http://schemas.microsoft.com/office/powerpoint/2010/main" val="2509858925"/>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1A5A70A-D7E3-4BB4-8242-678071E311AB}"/>
              </a:ext>
            </a:extLst>
          </p:cNvPr>
          <p:cNvSpPr>
            <a:spLocks noGrp="1"/>
          </p:cNvSpPr>
          <p:nvPr>
            <p:ph type="title" idx="4294967295"/>
          </p:nvPr>
        </p:nvSpPr>
        <p:spPr/>
        <p:txBody>
          <a:bodyPr>
            <a:noAutofit/>
          </a:bodyPr>
          <a:lstStyle/>
          <a:p>
            <a:r>
              <a:rPr lang="cs-CZ" altLang="cs-CZ" sz="4000" dirty="0"/>
              <a:t>Návrh na odvolání</a:t>
            </a:r>
            <a:br>
              <a:rPr lang="cs-CZ" altLang="cs-CZ" sz="4000" dirty="0"/>
            </a:br>
            <a:r>
              <a:rPr lang="cs-CZ" altLang="cs-CZ" sz="4000" dirty="0"/>
              <a:t>procesního opatrovníka</a:t>
            </a:r>
          </a:p>
        </p:txBody>
      </p:sp>
      <p:sp>
        <p:nvSpPr>
          <p:cNvPr id="3" name="Zástupný symbol pro obsah 2">
            <a:extLst>
              <a:ext uri="{FF2B5EF4-FFF2-40B4-BE49-F238E27FC236}">
                <a16:creationId xmlns:a16="http://schemas.microsoft.com/office/drawing/2014/main" id="{3F16F954-6A50-4003-9C31-AA09D94ABDE2}"/>
              </a:ext>
            </a:extLst>
          </p:cNvPr>
          <p:cNvSpPr>
            <a:spLocks noGrp="1"/>
          </p:cNvSpPr>
          <p:nvPr>
            <p:ph idx="4294967295"/>
          </p:nvPr>
        </p:nvSpPr>
        <p:spPr>
          <a:xfrm>
            <a:off x="457200" y="1916832"/>
            <a:ext cx="8229600" cy="4209331"/>
          </a:xfrm>
        </p:spPr>
        <p:txBody>
          <a:bodyPr>
            <a:normAutofit lnSpcReduction="10000"/>
          </a:bodyPr>
          <a:lstStyle/>
          <a:p>
            <a:r>
              <a:rPr lang="cs-CZ" altLang="cs-CZ" dirty="0"/>
              <a:t>27 Cdo 616/2019</a:t>
            </a:r>
          </a:p>
          <a:p>
            <a:pPr marL="971550" lvl="1" indent="-514350" algn="just">
              <a:buFont typeface="+mj-lt"/>
              <a:buAutoNum type="romanUcPeriod" startAt="3"/>
            </a:pPr>
            <a:r>
              <a:rPr lang="cs-CZ" altLang="cs-CZ" sz="2300" i="1" dirty="0"/>
              <a:t>Právnická osoba, jíž byl ustanoven procesní opatrovník, </a:t>
            </a:r>
            <a:r>
              <a:rPr lang="cs-CZ" altLang="cs-CZ" sz="2300" b="1" i="1" dirty="0"/>
              <a:t>může v řízení (výjimečně) jednat i prostřednictvím jiných osob</a:t>
            </a:r>
            <a:r>
              <a:rPr lang="cs-CZ" altLang="cs-CZ" sz="2300" i="1" dirty="0"/>
              <a:t>; tím není dotčen zákaz současného jednání více osob za právnickou osobu (§ 21 odst. 5 o. s. ř.).</a:t>
            </a:r>
          </a:p>
          <a:p>
            <a:pPr marL="971550" lvl="1" indent="-514350" algn="just">
              <a:buFont typeface="+mj-lt"/>
              <a:buAutoNum type="romanUcPeriod" startAt="3"/>
            </a:pPr>
            <a:r>
              <a:rPr lang="cs-CZ" altLang="cs-CZ" sz="2300" i="1" dirty="0"/>
              <a:t>Podá-li jiná (od opatrovníka odlišná) osoba, jež o sobě tvrdí, že je (taktéž) oprávněna jednat za opatrovanou právnickou osobu, jejím jménem návrh na zproštění opatrovníka funkce, může soud takovému návrhu vyhovět jen, zkoumal-li, zda je ona osoba za právnickou osobu skutečně ve smyslu § 21 o. s. ř. oprávněna jednat, a dospěl-li k závěru, že je k jednání za právnickou osobu oprávněna.</a:t>
            </a:r>
          </a:p>
        </p:txBody>
      </p:sp>
    </p:spTree>
    <p:extLst>
      <p:ext uri="{BB962C8B-B14F-4D97-AF65-F5344CB8AC3E}">
        <p14:creationId xmlns:p14="http://schemas.microsoft.com/office/powerpoint/2010/main" val="902784450"/>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sz="3600" dirty="0"/>
              <a:t>Střet zájmů</a:t>
            </a:r>
            <a:br>
              <a:rPr lang="cs-CZ" sz="3600" dirty="0"/>
            </a:br>
            <a:r>
              <a:rPr lang="cs-CZ" sz="3600" dirty="0"/>
              <a:t>(sporná řízení)</a:t>
            </a:r>
            <a:br>
              <a:rPr lang="cs-CZ" sz="3600" dirty="0"/>
            </a:br>
            <a:endParaRPr lang="cs-CZ" sz="2200" dirty="0"/>
          </a:p>
        </p:txBody>
      </p:sp>
      <p:sp>
        <p:nvSpPr>
          <p:cNvPr id="3" name="Zástupný symbol pro obsah 2"/>
          <p:cNvSpPr>
            <a:spLocks noGrp="1"/>
          </p:cNvSpPr>
          <p:nvPr>
            <p:ph idx="1"/>
          </p:nvPr>
        </p:nvSpPr>
        <p:spPr/>
        <p:txBody>
          <a:bodyPr>
            <a:normAutofit/>
          </a:bodyPr>
          <a:lstStyle/>
          <a:p>
            <a:pPr algn="just"/>
            <a:r>
              <a:rPr lang="cs-CZ" dirty="0"/>
              <a:t>2 </a:t>
            </a:r>
            <a:r>
              <a:rPr lang="cs-CZ" dirty="0" err="1"/>
              <a:t>Cdon</a:t>
            </a:r>
            <a:r>
              <a:rPr lang="cs-CZ" dirty="0"/>
              <a:t> 680/97 (R 37/2000)</a:t>
            </a:r>
          </a:p>
          <a:p>
            <a:pPr marL="1028700" lvl="1" indent="-571500" algn="just">
              <a:buFont typeface="+mj-lt"/>
              <a:buAutoNum type="romanUcPeriod"/>
            </a:pPr>
            <a:r>
              <a:rPr lang="cs-CZ" i="1" dirty="0"/>
              <a:t>Fyzická osoba, která je členem statutárního orgánu právnické osoby, </a:t>
            </a:r>
            <a:r>
              <a:rPr lang="cs-CZ" b="1" i="1" dirty="0"/>
              <a:t>nemá právo jednat jménem této právnické osoby ve sporu, který s ní vede.</a:t>
            </a:r>
            <a:r>
              <a:rPr lang="cs-CZ" i="1" dirty="0"/>
              <a:t> </a:t>
            </a:r>
          </a:p>
          <a:p>
            <a:pPr marL="1028700" lvl="1" indent="-571500" algn="just">
              <a:buFont typeface="+mj-lt"/>
              <a:buAutoNum type="romanUcPeriod"/>
            </a:pPr>
            <a:r>
              <a:rPr lang="cs-CZ" i="1" dirty="0"/>
              <a:t>Nemá-li právnická osoba obsazen statutární orgán oprávněný jejím jménem jednat, soud jí může ustanovit opatrovníka pro řízení. </a:t>
            </a:r>
          </a:p>
          <a:p>
            <a:pPr lvl="1">
              <a:buFont typeface="Arial" panose="020B0604020202020204" pitchFamily="34" charset="0"/>
              <a:buChar char="•"/>
            </a:pPr>
            <a:r>
              <a:rPr lang="cs-CZ" dirty="0"/>
              <a:t>aktuálně 27 </a:t>
            </a:r>
            <a:r>
              <a:rPr lang="cs-CZ" dirty="0" err="1"/>
              <a:t>Cdo</a:t>
            </a:r>
            <a:r>
              <a:rPr lang="cs-CZ" dirty="0"/>
              <a:t> 3597/2018</a:t>
            </a:r>
          </a:p>
        </p:txBody>
      </p:sp>
    </p:spTree>
    <p:extLst>
      <p:ext uri="{BB962C8B-B14F-4D97-AF65-F5344CB8AC3E}">
        <p14:creationId xmlns:p14="http://schemas.microsoft.com/office/powerpoint/2010/main" val="366309164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F88630C-2895-46BC-84A3-A35E46EC9E22}"/>
              </a:ext>
            </a:extLst>
          </p:cNvPr>
          <p:cNvSpPr>
            <a:spLocks noGrp="1"/>
          </p:cNvSpPr>
          <p:nvPr>
            <p:ph type="title" idx="4294967295"/>
          </p:nvPr>
        </p:nvSpPr>
        <p:spPr/>
        <p:txBody>
          <a:bodyPr>
            <a:noAutofit/>
          </a:bodyPr>
          <a:lstStyle/>
          <a:p>
            <a:r>
              <a:rPr lang="cs-CZ" altLang="cs-CZ" sz="3200" dirty="0"/>
              <a:t>Střet zájmů</a:t>
            </a:r>
            <a:br>
              <a:rPr lang="cs-CZ" altLang="cs-CZ" sz="3200" dirty="0"/>
            </a:br>
            <a:r>
              <a:rPr lang="cs-CZ" altLang="cs-CZ" sz="3200" dirty="0"/>
              <a:t>(nesporná řízení)</a:t>
            </a:r>
          </a:p>
        </p:txBody>
      </p:sp>
      <p:sp>
        <p:nvSpPr>
          <p:cNvPr id="3" name="Zástupný symbol pro obsah 2">
            <a:extLst>
              <a:ext uri="{FF2B5EF4-FFF2-40B4-BE49-F238E27FC236}">
                <a16:creationId xmlns:a16="http://schemas.microsoft.com/office/drawing/2014/main" id="{8C758B9E-3842-4E2F-80FD-E3567AE642FC}"/>
              </a:ext>
            </a:extLst>
          </p:cNvPr>
          <p:cNvSpPr>
            <a:spLocks noGrp="1"/>
          </p:cNvSpPr>
          <p:nvPr>
            <p:ph idx="4294967295"/>
          </p:nvPr>
        </p:nvSpPr>
        <p:spPr/>
        <p:txBody>
          <a:bodyPr>
            <a:normAutofit fontScale="85000" lnSpcReduction="20000"/>
          </a:bodyPr>
          <a:lstStyle/>
          <a:p>
            <a:pPr>
              <a:lnSpc>
                <a:spcPct val="80000"/>
              </a:lnSpc>
            </a:pPr>
            <a:endParaRPr lang="cs-CZ" altLang="cs-CZ" dirty="0"/>
          </a:p>
          <a:p>
            <a:pPr algn="just">
              <a:lnSpc>
                <a:spcPct val="80000"/>
              </a:lnSpc>
            </a:pPr>
            <a:r>
              <a:rPr lang="cs-CZ" altLang="cs-CZ" sz="4000" dirty="0"/>
              <a:t>27 Cdo 2286/2021 (R 1/2023)</a:t>
            </a:r>
          </a:p>
          <a:p>
            <a:pPr marL="1028700" lvl="1" indent="-571500" algn="just">
              <a:buFont typeface="+mj-lt"/>
              <a:buAutoNum type="romanUcPeriod"/>
            </a:pPr>
            <a:r>
              <a:rPr lang="cs-CZ" i="1" dirty="0"/>
              <a:t>Otázku, zda mezi účastníky </a:t>
            </a:r>
            <a:r>
              <a:rPr lang="cs-CZ" b="1" i="1" dirty="0"/>
              <a:t>v řízeních, která nemají spornou povahu</a:t>
            </a:r>
            <a:r>
              <a:rPr lang="cs-CZ" i="1" dirty="0"/>
              <a:t>, dochází ke střetu zájmů (§ 21 odst. 4, resp. § 32 odst. 2 o. s. ř.), je nutné řešit </a:t>
            </a:r>
            <a:r>
              <a:rPr lang="cs-CZ" b="1" i="1" dirty="0"/>
              <a:t>s odkazem na povahu (hmotně)právního vztahu</a:t>
            </a:r>
            <a:r>
              <a:rPr lang="cs-CZ" i="1" dirty="0"/>
              <a:t>, který má být v řízení vypořádán.</a:t>
            </a:r>
          </a:p>
          <a:p>
            <a:pPr marL="1028700" lvl="1" indent="-571500" algn="just">
              <a:buFont typeface="+mj-lt"/>
              <a:buAutoNum type="romanUcPeriod"/>
            </a:pPr>
            <a:r>
              <a:rPr lang="cs-CZ" i="1" dirty="0"/>
              <a:t>Ke střetu zájmů (§ 21 odst. 4, resp. § 32 odst. 2 o. s. ř.) dochází v řízení o vyloučení člena statutárního orgánu z výkonu funkce pouze ve vztahu mezi osobou, která má být vyloučena z výkonu funkce člena statutárního orgánu, a obchodní korporací, které se týká (tvrzený) důvod, pro nějž má být dotčená osoba vyloučena.</a:t>
            </a:r>
          </a:p>
        </p:txBody>
      </p:sp>
    </p:spTree>
    <p:extLst>
      <p:ext uri="{BB962C8B-B14F-4D97-AF65-F5344CB8AC3E}">
        <p14:creationId xmlns:p14="http://schemas.microsoft.com/office/powerpoint/2010/main" val="2692996764"/>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B2F2CF3-D28D-48E2-9C66-01FFF424ABE8}"/>
              </a:ext>
            </a:extLst>
          </p:cNvPr>
          <p:cNvSpPr>
            <a:spLocks noGrp="1"/>
          </p:cNvSpPr>
          <p:nvPr>
            <p:ph type="title" idx="4294967295"/>
          </p:nvPr>
        </p:nvSpPr>
        <p:spPr/>
        <p:txBody>
          <a:bodyPr>
            <a:noAutofit/>
          </a:bodyPr>
          <a:lstStyle/>
          <a:p>
            <a:r>
              <a:rPr lang="cs-CZ" altLang="cs-CZ" sz="4000" dirty="0"/>
              <a:t>Řízení o vyslovení</a:t>
            </a:r>
            <a:br>
              <a:rPr lang="cs-CZ" altLang="cs-CZ" sz="4000" dirty="0"/>
            </a:br>
            <a:r>
              <a:rPr lang="cs-CZ" altLang="cs-CZ" sz="4000" dirty="0"/>
              <a:t>neplatnosti usnesení valné hromady</a:t>
            </a:r>
          </a:p>
        </p:txBody>
      </p:sp>
      <p:sp>
        <p:nvSpPr>
          <p:cNvPr id="3" name="Zástupný symbol pro obsah 2">
            <a:extLst>
              <a:ext uri="{FF2B5EF4-FFF2-40B4-BE49-F238E27FC236}">
                <a16:creationId xmlns:a16="http://schemas.microsoft.com/office/drawing/2014/main" id="{F8FC594E-EB0B-4931-98FB-D6521CEBFDB4}"/>
              </a:ext>
            </a:extLst>
          </p:cNvPr>
          <p:cNvSpPr>
            <a:spLocks noGrp="1"/>
          </p:cNvSpPr>
          <p:nvPr>
            <p:ph idx="4294967295"/>
          </p:nvPr>
        </p:nvSpPr>
        <p:spPr>
          <a:xfrm>
            <a:off x="457200" y="1628800"/>
            <a:ext cx="8229600" cy="5229200"/>
          </a:xfrm>
        </p:spPr>
        <p:txBody>
          <a:bodyPr>
            <a:normAutofit/>
          </a:bodyPr>
          <a:lstStyle/>
          <a:p>
            <a:r>
              <a:rPr lang="cs-CZ" altLang="cs-CZ" sz="3500" dirty="0"/>
              <a:t>27 Cdo 5544/2017</a:t>
            </a:r>
          </a:p>
          <a:p>
            <a:pPr marL="971550" lvl="1" indent="-514350" algn="just">
              <a:buFont typeface="+mj-lt"/>
              <a:buAutoNum type="romanUcPeriod"/>
            </a:pPr>
            <a:r>
              <a:rPr lang="cs-CZ" altLang="cs-CZ" sz="2500" i="1" dirty="0"/>
              <a:t>Spolku </a:t>
            </a:r>
            <a:r>
              <a:rPr lang="cs-CZ" altLang="cs-CZ" sz="2500" b="1" i="1" dirty="0"/>
              <a:t>v řízení o přezkumu platnosti rozhodnutí o volbě člena statutárního orgánu </a:t>
            </a:r>
            <a:r>
              <a:rPr lang="cs-CZ" altLang="cs-CZ" sz="2500" i="1" dirty="0"/>
              <a:t>nelze – bez dalšího – ustanovit procesního opatrovníka z důvodu, že </a:t>
            </a:r>
            <a:r>
              <a:rPr lang="cs-CZ" altLang="cs-CZ" sz="2500" b="1" i="1" dirty="0"/>
              <a:t>není jasné, zda bylo platně přijato rozhodnutí o volbě člena statutárního orgánu spolku, jehož volba je v řízení přezkoumávána</a:t>
            </a:r>
            <a:r>
              <a:rPr lang="cs-CZ" altLang="cs-CZ" sz="2500" i="1" dirty="0"/>
              <a:t>.</a:t>
            </a:r>
          </a:p>
          <a:p>
            <a:pPr marL="971550" lvl="1" indent="-514350" algn="just">
              <a:buFont typeface="+mj-lt"/>
              <a:buAutoNum type="romanUcPeriod"/>
            </a:pPr>
            <a:r>
              <a:rPr lang="cs-CZ" altLang="cs-CZ" sz="2500" i="1" dirty="0"/>
              <a:t>Nevyslovil-li soud (dosud) neplatnost rozhodnutí orgánu spolku, </a:t>
            </a:r>
            <a:r>
              <a:rPr lang="cs-CZ" altLang="cs-CZ" sz="2500" b="1" i="1" dirty="0"/>
              <a:t>je napadené rozhodnutí platné</a:t>
            </a:r>
            <a:r>
              <a:rPr lang="cs-CZ" altLang="cs-CZ" sz="2500" i="1" dirty="0"/>
              <a:t>.</a:t>
            </a:r>
            <a:endParaRPr lang="cs-CZ" altLang="cs-CZ" sz="2500" i="1" dirty="0">
              <a:latin typeface="Arial" panose="020B0604020202020204" pitchFamily="34" charset="0"/>
            </a:endParaRPr>
          </a:p>
        </p:txBody>
      </p:sp>
    </p:spTree>
    <p:extLst>
      <p:ext uri="{BB962C8B-B14F-4D97-AF65-F5344CB8AC3E}">
        <p14:creationId xmlns:p14="http://schemas.microsoft.com/office/powerpoint/2010/main" val="3259487129"/>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a:extLst>
              <a:ext uri="{FF2B5EF4-FFF2-40B4-BE49-F238E27FC236}">
                <a16:creationId xmlns:a16="http://schemas.microsoft.com/office/drawing/2014/main" id="{3A06F8E6-DE0C-49D7-9276-F1901FB4C5F1}"/>
              </a:ext>
            </a:extLst>
          </p:cNvPr>
          <p:cNvSpPr txBox="1">
            <a:spLocks/>
          </p:cNvSpPr>
          <p:nvPr/>
        </p:nvSpPr>
        <p:spPr>
          <a:xfrm>
            <a:off x="1143000" y="2808089"/>
            <a:ext cx="6858000" cy="1241822"/>
          </a:xfrm>
          <a:prstGeom prst="rect">
            <a:avLst/>
          </a:prstGeom>
        </p:spPr>
        <p:txBody>
          <a:bodyPr vert="horz" lIns="91440" tIns="45720" rIns="91440" bIns="45720" rtlCol="0" anchor="ctr">
            <a:normAutofit fontScale="7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cs-CZ" b="1" dirty="0"/>
              <a:t>Řízení o jmenování hmotněprávního opatrovníka právnické osoby</a:t>
            </a:r>
          </a:p>
        </p:txBody>
      </p:sp>
    </p:spTree>
    <p:extLst>
      <p:ext uri="{BB962C8B-B14F-4D97-AF65-F5344CB8AC3E}">
        <p14:creationId xmlns:p14="http://schemas.microsoft.com/office/powerpoint/2010/main" val="31535685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Formální publicita</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a:bodyPr>
          <a:lstStyle/>
          <a:p>
            <a:pPr>
              <a:lnSpc>
                <a:spcPct val="80000"/>
              </a:lnSpc>
            </a:pPr>
            <a:r>
              <a:rPr lang="cs-CZ" altLang="cs-CZ" sz="2700" dirty="0"/>
              <a:t>Přístupné každému (§ 120 odst. 2 </a:t>
            </a:r>
            <a:r>
              <a:rPr lang="cs-CZ" altLang="cs-CZ" sz="2700" dirty="0" err="1"/>
              <a:t>ObčZ</a:t>
            </a:r>
            <a:r>
              <a:rPr lang="cs-CZ" altLang="cs-CZ" sz="2700" dirty="0"/>
              <a:t>),</a:t>
            </a:r>
          </a:p>
          <a:p>
            <a:pPr lvl="1">
              <a:lnSpc>
                <a:spcPct val="80000"/>
              </a:lnSpc>
            </a:pPr>
            <a:r>
              <a:rPr lang="cs-CZ" altLang="cs-CZ" sz="2300" dirty="0"/>
              <a:t>každý může nahlížet pořizovat si výpisy, opisy nebo kopie.</a:t>
            </a:r>
          </a:p>
          <a:p>
            <a:pPr>
              <a:lnSpc>
                <a:spcPct val="80000"/>
              </a:lnSpc>
            </a:pPr>
            <a:r>
              <a:rPr lang="cs-CZ" altLang="cs-CZ" sz="2700" dirty="0"/>
              <a:t>Veřejné rejstříky podle </a:t>
            </a:r>
            <a:r>
              <a:rPr lang="cs-CZ" altLang="cs-CZ" sz="2700" dirty="0" err="1"/>
              <a:t>VeřRej</a:t>
            </a:r>
            <a:r>
              <a:rPr lang="cs-CZ" altLang="cs-CZ" sz="2700" dirty="0"/>
              <a:t>,</a:t>
            </a:r>
          </a:p>
          <a:p>
            <a:pPr lvl="1">
              <a:lnSpc>
                <a:spcPct val="80000"/>
              </a:lnSpc>
            </a:pPr>
            <a:r>
              <a:rPr lang="cs-CZ" altLang="cs-CZ" sz="2300" dirty="0"/>
              <a:t>vede rejstříkový soud (§ 1 odst. 4 </a:t>
            </a:r>
            <a:r>
              <a:rPr lang="cs-CZ" altLang="cs-CZ" sz="2300" dirty="0" err="1"/>
              <a:t>VeřRej</a:t>
            </a:r>
            <a:r>
              <a:rPr lang="cs-CZ" altLang="cs-CZ" sz="2300" dirty="0"/>
              <a:t>),</a:t>
            </a:r>
          </a:p>
          <a:p>
            <a:pPr lvl="1">
              <a:lnSpc>
                <a:spcPct val="80000"/>
              </a:lnSpc>
            </a:pPr>
            <a:r>
              <a:rPr lang="cs-CZ" altLang="cs-CZ" sz="2300" dirty="0"/>
              <a:t>umožněn dálkový přístup (§ 3 </a:t>
            </a:r>
            <a:r>
              <a:rPr lang="cs-CZ" altLang="cs-CZ" sz="2300" dirty="0" err="1"/>
              <a:t>VeřRej</a:t>
            </a:r>
            <a:r>
              <a:rPr lang="cs-CZ" altLang="cs-CZ" sz="2300" dirty="0"/>
              <a:t>),</a:t>
            </a:r>
          </a:p>
          <a:p>
            <a:pPr lvl="1">
              <a:lnSpc>
                <a:spcPct val="80000"/>
              </a:lnSpc>
            </a:pPr>
            <a:r>
              <a:rPr lang="cs-CZ" altLang="cs-CZ" sz="2300" dirty="0"/>
              <a:t>jednotná doména www.justice.cz. </a:t>
            </a:r>
          </a:p>
        </p:txBody>
      </p:sp>
    </p:spTree>
    <p:extLst>
      <p:ext uri="{BB962C8B-B14F-4D97-AF65-F5344CB8AC3E}">
        <p14:creationId xmlns:p14="http://schemas.microsoft.com/office/powerpoint/2010/main" val="3743682949"/>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96748D2-F550-4208-A77A-AC5E46D8934A}"/>
              </a:ext>
            </a:extLst>
          </p:cNvPr>
          <p:cNvSpPr>
            <a:spLocks noGrp="1"/>
          </p:cNvSpPr>
          <p:nvPr>
            <p:ph type="title" idx="4294967295"/>
          </p:nvPr>
        </p:nvSpPr>
        <p:spPr/>
        <p:txBody>
          <a:bodyPr>
            <a:normAutofit/>
          </a:bodyPr>
          <a:lstStyle/>
          <a:p>
            <a:pPr algn="ctr"/>
            <a:r>
              <a:rPr lang="cs-CZ" altLang="cs-CZ" sz="4000" dirty="0">
                <a:latin typeface="+mn-lt"/>
              </a:rPr>
              <a:t>Opatrovnictví právnických osob</a:t>
            </a:r>
          </a:p>
        </p:txBody>
      </p:sp>
      <p:sp>
        <p:nvSpPr>
          <p:cNvPr id="3" name="Zástupný symbol pro obsah 2">
            <a:extLst>
              <a:ext uri="{FF2B5EF4-FFF2-40B4-BE49-F238E27FC236}">
                <a16:creationId xmlns:a16="http://schemas.microsoft.com/office/drawing/2014/main" id="{740FF1AD-DB60-4B0C-8DDE-8323463A44E6}"/>
              </a:ext>
            </a:extLst>
          </p:cNvPr>
          <p:cNvSpPr>
            <a:spLocks noGrp="1"/>
          </p:cNvSpPr>
          <p:nvPr>
            <p:ph idx="4294967295"/>
          </p:nvPr>
        </p:nvSpPr>
        <p:spPr/>
        <p:txBody>
          <a:bodyPr>
            <a:normAutofit/>
          </a:bodyPr>
          <a:lstStyle/>
          <a:p>
            <a:pPr>
              <a:lnSpc>
                <a:spcPct val="80000"/>
              </a:lnSpc>
            </a:pPr>
            <a:r>
              <a:rPr lang="cs-CZ" altLang="cs-CZ" sz="2700" dirty="0"/>
              <a:t>Rozlišování hmotněprávního (§ 165 ObčZ) a procesního (§ 29 odst. 2 o. s. ř.) opatrovnictví.</a:t>
            </a:r>
          </a:p>
          <a:p>
            <a:pPr>
              <a:lnSpc>
                <a:spcPct val="80000"/>
              </a:lnSpc>
            </a:pPr>
            <a:endParaRPr lang="cs-CZ" altLang="cs-CZ" sz="2700" dirty="0"/>
          </a:p>
          <a:p>
            <a:pPr>
              <a:lnSpc>
                <a:spcPct val="80000"/>
              </a:lnSpc>
            </a:pPr>
            <a:r>
              <a:rPr lang="cs-CZ" altLang="cs-CZ" sz="2700" dirty="0"/>
              <a:t>Hmotněprávní opatrovnictví znala již stará právní úprava (dovodila judikatura = ÚS I. ÚS 2457/07) </a:t>
            </a:r>
            <a:r>
              <a:rPr lang="cs-CZ" altLang="cs-CZ" sz="2700" dirty="0">
                <a:cs typeface="Arial" panose="020B0604020202020204" pitchFamily="34" charset="0"/>
              </a:rPr>
              <a:t>→ předmětem sporů teorie (nepřípustné zasahování do vnitřních poměrů právnických osob).</a:t>
            </a:r>
          </a:p>
          <a:p>
            <a:pPr>
              <a:lnSpc>
                <a:spcPct val="80000"/>
              </a:lnSpc>
            </a:pPr>
            <a:endParaRPr lang="cs-CZ" altLang="cs-CZ" sz="2700" dirty="0">
              <a:cs typeface="Arial" panose="020B0604020202020204" pitchFamily="34" charset="0"/>
            </a:endParaRPr>
          </a:p>
          <a:p>
            <a:pPr>
              <a:lnSpc>
                <a:spcPct val="80000"/>
              </a:lnSpc>
            </a:pPr>
            <a:r>
              <a:rPr lang="cs-CZ" altLang="cs-CZ" sz="2700" dirty="0">
                <a:cs typeface="Arial" panose="020B0604020202020204" pitchFamily="34" charset="0"/>
              </a:rPr>
              <a:t>Nyní jednoznačné, že i PO může mít hmotněprávního opatrovníka:</a:t>
            </a:r>
          </a:p>
          <a:p>
            <a:pPr lvl="1">
              <a:lnSpc>
                <a:spcPct val="80000"/>
              </a:lnSpc>
            </a:pPr>
            <a:r>
              <a:rPr lang="cs-CZ" altLang="cs-CZ" sz="2300" dirty="0">
                <a:cs typeface="Arial" panose="020B0604020202020204" pitchFamily="34" charset="0"/>
              </a:rPr>
              <a:t>§ 165 ObčZ</a:t>
            </a:r>
          </a:p>
          <a:p>
            <a:pPr lvl="1">
              <a:lnSpc>
                <a:spcPct val="80000"/>
              </a:lnSpc>
            </a:pPr>
            <a:r>
              <a:rPr lang="cs-CZ" altLang="cs-CZ" sz="2300" dirty="0">
                <a:cs typeface="Arial" panose="020B0604020202020204" pitchFamily="34" charset="0"/>
              </a:rPr>
              <a:t>§ 486 a násl. ObčZ</a:t>
            </a:r>
          </a:p>
        </p:txBody>
      </p:sp>
    </p:spTree>
    <p:extLst>
      <p:ext uri="{BB962C8B-B14F-4D97-AF65-F5344CB8AC3E}">
        <p14:creationId xmlns:p14="http://schemas.microsoft.com/office/powerpoint/2010/main" val="873280532"/>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AB14DB7-A786-4633-88D9-EEE136D14B69}"/>
              </a:ext>
            </a:extLst>
          </p:cNvPr>
          <p:cNvSpPr>
            <a:spLocks noGrp="1"/>
          </p:cNvSpPr>
          <p:nvPr>
            <p:ph type="title" idx="4294967295"/>
          </p:nvPr>
        </p:nvSpPr>
        <p:spPr/>
        <p:txBody>
          <a:bodyPr>
            <a:noAutofit/>
          </a:bodyPr>
          <a:lstStyle/>
          <a:p>
            <a:pPr algn="ctr"/>
            <a:r>
              <a:rPr lang="cs-CZ" altLang="cs-CZ" sz="4000" dirty="0"/>
              <a:t>Zákonné důvody pro jmenování opatrovníka</a:t>
            </a:r>
          </a:p>
        </p:txBody>
      </p:sp>
      <p:sp>
        <p:nvSpPr>
          <p:cNvPr id="3" name="Zástupný symbol pro obsah 2">
            <a:extLst>
              <a:ext uri="{FF2B5EF4-FFF2-40B4-BE49-F238E27FC236}">
                <a16:creationId xmlns:a16="http://schemas.microsoft.com/office/drawing/2014/main" id="{727A9D83-6B19-4DA8-A0E8-6A780C4FF863}"/>
              </a:ext>
            </a:extLst>
          </p:cNvPr>
          <p:cNvSpPr>
            <a:spLocks noGrp="1"/>
          </p:cNvSpPr>
          <p:nvPr>
            <p:ph idx="4294967295"/>
          </p:nvPr>
        </p:nvSpPr>
        <p:spPr/>
        <p:txBody>
          <a:bodyPr>
            <a:normAutofit fontScale="92500" lnSpcReduction="10000"/>
          </a:bodyPr>
          <a:lstStyle/>
          <a:p>
            <a:pPr>
              <a:lnSpc>
                <a:spcPct val="80000"/>
              </a:lnSpc>
            </a:pPr>
            <a:endParaRPr lang="cs-CZ" altLang="cs-CZ" sz="2700" dirty="0"/>
          </a:p>
          <a:p>
            <a:pPr>
              <a:lnSpc>
                <a:spcPct val="80000"/>
              </a:lnSpc>
            </a:pPr>
            <a:r>
              <a:rPr lang="cs-CZ" altLang="cs-CZ" sz="2700" dirty="0"/>
              <a:t>Nemá-li statutární orgán právnické osoby dostatečný počet členů (§ 165 odst. 1 ObčZ).</a:t>
            </a:r>
          </a:p>
          <a:p>
            <a:pPr lvl="1">
              <a:lnSpc>
                <a:spcPct val="80000"/>
              </a:lnSpc>
            </a:pPr>
            <a:r>
              <a:rPr lang="cs-CZ" altLang="cs-CZ" sz="2300" dirty="0"/>
              <a:t>Konflikt s § 198 odst. 3, § 443 a § 713 ZOK.</a:t>
            </a:r>
          </a:p>
          <a:p>
            <a:pPr>
              <a:lnSpc>
                <a:spcPct val="80000"/>
              </a:lnSpc>
            </a:pPr>
            <a:endParaRPr lang="cs-CZ" altLang="cs-CZ" sz="2700" dirty="0"/>
          </a:p>
          <a:p>
            <a:pPr>
              <a:lnSpc>
                <a:spcPct val="80000"/>
              </a:lnSpc>
            </a:pPr>
            <a:r>
              <a:rPr lang="cs-CZ" altLang="cs-CZ" sz="2700" dirty="0"/>
              <a:t>Konflikt zájmů členů statutárního orgánu (§ 165 odst. 2 </a:t>
            </a:r>
            <a:r>
              <a:rPr lang="cs-CZ" altLang="cs-CZ" sz="2700" dirty="0" err="1"/>
              <a:t>Občz</a:t>
            </a:r>
            <a:r>
              <a:rPr lang="cs-CZ" altLang="cs-CZ" sz="2700" dirty="0"/>
              <a:t>).</a:t>
            </a:r>
          </a:p>
          <a:p>
            <a:pPr lvl="1">
              <a:lnSpc>
                <a:spcPct val="80000"/>
              </a:lnSpc>
            </a:pPr>
            <a:r>
              <a:rPr lang="cs-CZ" altLang="cs-CZ" sz="2300" dirty="0"/>
              <a:t>Týká se obchodních korporací v zásadě jen, nedojde-li k aplikaci</a:t>
            </a:r>
            <a:br>
              <a:rPr lang="cs-CZ" altLang="cs-CZ" sz="2300" dirty="0"/>
            </a:br>
            <a:r>
              <a:rPr lang="cs-CZ" altLang="cs-CZ" sz="2300" dirty="0"/>
              <a:t>§ 54 a násl. ZOK.</a:t>
            </a:r>
          </a:p>
          <a:p>
            <a:pPr>
              <a:lnSpc>
                <a:spcPct val="80000"/>
              </a:lnSpc>
            </a:pPr>
            <a:endParaRPr lang="cs-CZ" altLang="cs-CZ" sz="2700" dirty="0"/>
          </a:p>
          <a:p>
            <a:pPr>
              <a:lnSpc>
                <a:spcPct val="80000"/>
              </a:lnSpc>
            </a:pPr>
            <a:r>
              <a:rPr lang="cs-CZ" altLang="cs-CZ" sz="2700" dirty="0"/>
              <a:t>Případy, kdy to právnická osoba potřebuje pro správu svých záležitostí či obranu zájmů (§ 486 odst. 1 ObčZ).</a:t>
            </a:r>
          </a:p>
          <a:p>
            <a:pPr lvl="1">
              <a:lnSpc>
                <a:spcPct val="80000"/>
              </a:lnSpc>
            </a:pPr>
            <a:r>
              <a:rPr lang="cs-CZ" altLang="cs-CZ" sz="2300" dirty="0"/>
              <a:t>Generální klauzule.</a:t>
            </a:r>
          </a:p>
          <a:p>
            <a:pPr lvl="1">
              <a:lnSpc>
                <a:spcPct val="80000"/>
              </a:lnSpc>
            </a:pPr>
            <a:r>
              <a:rPr lang="cs-CZ" altLang="cs-CZ" sz="2300" dirty="0"/>
              <a:t>Výjimečně jako samostatná skutkovou podstatu (nepostačuje neaktivita členů statutárního orgánu).</a:t>
            </a:r>
          </a:p>
        </p:txBody>
      </p:sp>
    </p:spTree>
    <p:extLst>
      <p:ext uri="{BB962C8B-B14F-4D97-AF65-F5344CB8AC3E}">
        <p14:creationId xmlns:p14="http://schemas.microsoft.com/office/powerpoint/2010/main" val="2151164845"/>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96AA126-B33D-4B65-929E-90EDFEF02B46}"/>
              </a:ext>
            </a:extLst>
          </p:cNvPr>
          <p:cNvSpPr>
            <a:spLocks noGrp="1"/>
          </p:cNvSpPr>
          <p:nvPr>
            <p:ph type="title" idx="4294967295"/>
          </p:nvPr>
        </p:nvSpPr>
        <p:spPr/>
        <p:txBody>
          <a:bodyPr>
            <a:normAutofit/>
          </a:bodyPr>
          <a:lstStyle/>
          <a:p>
            <a:r>
              <a:rPr lang="cs-CZ" altLang="cs-CZ" sz="4000" dirty="0"/>
              <a:t>Opatrovnictví právnických osob</a:t>
            </a:r>
          </a:p>
        </p:txBody>
      </p:sp>
      <p:sp>
        <p:nvSpPr>
          <p:cNvPr id="3" name="Zástupný symbol pro obsah 2">
            <a:extLst>
              <a:ext uri="{FF2B5EF4-FFF2-40B4-BE49-F238E27FC236}">
                <a16:creationId xmlns:a16="http://schemas.microsoft.com/office/drawing/2014/main" id="{222E86CE-C481-4291-82E6-A56B4B22F419}"/>
              </a:ext>
            </a:extLst>
          </p:cNvPr>
          <p:cNvSpPr>
            <a:spLocks noGrp="1"/>
          </p:cNvSpPr>
          <p:nvPr>
            <p:ph idx="4294967295"/>
          </p:nvPr>
        </p:nvSpPr>
        <p:spPr/>
        <p:txBody>
          <a:bodyPr>
            <a:normAutofit/>
          </a:bodyPr>
          <a:lstStyle/>
          <a:p>
            <a:pPr>
              <a:lnSpc>
                <a:spcPct val="80000"/>
              </a:lnSpc>
            </a:pPr>
            <a:endParaRPr lang="cs-CZ" altLang="cs-CZ" sz="2700" i="1" dirty="0">
              <a:latin typeface="Arial" panose="020B0604020202020204" pitchFamily="34" charset="0"/>
            </a:endParaRPr>
          </a:p>
          <a:p>
            <a:pPr>
              <a:lnSpc>
                <a:spcPct val="80000"/>
              </a:lnSpc>
            </a:pPr>
            <a:r>
              <a:rPr lang="cs-CZ" altLang="cs-CZ" sz="2700" dirty="0">
                <a:latin typeface="Arial" panose="020B0604020202020204" pitchFamily="34" charset="0"/>
              </a:rPr>
              <a:t>Ve specifických (výjimečných) případech se může opatrovnictví právnických osob hodit.</a:t>
            </a:r>
          </a:p>
          <a:p>
            <a:pPr>
              <a:lnSpc>
                <a:spcPct val="80000"/>
              </a:lnSpc>
            </a:pPr>
            <a:endParaRPr lang="cs-CZ" altLang="cs-CZ" sz="2700" dirty="0">
              <a:latin typeface="Arial" panose="020B0604020202020204" pitchFamily="34" charset="0"/>
            </a:endParaRPr>
          </a:p>
          <a:p>
            <a:pPr>
              <a:lnSpc>
                <a:spcPct val="80000"/>
              </a:lnSpc>
            </a:pPr>
            <a:r>
              <a:rPr lang="cs-CZ" altLang="cs-CZ" sz="2700" dirty="0">
                <a:latin typeface="Arial" panose="020B0604020202020204" pitchFamily="34" charset="0"/>
              </a:rPr>
              <a:t>Současná korporátní praxe vy(</a:t>
            </a:r>
            <a:r>
              <a:rPr lang="cs-CZ" altLang="cs-CZ" sz="2700" dirty="0" err="1">
                <a:latin typeface="Arial" panose="020B0604020202020204" pitchFamily="34" charset="0"/>
              </a:rPr>
              <a:t>zne</a:t>
            </a:r>
            <a:r>
              <a:rPr lang="cs-CZ" altLang="cs-CZ" sz="2700">
                <a:latin typeface="Arial" panose="020B0604020202020204" pitchFamily="34" charset="0"/>
              </a:rPr>
              <a:t>)užívá </a:t>
            </a:r>
            <a:r>
              <a:rPr lang="cs-CZ" altLang="cs-CZ" sz="2700" dirty="0">
                <a:latin typeface="Arial" panose="020B0604020202020204" pitchFamily="34" charset="0"/>
              </a:rPr>
              <a:t>jako nástroj pro vyřizování účtů.</a:t>
            </a:r>
          </a:p>
        </p:txBody>
      </p:sp>
    </p:spTree>
    <p:extLst>
      <p:ext uri="{BB962C8B-B14F-4D97-AF65-F5344CB8AC3E}">
        <p14:creationId xmlns:p14="http://schemas.microsoft.com/office/powerpoint/2010/main" val="3377704103"/>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1A5A70A-D7E3-4BB4-8242-678071E311AB}"/>
              </a:ext>
            </a:extLst>
          </p:cNvPr>
          <p:cNvSpPr>
            <a:spLocks noGrp="1"/>
          </p:cNvSpPr>
          <p:nvPr>
            <p:ph type="title" idx="4294967295"/>
          </p:nvPr>
        </p:nvSpPr>
        <p:spPr/>
        <p:txBody>
          <a:bodyPr>
            <a:noAutofit/>
          </a:bodyPr>
          <a:lstStyle/>
          <a:p>
            <a:r>
              <a:rPr lang="cs-CZ" altLang="cs-CZ" sz="4000" dirty="0"/>
              <a:t>Z judikatury</a:t>
            </a:r>
            <a:br>
              <a:rPr lang="cs-CZ" altLang="cs-CZ" sz="4000" dirty="0"/>
            </a:br>
            <a:r>
              <a:rPr lang="cs-CZ" altLang="cs-CZ" sz="4000" dirty="0"/>
              <a:t>(§ 165 odst. 1 ObčZ)</a:t>
            </a:r>
          </a:p>
        </p:txBody>
      </p:sp>
      <p:sp>
        <p:nvSpPr>
          <p:cNvPr id="3" name="Zástupný symbol pro obsah 2">
            <a:extLst>
              <a:ext uri="{FF2B5EF4-FFF2-40B4-BE49-F238E27FC236}">
                <a16:creationId xmlns:a16="http://schemas.microsoft.com/office/drawing/2014/main" id="{3F16F954-6A50-4003-9C31-AA09D94ABDE2}"/>
              </a:ext>
            </a:extLst>
          </p:cNvPr>
          <p:cNvSpPr>
            <a:spLocks noGrp="1"/>
          </p:cNvSpPr>
          <p:nvPr>
            <p:ph idx="4294967295"/>
          </p:nvPr>
        </p:nvSpPr>
        <p:spPr>
          <a:xfrm>
            <a:off x="457200" y="1916832"/>
            <a:ext cx="8229600" cy="4209331"/>
          </a:xfrm>
        </p:spPr>
        <p:txBody>
          <a:bodyPr>
            <a:normAutofit/>
          </a:bodyPr>
          <a:lstStyle/>
          <a:p>
            <a:r>
              <a:rPr lang="cs-CZ" altLang="cs-CZ" dirty="0"/>
              <a:t>29 Cdo 3899/2015 (R 59/2017)</a:t>
            </a:r>
          </a:p>
          <a:p>
            <a:pPr lvl="1">
              <a:buFont typeface="Arial" panose="020B0604020202020204" pitchFamily="34" charset="0"/>
              <a:buNone/>
            </a:pPr>
            <a:r>
              <a:rPr lang="cs-CZ" altLang="cs-CZ" sz="2300" dirty="0"/>
              <a:t>	</a:t>
            </a:r>
            <a:r>
              <a:rPr lang="cs-CZ" altLang="cs-CZ" sz="2300" i="1" dirty="0"/>
              <a:t>Soud může společnosti s ručením omezeným jmenovat opatrovníka podle § 165 odst. 1 o. z., nemá-li společnost žádného jednatele či zanikla-li funkce některému z více jednatelů a zbývající jednatelé </a:t>
            </a:r>
            <a:r>
              <a:rPr lang="cs-CZ" altLang="cs-CZ" sz="2300" b="1" i="1" dirty="0"/>
              <a:t>nejsou</a:t>
            </a:r>
            <a:r>
              <a:rPr lang="cs-CZ" altLang="cs-CZ" sz="2300" i="1" dirty="0"/>
              <a:t> z důvodu zániku funkce některého z nich </a:t>
            </a:r>
            <a:r>
              <a:rPr lang="cs-CZ" altLang="cs-CZ" sz="2300" b="1" i="1" dirty="0"/>
              <a:t>schopni plnit své funkce</a:t>
            </a:r>
            <a:r>
              <a:rPr lang="cs-CZ" altLang="cs-CZ" sz="2300" i="1" dirty="0"/>
              <a:t>, valná hromada nezvolila ve lhůtě podle § 198 odst. 1 z. o. k. nového jednatele a současně nebyl podán návrh na jmenování chybějícího jednatele soudem, popř. takovému návrhu nebylo vyhověno.</a:t>
            </a:r>
          </a:p>
        </p:txBody>
      </p:sp>
    </p:spTree>
    <p:extLst>
      <p:ext uri="{BB962C8B-B14F-4D97-AF65-F5344CB8AC3E}">
        <p14:creationId xmlns:p14="http://schemas.microsoft.com/office/powerpoint/2010/main" val="2829985675"/>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B2F2CF3-D28D-48E2-9C66-01FFF424ABE8}"/>
              </a:ext>
            </a:extLst>
          </p:cNvPr>
          <p:cNvSpPr>
            <a:spLocks noGrp="1"/>
          </p:cNvSpPr>
          <p:nvPr>
            <p:ph type="title" idx="4294967295"/>
          </p:nvPr>
        </p:nvSpPr>
        <p:spPr/>
        <p:txBody>
          <a:bodyPr>
            <a:noAutofit/>
          </a:bodyPr>
          <a:lstStyle/>
          <a:p>
            <a:r>
              <a:rPr lang="cs-CZ" altLang="cs-CZ" sz="4000" dirty="0"/>
              <a:t>Z judikatury</a:t>
            </a:r>
            <a:br>
              <a:rPr lang="cs-CZ" altLang="cs-CZ" sz="4000" dirty="0"/>
            </a:br>
            <a:r>
              <a:rPr lang="cs-CZ" altLang="cs-CZ" sz="4000" dirty="0"/>
              <a:t>(§ 165 odst. 1 ObčZ)</a:t>
            </a:r>
          </a:p>
        </p:txBody>
      </p:sp>
      <p:sp>
        <p:nvSpPr>
          <p:cNvPr id="3" name="Zástupný symbol pro obsah 2">
            <a:extLst>
              <a:ext uri="{FF2B5EF4-FFF2-40B4-BE49-F238E27FC236}">
                <a16:creationId xmlns:a16="http://schemas.microsoft.com/office/drawing/2014/main" id="{F8FC594E-EB0B-4931-98FB-D6521CEBFDB4}"/>
              </a:ext>
            </a:extLst>
          </p:cNvPr>
          <p:cNvSpPr>
            <a:spLocks noGrp="1"/>
          </p:cNvSpPr>
          <p:nvPr>
            <p:ph idx="4294967295"/>
          </p:nvPr>
        </p:nvSpPr>
        <p:spPr>
          <a:xfrm>
            <a:off x="457200" y="1628800"/>
            <a:ext cx="8229600" cy="5229200"/>
          </a:xfrm>
        </p:spPr>
        <p:txBody>
          <a:bodyPr>
            <a:normAutofit fontScale="92500" lnSpcReduction="20000"/>
          </a:bodyPr>
          <a:lstStyle/>
          <a:p>
            <a:r>
              <a:rPr lang="cs-CZ" altLang="cs-CZ" sz="3500" dirty="0"/>
              <a:t>29 Cdo 396/2016 (R 123/2017)</a:t>
            </a:r>
          </a:p>
          <a:p>
            <a:pPr marL="971550" lvl="1" indent="-514350">
              <a:buFont typeface="+mj-lt"/>
              <a:buAutoNum type="romanUcPeriod"/>
            </a:pPr>
            <a:r>
              <a:rPr lang="cs-CZ" altLang="cs-CZ" sz="2500" i="1" dirty="0"/>
              <a:t>Soud může akciové společnosti jmenovat opatrovníka podle § 165 odst. 1 o. z., nemá-li společnost člena představenstva či zanikla-li funkce některému z členů představenstva a zbývající členové nejsou z důvodu zániku funkce některého z nich schopni plnit své funkce,  nezvolil-li příslušný orgán ve lhůtě podle § 443 z. o. k. nového člena představenstva </a:t>
            </a:r>
            <a:r>
              <a:rPr lang="cs-CZ" altLang="cs-CZ" sz="2500" b="1" i="1" dirty="0"/>
              <a:t>a současně </a:t>
            </a:r>
            <a:r>
              <a:rPr lang="cs-CZ" altLang="cs-CZ" sz="2500" i="1" dirty="0"/>
              <a:t>nebyl-li podán návrh na jmenování chybějícího člena představenstva soudem, popř. nebylo-li takovému návrhu vyhověno.</a:t>
            </a:r>
          </a:p>
          <a:p>
            <a:pPr marL="971550" lvl="1" indent="-514350">
              <a:buFont typeface="+mj-lt"/>
              <a:buAutoNum type="romanUcPeriod"/>
            </a:pPr>
            <a:r>
              <a:rPr lang="cs-CZ" altLang="cs-CZ" sz="2500" i="1" dirty="0"/>
              <a:t>Je-li souběžně s řízením o jmenování opatrovníka podle § 165 odst. 1 o. z. vedeno řízení o jmenování chybějícího člena představenstva, je zásadně vyloučeno, aby soud společnosti jmenoval opatrovníka podle § 165 odst. 1 o. z. předtím, než bude o jmenování člena představenstva rozhodnuto.</a:t>
            </a:r>
            <a:endParaRPr lang="cs-CZ" altLang="cs-CZ" sz="2500" i="1" dirty="0">
              <a:latin typeface="Arial" panose="020B0604020202020204" pitchFamily="34" charset="0"/>
            </a:endParaRPr>
          </a:p>
        </p:txBody>
      </p:sp>
    </p:spTree>
    <p:extLst>
      <p:ext uri="{BB962C8B-B14F-4D97-AF65-F5344CB8AC3E}">
        <p14:creationId xmlns:p14="http://schemas.microsoft.com/office/powerpoint/2010/main" val="4270187749"/>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B2F2CF3-D28D-48E2-9C66-01FFF424ABE8}"/>
              </a:ext>
            </a:extLst>
          </p:cNvPr>
          <p:cNvSpPr>
            <a:spLocks noGrp="1"/>
          </p:cNvSpPr>
          <p:nvPr>
            <p:ph type="title" idx="4294967295"/>
          </p:nvPr>
        </p:nvSpPr>
        <p:spPr/>
        <p:txBody>
          <a:bodyPr>
            <a:noAutofit/>
          </a:bodyPr>
          <a:lstStyle/>
          <a:p>
            <a:r>
              <a:rPr lang="cs-CZ" altLang="cs-CZ" sz="4000" dirty="0"/>
              <a:t>Z judikatury</a:t>
            </a:r>
            <a:br>
              <a:rPr lang="cs-CZ" altLang="cs-CZ" sz="4000" dirty="0"/>
            </a:br>
            <a:r>
              <a:rPr lang="cs-CZ" altLang="cs-CZ" sz="4000" dirty="0"/>
              <a:t>(§ 165 odst. 1 ObčZ)</a:t>
            </a:r>
          </a:p>
        </p:txBody>
      </p:sp>
      <p:sp>
        <p:nvSpPr>
          <p:cNvPr id="3" name="Zástupný symbol pro obsah 2">
            <a:extLst>
              <a:ext uri="{FF2B5EF4-FFF2-40B4-BE49-F238E27FC236}">
                <a16:creationId xmlns:a16="http://schemas.microsoft.com/office/drawing/2014/main" id="{F8FC594E-EB0B-4931-98FB-D6521CEBFDB4}"/>
              </a:ext>
            </a:extLst>
          </p:cNvPr>
          <p:cNvSpPr>
            <a:spLocks noGrp="1"/>
          </p:cNvSpPr>
          <p:nvPr>
            <p:ph idx="4294967295"/>
          </p:nvPr>
        </p:nvSpPr>
        <p:spPr>
          <a:xfrm>
            <a:off x="457200" y="1628800"/>
            <a:ext cx="8229600" cy="5229200"/>
          </a:xfrm>
        </p:spPr>
        <p:txBody>
          <a:bodyPr>
            <a:normAutofit/>
          </a:bodyPr>
          <a:lstStyle/>
          <a:p>
            <a:r>
              <a:rPr lang="cs-CZ" altLang="cs-CZ" sz="3500" dirty="0"/>
              <a:t>27 Cdo 3438/2022</a:t>
            </a:r>
          </a:p>
          <a:p>
            <a:pPr marL="971550" lvl="1" indent="-514350">
              <a:buFont typeface="+mj-lt"/>
              <a:buAutoNum type="romanUcPeriod"/>
            </a:pPr>
            <a:r>
              <a:rPr lang="cs-CZ" altLang="cs-CZ" sz="2500" i="1" dirty="0"/>
              <a:t>V řízení o návrhu na jmenování hmotněprávního opatrovníka právnické osoby pro absenci dostatečného počtu členů statutárního orgánu potřebného k rozhodování nelze jmenovat kolizního opatrovníka. Stejně tak není možné jmenovat kolizního opatrovníka pro obstarání jiných záležitostí, než které jsou vymezeny v návrhu či v usnesení o zahájení řízení.</a:t>
            </a:r>
          </a:p>
          <a:p>
            <a:pPr marL="971550" lvl="1" indent="-514350">
              <a:buFont typeface="+mj-lt"/>
              <a:buAutoNum type="romanUcPeriod"/>
            </a:pPr>
            <a:r>
              <a:rPr lang="cs-CZ" altLang="cs-CZ" sz="2500" i="1" dirty="0"/>
              <a:t>Zásadně není možné rozhodnout o jmenování hmotněprávního opatrovníka právnické osoby, probíhá-li souběžně řízení o zrušení právnické osoby s likvidací a jmenování likvidátora.</a:t>
            </a:r>
            <a:endParaRPr lang="cs-CZ" altLang="cs-CZ" sz="2500" i="1" dirty="0">
              <a:latin typeface="Arial" panose="020B0604020202020204" pitchFamily="34" charset="0"/>
            </a:endParaRPr>
          </a:p>
        </p:txBody>
      </p:sp>
    </p:spTree>
    <p:extLst>
      <p:ext uri="{BB962C8B-B14F-4D97-AF65-F5344CB8AC3E}">
        <p14:creationId xmlns:p14="http://schemas.microsoft.com/office/powerpoint/2010/main" val="2610143943"/>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F88630C-2895-46BC-84A3-A35E46EC9E22}"/>
              </a:ext>
            </a:extLst>
          </p:cNvPr>
          <p:cNvSpPr>
            <a:spLocks noGrp="1"/>
          </p:cNvSpPr>
          <p:nvPr>
            <p:ph type="title" idx="4294967295"/>
          </p:nvPr>
        </p:nvSpPr>
        <p:spPr/>
        <p:txBody>
          <a:bodyPr>
            <a:noAutofit/>
          </a:bodyPr>
          <a:lstStyle/>
          <a:p>
            <a:r>
              <a:rPr lang="cs-CZ" altLang="cs-CZ" sz="4000" dirty="0"/>
              <a:t>Z judikatury</a:t>
            </a:r>
            <a:br>
              <a:rPr lang="cs-CZ" altLang="cs-CZ" sz="4000" dirty="0"/>
            </a:br>
            <a:r>
              <a:rPr lang="cs-CZ" altLang="cs-CZ" sz="4000" dirty="0"/>
              <a:t>(§ 165 odst. 2 ObčZ)</a:t>
            </a:r>
          </a:p>
        </p:txBody>
      </p:sp>
      <p:sp>
        <p:nvSpPr>
          <p:cNvPr id="3" name="Zástupný symbol pro obsah 2">
            <a:extLst>
              <a:ext uri="{FF2B5EF4-FFF2-40B4-BE49-F238E27FC236}">
                <a16:creationId xmlns:a16="http://schemas.microsoft.com/office/drawing/2014/main" id="{8C758B9E-3842-4E2F-80FD-E3567AE642FC}"/>
              </a:ext>
            </a:extLst>
          </p:cNvPr>
          <p:cNvSpPr>
            <a:spLocks noGrp="1"/>
          </p:cNvSpPr>
          <p:nvPr>
            <p:ph idx="4294967295"/>
          </p:nvPr>
        </p:nvSpPr>
        <p:spPr/>
        <p:txBody>
          <a:bodyPr>
            <a:normAutofit lnSpcReduction="10000"/>
          </a:bodyPr>
          <a:lstStyle/>
          <a:p>
            <a:pPr>
              <a:lnSpc>
                <a:spcPct val="80000"/>
              </a:lnSpc>
            </a:pPr>
            <a:endParaRPr lang="cs-CZ" altLang="cs-CZ" dirty="0"/>
          </a:p>
          <a:p>
            <a:pPr>
              <a:lnSpc>
                <a:spcPct val="80000"/>
              </a:lnSpc>
            </a:pPr>
            <a:r>
              <a:rPr lang="cs-CZ" altLang="cs-CZ" dirty="0"/>
              <a:t>29 </a:t>
            </a:r>
            <a:r>
              <a:rPr lang="cs-CZ" altLang="cs-CZ" dirty="0" err="1"/>
              <a:t>Cdo</a:t>
            </a:r>
            <a:r>
              <a:rPr lang="cs-CZ" altLang="cs-CZ" dirty="0"/>
              <a:t> 4384/2015 (R 102/2016)</a:t>
            </a:r>
          </a:p>
          <a:p>
            <a:pPr marL="971550" lvl="1" indent="-514350">
              <a:buFont typeface="+mj-lt"/>
              <a:buAutoNum type="romanUcPeriod"/>
            </a:pPr>
            <a:r>
              <a:rPr lang="cs-CZ" altLang="cs-CZ" sz="2300" i="1" dirty="0"/>
              <a:t>Jmenování opatrovníka dle § 165 odst. 2 o. z. představuje zásah soudu do vnitřních poměrů právnické osoby, který je krajním řešením (ultima ratio), k němuž je na místě přikročit až tehdy, není-li možné důsledky rozporu mezi zájmy člena statutárního orgánu a právnické osoby překlenout jinak.</a:t>
            </a:r>
          </a:p>
          <a:p>
            <a:pPr marL="971550" lvl="1" indent="-514350">
              <a:buFont typeface="+mj-lt"/>
              <a:buAutoNum type="romanUcPeriod"/>
            </a:pPr>
            <a:r>
              <a:rPr lang="cs-CZ" altLang="cs-CZ" sz="2300" i="1" dirty="0"/>
              <a:t>Má-li právnická osoba jiného člena orgánu, který je oprávněn za ni jednat (člena statutárního orgánu či likvidátora), nebo byl-li právnické osobě jmenován opatrovník (který je oprávněn za ni jednat) z jiného důvodu, nelze jmenovat opatrovníka podle § 165 odst. 2 o. z.</a:t>
            </a:r>
            <a:endParaRPr lang="cs-CZ" altLang="cs-CZ" sz="2300" i="1" dirty="0">
              <a:latin typeface="Arial" panose="020B0604020202020204" pitchFamily="34" charset="0"/>
            </a:endParaRPr>
          </a:p>
        </p:txBody>
      </p:sp>
    </p:spTree>
    <p:extLst>
      <p:ext uri="{BB962C8B-B14F-4D97-AF65-F5344CB8AC3E}">
        <p14:creationId xmlns:p14="http://schemas.microsoft.com/office/powerpoint/2010/main" val="3883776595"/>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F88630C-2895-46BC-84A3-A35E46EC9E22}"/>
              </a:ext>
            </a:extLst>
          </p:cNvPr>
          <p:cNvSpPr>
            <a:spLocks noGrp="1"/>
          </p:cNvSpPr>
          <p:nvPr>
            <p:ph type="title" idx="4294967295"/>
          </p:nvPr>
        </p:nvSpPr>
        <p:spPr/>
        <p:txBody>
          <a:bodyPr>
            <a:noAutofit/>
          </a:bodyPr>
          <a:lstStyle/>
          <a:p>
            <a:r>
              <a:rPr lang="cs-CZ" altLang="cs-CZ" sz="4000" dirty="0"/>
              <a:t>Z judikatury</a:t>
            </a:r>
            <a:br>
              <a:rPr lang="cs-CZ" altLang="cs-CZ" sz="4000" dirty="0"/>
            </a:br>
            <a:r>
              <a:rPr lang="cs-CZ" altLang="cs-CZ" sz="4000" dirty="0"/>
              <a:t>(§ 165 odst. 2 ObčZ)</a:t>
            </a:r>
          </a:p>
        </p:txBody>
      </p:sp>
      <p:sp>
        <p:nvSpPr>
          <p:cNvPr id="3" name="Zástupný symbol pro obsah 2">
            <a:extLst>
              <a:ext uri="{FF2B5EF4-FFF2-40B4-BE49-F238E27FC236}">
                <a16:creationId xmlns:a16="http://schemas.microsoft.com/office/drawing/2014/main" id="{8C758B9E-3842-4E2F-80FD-E3567AE642FC}"/>
              </a:ext>
            </a:extLst>
          </p:cNvPr>
          <p:cNvSpPr>
            <a:spLocks noGrp="1"/>
          </p:cNvSpPr>
          <p:nvPr>
            <p:ph idx="4294967295"/>
          </p:nvPr>
        </p:nvSpPr>
        <p:spPr/>
        <p:txBody>
          <a:bodyPr>
            <a:normAutofit fontScale="92500" lnSpcReduction="20000"/>
          </a:bodyPr>
          <a:lstStyle/>
          <a:p>
            <a:pPr>
              <a:lnSpc>
                <a:spcPct val="80000"/>
              </a:lnSpc>
            </a:pPr>
            <a:endParaRPr lang="cs-CZ" altLang="cs-CZ" dirty="0"/>
          </a:p>
          <a:p>
            <a:pPr>
              <a:lnSpc>
                <a:spcPct val="80000"/>
              </a:lnSpc>
            </a:pPr>
            <a:r>
              <a:rPr lang="cs-CZ" altLang="cs-CZ" dirty="0"/>
              <a:t>27 Cdo 1382/2019 (R 51/2020)</a:t>
            </a:r>
          </a:p>
          <a:p>
            <a:pPr marL="971550" lvl="1" indent="-514350">
              <a:buFont typeface="+mj-lt"/>
              <a:buAutoNum type="romanUcPeriod"/>
            </a:pPr>
            <a:r>
              <a:rPr lang="cs-CZ" altLang="cs-CZ" sz="2300" i="1" dirty="0"/>
              <a:t>Jakmile jsou tato právní jednání učiněna, popř. je jmenován či zvolen nový člen statutárního orgánu, jenž není ve střetu zájmů a může právnickou osobu zastupovat bez omezení, popř. střet zájmů odpadne z jiného důvodu (např. v případě obchodních korporací je vyřešen postupem podle § 54 a násl. z. o. k.), odpadá důvod, pro který byl kolizní opatrovník právnické osobě jmenován; jeho funkce proto bez dalšího (ex </a:t>
            </a:r>
            <a:r>
              <a:rPr lang="cs-CZ" altLang="cs-CZ" sz="2300" i="1" dirty="0" err="1"/>
              <a:t>lege</a:t>
            </a:r>
            <a:r>
              <a:rPr lang="cs-CZ" altLang="cs-CZ" sz="2300" i="1" dirty="0"/>
              <a:t>) zaniká. </a:t>
            </a:r>
          </a:p>
          <a:p>
            <a:pPr marL="971550" lvl="1" indent="-514350">
              <a:buFont typeface="+mj-lt"/>
              <a:buAutoNum type="romanUcPeriod"/>
            </a:pPr>
            <a:r>
              <a:rPr lang="cs-CZ" altLang="cs-CZ" sz="2300" i="1" dirty="0"/>
              <a:t>Soud, jenž jmenuje právnické osobě opatrovníka podle § 165 odst. 2 o. z., je povinen ve výroku svého rozhodnutí vymezit rozsah jeho působnosti (§ 487 odst. 2 část věty za středníkem o. z.). Působnost kolizního opatrovníka se přitom může týkat pouze těch záležitostí právnické osoby, jež nemohou řešit (při nichž nemohou právnickou osobu zastupovat) členové statutárního orgánu pro trvající střet zájmů.</a:t>
            </a:r>
            <a:endParaRPr lang="cs-CZ" altLang="cs-CZ" sz="2300" i="1" dirty="0">
              <a:latin typeface="Arial" panose="020B0604020202020204" pitchFamily="34" charset="0"/>
            </a:endParaRPr>
          </a:p>
        </p:txBody>
      </p:sp>
    </p:spTree>
    <p:extLst>
      <p:ext uri="{BB962C8B-B14F-4D97-AF65-F5344CB8AC3E}">
        <p14:creationId xmlns:p14="http://schemas.microsoft.com/office/powerpoint/2010/main" val="3797635095"/>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F88630C-2895-46BC-84A3-A35E46EC9E22}"/>
              </a:ext>
            </a:extLst>
          </p:cNvPr>
          <p:cNvSpPr>
            <a:spLocks noGrp="1"/>
          </p:cNvSpPr>
          <p:nvPr>
            <p:ph type="title" idx="4294967295"/>
          </p:nvPr>
        </p:nvSpPr>
        <p:spPr/>
        <p:txBody>
          <a:bodyPr>
            <a:noAutofit/>
          </a:bodyPr>
          <a:lstStyle/>
          <a:p>
            <a:r>
              <a:rPr lang="cs-CZ" altLang="cs-CZ" sz="4000" dirty="0"/>
              <a:t>Z judikatury</a:t>
            </a:r>
            <a:br>
              <a:rPr lang="cs-CZ" altLang="cs-CZ" sz="4000" dirty="0"/>
            </a:br>
            <a:r>
              <a:rPr lang="cs-CZ" altLang="cs-CZ" sz="4000" dirty="0"/>
              <a:t>(§ 165 odst. 2 </a:t>
            </a:r>
            <a:r>
              <a:rPr lang="cs-CZ" altLang="cs-CZ" sz="4000" dirty="0" err="1"/>
              <a:t>ObčZ</a:t>
            </a:r>
            <a:r>
              <a:rPr lang="cs-CZ" altLang="cs-CZ" sz="4000" dirty="0"/>
              <a:t>)</a:t>
            </a:r>
          </a:p>
        </p:txBody>
      </p:sp>
      <p:sp>
        <p:nvSpPr>
          <p:cNvPr id="3" name="Zástupný symbol pro obsah 2">
            <a:extLst>
              <a:ext uri="{FF2B5EF4-FFF2-40B4-BE49-F238E27FC236}">
                <a16:creationId xmlns:a16="http://schemas.microsoft.com/office/drawing/2014/main" id="{8C758B9E-3842-4E2F-80FD-E3567AE642FC}"/>
              </a:ext>
            </a:extLst>
          </p:cNvPr>
          <p:cNvSpPr>
            <a:spLocks noGrp="1"/>
          </p:cNvSpPr>
          <p:nvPr>
            <p:ph idx="4294967295"/>
          </p:nvPr>
        </p:nvSpPr>
        <p:spPr/>
        <p:txBody>
          <a:bodyPr>
            <a:normAutofit/>
          </a:bodyPr>
          <a:lstStyle/>
          <a:p>
            <a:pPr>
              <a:lnSpc>
                <a:spcPct val="80000"/>
              </a:lnSpc>
            </a:pPr>
            <a:endParaRPr lang="cs-CZ" altLang="cs-CZ" dirty="0"/>
          </a:p>
          <a:p>
            <a:pPr>
              <a:lnSpc>
                <a:spcPct val="80000"/>
              </a:lnSpc>
            </a:pPr>
            <a:r>
              <a:rPr lang="cs-CZ" altLang="cs-CZ" dirty="0"/>
              <a:t>27 Cdo 3039/2022</a:t>
            </a:r>
          </a:p>
          <a:p>
            <a:pPr marL="971550" lvl="1" indent="-514350">
              <a:buFont typeface="+mj-lt"/>
              <a:buAutoNum type="romanUcPeriod"/>
            </a:pPr>
            <a:r>
              <a:rPr lang="cs-CZ" altLang="cs-CZ" sz="2300" i="1" dirty="0"/>
              <a:t>Rozhodnutí, kterým soud jmenuje právnické osobě hmotněprávního opatrovníka, je závazné pro každého.</a:t>
            </a:r>
          </a:p>
          <a:p>
            <a:pPr marL="971550" lvl="1" indent="-514350">
              <a:buFont typeface="+mj-lt"/>
              <a:buAutoNum type="romanUcPeriod"/>
            </a:pPr>
            <a:r>
              <a:rPr lang="cs-CZ" altLang="cs-CZ" sz="2300" i="1" dirty="0"/>
              <a:t>Přezkum „správnosti“ pravomocného rozhodnutí soudu o jmenování hmotněprávního opatrovníka je vyhrazen pouze řízením o mimořádných opravných prostředcích uplatněných proti takovému (pravomocnému)  rozhodnutí.</a:t>
            </a:r>
          </a:p>
          <a:p>
            <a:pPr marL="971550" lvl="1" indent="-514350">
              <a:buFont typeface="+mj-lt"/>
              <a:buAutoNum type="romanUcPeriod"/>
            </a:pPr>
            <a:r>
              <a:rPr lang="cs-CZ" altLang="cs-CZ" sz="2300" i="1" dirty="0"/>
              <a:t>Ustanovení § 27 z. ř. s. je již ve znění účinném do 29. 9. 2017 zapotřebí vykládat tak, že dopadá i na usnesení o statusových věcech právnických osob vydaná ve věci samé.</a:t>
            </a:r>
          </a:p>
        </p:txBody>
      </p:sp>
    </p:spTree>
    <p:extLst>
      <p:ext uri="{BB962C8B-B14F-4D97-AF65-F5344CB8AC3E}">
        <p14:creationId xmlns:p14="http://schemas.microsoft.com/office/powerpoint/2010/main" val="1005468482"/>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F88630C-2895-46BC-84A3-A35E46EC9E22}"/>
              </a:ext>
            </a:extLst>
          </p:cNvPr>
          <p:cNvSpPr>
            <a:spLocks noGrp="1"/>
          </p:cNvSpPr>
          <p:nvPr>
            <p:ph type="title" idx="4294967295"/>
          </p:nvPr>
        </p:nvSpPr>
        <p:spPr/>
        <p:txBody>
          <a:bodyPr>
            <a:noAutofit/>
          </a:bodyPr>
          <a:lstStyle/>
          <a:p>
            <a:r>
              <a:rPr lang="cs-CZ" altLang="cs-CZ" sz="4000" dirty="0"/>
              <a:t>Z judikatury</a:t>
            </a:r>
            <a:br>
              <a:rPr lang="cs-CZ" altLang="cs-CZ" sz="4000" dirty="0"/>
            </a:br>
            <a:r>
              <a:rPr lang="cs-CZ" altLang="cs-CZ" sz="4000" dirty="0"/>
              <a:t>(§ 165 odst. 2 ObčZ)</a:t>
            </a:r>
          </a:p>
        </p:txBody>
      </p:sp>
      <p:sp>
        <p:nvSpPr>
          <p:cNvPr id="3" name="Zástupný symbol pro obsah 2">
            <a:extLst>
              <a:ext uri="{FF2B5EF4-FFF2-40B4-BE49-F238E27FC236}">
                <a16:creationId xmlns:a16="http://schemas.microsoft.com/office/drawing/2014/main" id="{8C758B9E-3842-4E2F-80FD-E3567AE642FC}"/>
              </a:ext>
            </a:extLst>
          </p:cNvPr>
          <p:cNvSpPr>
            <a:spLocks noGrp="1"/>
          </p:cNvSpPr>
          <p:nvPr>
            <p:ph idx="4294967295"/>
          </p:nvPr>
        </p:nvSpPr>
        <p:spPr/>
        <p:txBody>
          <a:bodyPr>
            <a:normAutofit fontScale="92500" lnSpcReduction="20000"/>
          </a:bodyPr>
          <a:lstStyle/>
          <a:p>
            <a:pPr>
              <a:lnSpc>
                <a:spcPct val="80000"/>
              </a:lnSpc>
            </a:pPr>
            <a:endParaRPr lang="cs-CZ" altLang="cs-CZ" dirty="0"/>
          </a:p>
          <a:p>
            <a:pPr>
              <a:lnSpc>
                <a:spcPct val="80000"/>
              </a:lnSpc>
            </a:pPr>
            <a:r>
              <a:rPr lang="cs-CZ" altLang="cs-CZ" dirty="0"/>
              <a:t>27 Cdo 3495/2019</a:t>
            </a:r>
          </a:p>
          <a:p>
            <a:pPr marL="971550" lvl="1" indent="-514350">
              <a:buFont typeface="+mj-lt"/>
              <a:buAutoNum type="romanUcPeriod"/>
            </a:pPr>
            <a:r>
              <a:rPr lang="cs-CZ" altLang="cs-CZ" sz="2300" i="1" dirty="0"/>
              <a:t>Údaje o jmenování opatrovníka obchodní korporaci, o důvodech, pro něž byl jmenován, o dni vzniku jeho funkce, o rozsahu jeho zástupčího oprávnění a o dni a důvodech zániku jeho funkce nepatří mezi povinně zapisované skutečnosti do obchodního rejstříku. </a:t>
            </a:r>
          </a:p>
          <a:p>
            <a:pPr marL="971550" lvl="1" indent="-514350">
              <a:buFont typeface="+mj-lt"/>
              <a:buAutoNum type="romanUcPeriod"/>
            </a:pPr>
            <a:r>
              <a:rPr lang="cs-CZ" altLang="cs-CZ" sz="2300" i="1" dirty="0"/>
              <a:t>Údaje o jmenování opatrovníka obchodní korporaci, o dni vzniku jeho funkce, o rozsahu jeho zástupčího oprávnění a o dni zániku jeho funkce jsou důležitými skutečnostmi, na jejichž zápisu má dotčená obchodní korporace vždy (bez dalšího) právní zájem.</a:t>
            </a:r>
          </a:p>
          <a:p>
            <a:pPr lvl="1">
              <a:buNone/>
            </a:pPr>
            <a:endParaRPr lang="cs-CZ" altLang="cs-CZ" sz="2300" i="1" dirty="0">
              <a:latin typeface="Arial" panose="020B0604020202020204" pitchFamily="34" charset="0"/>
            </a:endParaRPr>
          </a:p>
          <a:p>
            <a:pPr lvl="1">
              <a:buNone/>
            </a:pPr>
            <a:r>
              <a:rPr lang="cs-CZ" altLang="cs-CZ" sz="2400" dirty="0"/>
              <a:t> – jen do 31. 12. 2020 !, nyní § 65 písm. m) </a:t>
            </a:r>
            <a:r>
              <a:rPr lang="cs-CZ" altLang="cs-CZ" sz="2400" dirty="0" err="1"/>
              <a:t>VeřRej</a:t>
            </a:r>
            <a:br>
              <a:rPr lang="cs-CZ" altLang="cs-CZ" sz="2400" dirty="0"/>
            </a:br>
            <a:r>
              <a:rPr lang="cs-CZ" altLang="cs-CZ" sz="2400" dirty="0"/>
              <a:t>(zapisuje se i rozsah zastoupení při kolizním opatrovnictví?)</a:t>
            </a:r>
            <a:endParaRPr lang="cs-CZ" altLang="cs-CZ" sz="2300" i="1" dirty="0">
              <a:latin typeface="Arial" panose="020B0604020202020204" pitchFamily="34" charset="0"/>
            </a:endParaRPr>
          </a:p>
        </p:txBody>
      </p:sp>
    </p:spTree>
    <p:extLst>
      <p:ext uri="{BB962C8B-B14F-4D97-AF65-F5344CB8AC3E}">
        <p14:creationId xmlns:p14="http://schemas.microsoft.com/office/powerpoint/2010/main" val="9249066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Materiální publicita</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a:xfrm>
            <a:off x="457200" y="1600200"/>
            <a:ext cx="8229600" cy="4525963"/>
          </a:xfrm>
        </p:spPr>
        <p:txBody>
          <a:bodyPr>
            <a:normAutofit fontScale="92500" lnSpcReduction="20000"/>
          </a:bodyPr>
          <a:lstStyle/>
          <a:p>
            <a:pPr>
              <a:lnSpc>
                <a:spcPct val="80000"/>
              </a:lnSpc>
            </a:pPr>
            <a:r>
              <a:rPr lang="cs-CZ" altLang="cs-CZ" sz="2700" dirty="0"/>
              <a:t>Negativní stránka</a:t>
            </a:r>
          </a:p>
          <a:p>
            <a:pPr lvl="1">
              <a:lnSpc>
                <a:spcPct val="80000"/>
              </a:lnSpc>
            </a:pPr>
            <a:r>
              <a:rPr lang="cs-CZ" altLang="cs-CZ" sz="2300" i="1" dirty="0"/>
              <a:t>Proti osobě, která právně jedná důvěřujíc údaji zapsanému do veřejného rejstříku, nemá ten, jehož se zápis týká, právo namítnout, že zápis neodpovídá skutečnosti.</a:t>
            </a:r>
          </a:p>
          <a:p>
            <a:pPr>
              <a:lnSpc>
                <a:spcPct val="80000"/>
              </a:lnSpc>
            </a:pPr>
            <a:r>
              <a:rPr lang="cs-CZ" altLang="cs-CZ" sz="2700" dirty="0"/>
              <a:t>Pozitivní stránka</a:t>
            </a:r>
          </a:p>
          <a:p>
            <a:pPr lvl="1">
              <a:lnSpc>
                <a:spcPct val="80000"/>
              </a:lnSpc>
            </a:pPr>
            <a:r>
              <a:rPr lang="cs-CZ" altLang="cs-CZ" sz="2300" i="1" dirty="0"/>
              <a:t>Byl-li údaj zapsaný ve veřejném rejstříku zveřejněn, nemůže se nikdo </a:t>
            </a:r>
            <a:r>
              <a:rPr lang="cs-CZ" altLang="cs-CZ" sz="2300" i="1" u="sng" dirty="0"/>
              <a:t>po uplynutí patnácti dnů</a:t>
            </a:r>
            <a:r>
              <a:rPr lang="cs-CZ" altLang="cs-CZ" sz="2300" i="1" dirty="0"/>
              <a:t> od zveřejnění dovolat, že o zveřejněném údaji nemohl vědět. Neodpovídá-li zveřejněný údaj zapsanému údaji, nemůže se ten, jehož se údaj týká, vůči jiné osobě dovolat zveřejněného údaje; prokáže-li však, že jí byl zapsaný údaj znám, může proti ní namítnout, že zveřejněný údaj zapsanému neodpovídá (§ 121 odst. 2 </a:t>
            </a:r>
            <a:r>
              <a:rPr lang="cs-CZ" altLang="cs-CZ" sz="2300" i="1" dirty="0" err="1"/>
              <a:t>ObčZ</a:t>
            </a:r>
            <a:r>
              <a:rPr lang="cs-CZ" altLang="cs-CZ" sz="2300" i="1" dirty="0"/>
              <a:t>).</a:t>
            </a:r>
          </a:p>
          <a:p>
            <a:pPr lvl="1">
              <a:lnSpc>
                <a:spcPct val="80000"/>
              </a:lnSpc>
            </a:pPr>
            <a:r>
              <a:rPr lang="cs-CZ" altLang="cs-CZ" sz="2300" i="1" dirty="0"/>
              <a:t>Údaje a obsah listin, jejichž zveřejnění zákon ukládá, může zapsaná osoba namítat vůči třetím osobám až od okamžiku jejich zveřejnění, ledaže by prokázala, že třetí osobě byly známy dříve. Těchto údajů a obsahu listin se však zapsaná osoba nemůže dovolávat u jednání uskutečněných </a:t>
            </a:r>
            <a:r>
              <a:rPr lang="cs-CZ" altLang="cs-CZ" sz="2300" i="1" u="sng" dirty="0"/>
              <a:t>do uplynutí patnáctého dne</a:t>
            </a:r>
            <a:r>
              <a:rPr lang="cs-CZ" altLang="cs-CZ" sz="2300" i="1" dirty="0"/>
              <a:t> po zveřejnění, jestliže třetí osoba prokáže, že o nich nemohla vědět. (§ 8 odst. 2 </a:t>
            </a:r>
            <a:r>
              <a:rPr lang="cs-CZ" altLang="cs-CZ" sz="2300" i="1" dirty="0" err="1"/>
              <a:t>VeřRej</a:t>
            </a:r>
            <a:r>
              <a:rPr lang="cs-CZ" altLang="cs-CZ" sz="2300" i="1" dirty="0"/>
              <a:t>).</a:t>
            </a:r>
          </a:p>
          <a:p>
            <a:pPr lvl="2">
              <a:lnSpc>
                <a:spcPct val="80000"/>
              </a:lnSpc>
            </a:pPr>
            <a:r>
              <a:rPr lang="cs-CZ" altLang="cs-CZ" sz="1900" dirty="0"/>
              <a:t>Novela č. 416/2022 Sb.</a:t>
            </a:r>
          </a:p>
        </p:txBody>
      </p:sp>
    </p:spTree>
    <p:extLst>
      <p:ext uri="{BB962C8B-B14F-4D97-AF65-F5344CB8AC3E}">
        <p14:creationId xmlns:p14="http://schemas.microsoft.com/office/powerpoint/2010/main" val="3252413285"/>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a:extLst>
              <a:ext uri="{FF2B5EF4-FFF2-40B4-BE49-F238E27FC236}">
                <a16:creationId xmlns:a16="http://schemas.microsoft.com/office/drawing/2014/main" id="{D3A6628D-143B-45CF-8DD0-6690273015AE}"/>
              </a:ext>
            </a:extLst>
          </p:cNvPr>
          <p:cNvSpPr>
            <a:spLocks noGrp="1"/>
          </p:cNvSpPr>
          <p:nvPr>
            <p:ph idx="4294967295"/>
          </p:nvPr>
        </p:nvSpPr>
        <p:spPr>
          <a:xfrm>
            <a:off x="457200" y="1600200"/>
            <a:ext cx="8229600" cy="4781128"/>
          </a:xfrm>
        </p:spPr>
        <p:txBody>
          <a:bodyPr>
            <a:normAutofit/>
          </a:bodyPr>
          <a:lstStyle/>
          <a:p>
            <a:pPr>
              <a:lnSpc>
                <a:spcPct val="80000"/>
              </a:lnSpc>
            </a:pPr>
            <a:r>
              <a:rPr lang="cs-CZ" altLang="cs-CZ" dirty="0"/>
              <a:t>V jakém rozsahu opatrovník vstupuje do práv a povinností statutárního orgánu.</a:t>
            </a:r>
          </a:p>
          <a:p>
            <a:pPr lvl="1">
              <a:lnSpc>
                <a:spcPct val="80000"/>
              </a:lnSpc>
            </a:pPr>
            <a:r>
              <a:rPr lang="cs-CZ" altLang="cs-CZ" sz="2500" dirty="0"/>
              <a:t>Působnost opatrovníka se přiměřeně řídí ustanoveními o působnosti statutárního orgánu</a:t>
            </a:r>
            <a:br>
              <a:rPr lang="cs-CZ" altLang="cs-CZ" sz="2500" dirty="0"/>
            </a:br>
            <a:r>
              <a:rPr lang="cs-CZ" altLang="cs-CZ" sz="2500" dirty="0"/>
              <a:t>(§ 487 odst. 2 </a:t>
            </a:r>
            <a:r>
              <a:rPr lang="cs-CZ" altLang="cs-CZ" sz="2500" dirty="0" err="1"/>
              <a:t>ObčZ</a:t>
            </a:r>
            <a:r>
              <a:rPr lang="cs-CZ" altLang="cs-CZ" sz="2500" dirty="0"/>
              <a:t>)</a:t>
            </a:r>
          </a:p>
          <a:p>
            <a:pPr lvl="1">
              <a:lnSpc>
                <a:spcPct val="80000"/>
              </a:lnSpc>
            </a:pPr>
            <a:r>
              <a:rPr lang="cs-CZ" altLang="cs-CZ" sz="2500" dirty="0"/>
              <a:t>Jak zásadní rozhodnutí smí činit opatrovník v případě absence statutárního orgánu?</a:t>
            </a:r>
          </a:p>
        </p:txBody>
      </p:sp>
      <p:sp>
        <p:nvSpPr>
          <p:cNvPr id="4" name="Nadpis 1">
            <a:extLst>
              <a:ext uri="{FF2B5EF4-FFF2-40B4-BE49-F238E27FC236}">
                <a16:creationId xmlns:a16="http://schemas.microsoft.com/office/drawing/2014/main" id="{31C23A8D-9C39-41A7-9EB0-4289416A081F}"/>
              </a:ext>
            </a:extLst>
          </p:cNvPr>
          <p:cNvSpPr txBox="1">
            <a:spLocks/>
          </p:cNvSpPr>
          <p:nvPr/>
        </p:nvSpPr>
        <p:spPr>
          <a:xfrm>
            <a:off x="457200" y="27463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cs-CZ" altLang="cs-CZ" sz="4000"/>
              <a:t>Co nevíme</a:t>
            </a:r>
            <a:br>
              <a:rPr lang="cs-CZ" altLang="cs-CZ" sz="4000"/>
            </a:br>
            <a:r>
              <a:rPr lang="cs-CZ" altLang="cs-CZ" sz="4000"/>
              <a:t>(a není toho málo): </a:t>
            </a:r>
            <a:endParaRPr lang="cs-CZ" altLang="cs-CZ" sz="4000" dirty="0"/>
          </a:p>
        </p:txBody>
      </p:sp>
    </p:spTree>
    <p:extLst>
      <p:ext uri="{BB962C8B-B14F-4D97-AF65-F5344CB8AC3E}">
        <p14:creationId xmlns:p14="http://schemas.microsoft.com/office/powerpoint/2010/main" val="148321105"/>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8D3F475-6981-4506-AC85-0BF01C97F4D7}"/>
              </a:ext>
            </a:extLst>
          </p:cNvPr>
          <p:cNvSpPr>
            <a:spLocks noGrp="1"/>
          </p:cNvSpPr>
          <p:nvPr>
            <p:ph type="title" idx="4294967295"/>
          </p:nvPr>
        </p:nvSpPr>
        <p:spPr/>
        <p:txBody>
          <a:bodyPr>
            <a:noAutofit/>
          </a:bodyPr>
          <a:lstStyle/>
          <a:p>
            <a:r>
              <a:rPr lang="cs-CZ" altLang="cs-CZ" sz="4000" dirty="0"/>
              <a:t>Co nevíme</a:t>
            </a:r>
            <a:br>
              <a:rPr lang="cs-CZ" altLang="cs-CZ" sz="4000" dirty="0"/>
            </a:br>
            <a:r>
              <a:rPr lang="cs-CZ" altLang="cs-CZ" sz="4000" dirty="0"/>
              <a:t>(a není toho málo): </a:t>
            </a:r>
          </a:p>
        </p:txBody>
      </p:sp>
      <p:sp>
        <p:nvSpPr>
          <p:cNvPr id="3" name="Zástupný symbol pro obsah 2">
            <a:extLst>
              <a:ext uri="{FF2B5EF4-FFF2-40B4-BE49-F238E27FC236}">
                <a16:creationId xmlns:a16="http://schemas.microsoft.com/office/drawing/2014/main" id="{22AF4A7D-4709-4CC9-BF51-0A028331CEB6}"/>
              </a:ext>
            </a:extLst>
          </p:cNvPr>
          <p:cNvSpPr>
            <a:spLocks noGrp="1"/>
          </p:cNvSpPr>
          <p:nvPr>
            <p:ph idx="4294967295"/>
          </p:nvPr>
        </p:nvSpPr>
        <p:spPr/>
        <p:txBody>
          <a:bodyPr>
            <a:normAutofit/>
          </a:bodyPr>
          <a:lstStyle/>
          <a:p>
            <a:pPr>
              <a:lnSpc>
                <a:spcPct val="80000"/>
              </a:lnSpc>
            </a:pPr>
            <a:r>
              <a:rPr lang="cs-CZ" altLang="cs-CZ" dirty="0"/>
              <a:t>Jaký standard péče se na opatrovníka uplatní.</a:t>
            </a:r>
          </a:p>
          <a:p>
            <a:pPr lvl="1">
              <a:lnSpc>
                <a:spcPct val="80000"/>
              </a:lnSpc>
            </a:pPr>
            <a:r>
              <a:rPr lang="cs-CZ" altLang="cs-CZ" sz="2400" dirty="0"/>
              <a:t>Soud uloží opatrovníkovi, aby </a:t>
            </a:r>
            <a:r>
              <a:rPr lang="cs-CZ" altLang="cs-CZ" sz="2400" b="1" dirty="0"/>
              <a:t>s odbornou péčí</a:t>
            </a:r>
            <a:r>
              <a:rPr lang="cs-CZ" altLang="cs-CZ" sz="2400" dirty="0"/>
              <a:t> usiloval o řádné obnovení činnosti statutárního orgánu právnické osoby (§ 487 odst. 2 ObčZ).</a:t>
            </a:r>
          </a:p>
          <a:p>
            <a:pPr lvl="2">
              <a:lnSpc>
                <a:spcPct val="80000"/>
              </a:lnSpc>
            </a:pPr>
            <a:r>
              <a:rPr lang="cs-CZ" altLang="cs-CZ" sz="2000" dirty="0"/>
              <a:t>Odborná péče se vztahuje jen k úsilí o obnovení činnosti statutárního orgánu.</a:t>
            </a:r>
          </a:p>
          <a:p>
            <a:pPr lvl="2">
              <a:lnSpc>
                <a:spcPct val="80000"/>
              </a:lnSpc>
            </a:pPr>
            <a:r>
              <a:rPr lang="cs-CZ" altLang="cs-CZ" sz="2000" dirty="0"/>
              <a:t>…zdůrazněno úsilí (</a:t>
            </a:r>
            <a:r>
              <a:rPr lang="cs-CZ" altLang="cs-CZ" sz="2000" i="1" dirty="0"/>
              <a:t>á la</a:t>
            </a:r>
            <a:r>
              <a:rPr lang="cs-CZ" altLang="cs-CZ" sz="2000" dirty="0"/>
              <a:t> péče řádného hospodáře).</a:t>
            </a:r>
          </a:p>
          <a:p>
            <a:pPr lvl="2">
              <a:lnSpc>
                <a:spcPct val="80000"/>
              </a:lnSpc>
            </a:pPr>
            <a:r>
              <a:rPr lang="cs-CZ" altLang="cs-CZ" sz="2000" dirty="0"/>
              <a:t>Skutečně odborná péče?</a:t>
            </a:r>
          </a:p>
          <a:p>
            <a:pPr lvl="2">
              <a:lnSpc>
                <a:spcPct val="80000"/>
              </a:lnSpc>
            </a:pPr>
            <a:r>
              <a:rPr lang="cs-CZ" altLang="cs-CZ" sz="2000" dirty="0"/>
              <a:t>A co výkon ostatních činností?</a:t>
            </a:r>
          </a:p>
        </p:txBody>
      </p:sp>
    </p:spTree>
    <p:extLst>
      <p:ext uri="{BB962C8B-B14F-4D97-AF65-F5344CB8AC3E}">
        <p14:creationId xmlns:p14="http://schemas.microsoft.com/office/powerpoint/2010/main" val="2663874939"/>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Základní parametry řízení</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fontScale="92500" lnSpcReduction="10000"/>
          </a:bodyPr>
          <a:lstStyle/>
          <a:p>
            <a:pPr>
              <a:lnSpc>
                <a:spcPct val="80000"/>
              </a:lnSpc>
            </a:pPr>
            <a:r>
              <a:rPr lang="cs-CZ" altLang="cs-CZ" sz="2700" dirty="0"/>
              <a:t>Povaha řízení: nesporná</a:t>
            </a:r>
          </a:p>
          <a:p>
            <a:pPr lvl="1">
              <a:lnSpc>
                <a:spcPct val="80000"/>
              </a:lnSpc>
            </a:pPr>
            <a:r>
              <a:rPr lang="cs-CZ" altLang="cs-CZ" sz="2300" dirty="0"/>
              <a:t>§ 3 odst. 2 písm. d) a § 85 písm. e) ZŘS</a:t>
            </a:r>
          </a:p>
          <a:p>
            <a:pPr lvl="1">
              <a:lnSpc>
                <a:spcPct val="80000"/>
              </a:lnSpc>
            </a:pPr>
            <a:r>
              <a:rPr lang="cs-CZ" altLang="cs-CZ" sz="2300" dirty="0">
                <a:cs typeface="Times New Roman"/>
              </a:rPr>
              <a:t>zásah soudů do vnitřních poměrů korporace</a:t>
            </a:r>
          </a:p>
          <a:p>
            <a:pPr>
              <a:lnSpc>
                <a:spcPct val="80000"/>
              </a:lnSpc>
            </a:pPr>
            <a:r>
              <a:rPr lang="cs-CZ" altLang="cs-CZ" sz="2700" dirty="0"/>
              <a:t>Mezinárodní příslušnost</a:t>
            </a:r>
          </a:p>
          <a:p>
            <a:pPr lvl="1">
              <a:lnSpc>
                <a:spcPct val="80000"/>
              </a:lnSpc>
            </a:pPr>
            <a:r>
              <a:rPr lang="cs-CZ" altLang="cs-CZ" sz="2300" dirty="0"/>
              <a:t>sídlo, ústředí nebo hlavní provozovnu (čl. 4 odst. 1 + 63 Brusel I bis)</a:t>
            </a:r>
          </a:p>
          <a:p>
            <a:pPr lvl="1">
              <a:lnSpc>
                <a:spcPct val="80000"/>
              </a:lnSpc>
            </a:pPr>
            <a:r>
              <a:rPr lang="nn-NO" altLang="cs-CZ" sz="2300" dirty="0"/>
              <a:t>čl. 24 bod. 2 Brusel I bis</a:t>
            </a:r>
            <a:r>
              <a:rPr lang="cs-CZ" altLang="cs-CZ" sz="2300" dirty="0"/>
              <a:t> se nepoužije</a:t>
            </a:r>
          </a:p>
          <a:p>
            <a:pPr>
              <a:lnSpc>
                <a:spcPct val="80000"/>
              </a:lnSpc>
            </a:pPr>
            <a:r>
              <a:rPr lang="cs-CZ" altLang="cs-CZ" sz="2700" dirty="0"/>
              <a:t>Věcná příslušnost: krajské soudy</a:t>
            </a:r>
          </a:p>
          <a:p>
            <a:pPr lvl="1">
              <a:lnSpc>
                <a:spcPct val="80000"/>
              </a:lnSpc>
            </a:pPr>
            <a:r>
              <a:rPr lang="cs-CZ" altLang="cs-CZ" sz="2300" dirty="0"/>
              <a:t>§ 3 odst. 2 písm. d) bod 1 ZŘS</a:t>
            </a:r>
          </a:p>
          <a:p>
            <a:pPr>
              <a:lnSpc>
                <a:spcPct val="80000"/>
              </a:lnSpc>
            </a:pPr>
            <a:r>
              <a:rPr lang="cs-CZ" altLang="cs-CZ" sz="2700" dirty="0"/>
              <a:t>Místní příslušnost: sídlo obchodní korporace</a:t>
            </a:r>
          </a:p>
          <a:p>
            <a:pPr lvl="2">
              <a:lnSpc>
                <a:spcPct val="80000"/>
              </a:lnSpc>
            </a:pPr>
            <a:r>
              <a:rPr lang="cs-CZ" altLang="cs-CZ" sz="1900" dirty="0">
                <a:cs typeface="Times New Roman"/>
              </a:rPr>
              <a:t>§ 86 odst. 1 ZŘS</a:t>
            </a:r>
          </a:p>
          <a:p>
            <a:pPr lvl="3">
              <a:lnSpc>
                <a:spcPct val="80000"/>
              </a:lnSpc>
            </a:pPr>
            <a:r>
              <a:rPr lang="cs-CZ" altLang="cs-CZ" sz="1500" i="1" dirty="0">
                <a:cs typeface="Times New Roman"/>
              </a:rPr>
              <a:t>Pro řízení ve věcech uvedených v § 85 písm. a), b) a e) a pro řízení uvedená v § 85 písm. c), jde-li o věci podle § 3 odst. 2 písm. c), je příslušný soud, u něhož je právnická osoba zapsána ve veřejném rejstříku. Jde-li o právnickou osobu, která se do veřejného rejstříku nezapisuje, je příslušný soud, v jehož obvodu má tato právnická osoba svůj obecný soud.</a:t>
            </a:r>
          </a:p>
          <a:p>
            <a:pPr lvl="2">
              <a:lnSpc>
                <a:spcPct val="80000"/>
              </a:lnSpc>
            </a:pPr>
            <a:r>
              <a:rPr lang="cs-CZ" altLang="cs-CZ" sz="1900" dirty="0">
                <a:cs typeface="Times New Roman"/>
              </a:rPr>
              <a:t>§ 85 odst. 3 OSŘ</a:t>
            </a:r>
          </a:p>
          <a:p>
            <a:pPr lvl="3">
              <a:lnSpc>
                <a:spcPct val="80000"/>
              </a:lnSpc>
            </a:pPr>
            <a:r>
              <a:rPr lang="cs-CZ" altLang="cs-CZ" sz="1500" i="1" dirty="0"/>
              <a:t>Obecným soudem právnické osoby je okresní soud, v jehož obvodu má sídlo.</a:t>
            </a:r>
          </a:p>
          <a:p>
            <a:pPr>
              <a:lnSpc>
                <a:spcPct val="80000"/>
              </a:lnSpc>
            </a:pPr>
            <a:endParaRPr lang="cs-CZ" altLang="cs-CZ" sz="2700" dirty="0"/>
          </a:p>
          <a:p>
            <a:pPr lvl="1">
              <a:lnSpc>
                <a:spcPct val="80000"/>
              </a:lnSpc>
            </a:pPr>
            <a:endParaRPr lang="cs-CZ" altLang="cs-CZ" sz="2300" dirty="0"/>
          </a:p>
          <a:p>
            <a:pPr>
              <a:lnSpc>
                <a:spcPct val="80000"/>
              </a:lnSpc>
            </a:pPr>
            <a:endParaRPr lang="cs-CZ" altLang="cs-CZ" sz="2700" dirty="0"/>
          </a:p>
          <a:p>
            <a:pPr lvl="3">
              <a:lnSpc>
                <a:spcPct val="80000"/>
              </a:lnSpc>
            </a:pPr>
            <a:endParaRPr lang="cs-CZ" altLang="cs-CZ" sz="1700" dirty="0"/>
          </a:p>
        </p:txBody>
      </p:sp>
    </p:spTree>
    <p:extLst>
      <p:ext uri="{BB962C8B-B14F-4D97-AF65-F5344CB8AC3E}">
        <p14:creationId xmlns:p14="http://schemas.microsoft.com/office/powerpoint/2010/main" val="2973997581"/>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Soudní poplatek</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a:bodyPr>
          <a:lstStyle/>
          <a:p>
            <a:pPr>
              <a:lnSpc>
                <a:spcPct val="80000"/>
              </a:lnSpc>
            </a:pPr>
            <a:r>
              <a:rPr lang="cs-CZ" altLang="cs-CZ" sz="2700" dirty="0"/>
              <a:t>§ 11 odst. 1 písm. a) </a:t>
            </a:r>
            <a:r>
              <a:rPr lang="cs-CZ" altLang="cs-CZ" sz="2700" dirty="0" err="1"/>
              <a:t>ZSoP</a:t>
            </a:r>
            <a:endParaRPr lang="cs-CZ" altLang="cs-CZ" sz="2700" dirty="0"/>
          </a:p>
          <a:p>
            <a:pPr lvl="1">
              <a:lnSpc>
                <a:spcPct val="80000"/>
              </a:lnSpc>
            </a:pPr>
            <a:r>
              <a:rPr lang="cs-CZ" altLang="cs-CZ" sz="2300" i="1" dirty="0"/>
              <a:t>Od poplatku se osvobozují řízení ve věcech opatrovnických, péče soudu o nezletilé, osvojení a povolení uzavřít manželství.</a:t>
            </a:r>
          </a:p>
          <a:p>
            <a:pPr lvl="2">
              <a:lnSpc>
                <a:spcPct val="80000"/>
              </a:lnSpc>
            </a:pPr>
            <a:r>
              <a:rPr lang="cs-CZ" altLang="cs-CZ" sz="1900" dirty="0">
                <a:cs typeface="Times New Roman"/>
              </a:rPr>
              <a:t>Pravděpodobně nešlo úmysl zákonodárce.</a:t>
            </a:r>
          </a:p>
          <a:p>
            <a:pPr lvl="2">
              <a:lnSpc>
                <a:spcPct val="80000"/>
              </a:lnSpc>
            </a:pPr>
            <a:r>
              <a:rPr lang="cs-CZ" altLang="cs-CZ" sz="1900" dirty="0">
                <a:cs typeface="Times New Roman"/>
              </a:rPr>
              <a:t>Přesto nutné vykládat ve prospěch navrhovatele.</a:t>
            </a:r>
          </a:p>
          <a:p>
            <a:pPr>
              <a:lnSpc>
                <a:spcPct val="80000"/>
              </a:lnSpc>
            </a:pPr>
            <a:endParaRPr lang="cs-CZ" altLang="cs-CZ" sz="2700" dirty="0"/>
          </a:p>
          <a:p>
            <a:pPr lvl="1">
              <a:lnSpc>
                <a:spcPct val="80000"/>
              </a:lnSpc>
            </a:pPr>
            <a:endParaRPr lang="cs-CZ" altLang="cs-CZ" sz="2300" dirty="0"/>
          </a:p>
          <a:p>
            <a:pPr>
              <a:lnSpc>
                <a:spcPct val="80000"/>
              </a:lnSpc>
            </a:pPr>
            <a:endParaRPr lang="cs-CZ" altLang="cs-CZ" sz="2700" dirty="0"/>
          </a:p>
          <a:p>
            <a:pPr lvl="3">
              <a:lnSpc>
                <a:spcPct val="80000"/>
              </a:lnSpc>
            </a:pPr>
            <a:endParaRPr lang="cs-CZ" altLang="cs-CZ" sz="1700" dirty="0"/>
          </a:p>
        </p:txBody>
      </p:sp>
    </p:spTree>
    <p:extLst>
      <p:ext uri="{BB962C8B-B14F-4D97-AF65-F5344CB8AC3E}">
        <p14:creationId xmlns:p14="http://schemas.microsoft.com/office/powerpoint/2010/main" val="51056503"/>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Návrh a vymezení předmětu řízení</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a:xfrm>
            <a:off x="457200" y="1600200"/>
            <a:ext cx="8229600" cy="4972072"/>
          </a:xfrm>
        </p:spPr>
        <p:txBody>
          <a:bodyPr>
            <a:normAutofit lnSpcReduction="10000"/>
          </a:bodyPr>
          <a:lstStyle/>
          <a:p>
            <a:pPr>
              <a:lnSpc>
                <a:spcPct val="80000"/>
              </a:lnSpc>
            </a:pPr>
            <a:r>
              <a:rPr lang="cs-CZ" altLang="cs-CZ" sz="2700" dirty="0"/>
              <a:t>Řízení lze zahájit i bez návrh</a:t>
            </a:r>
          </a:p>
          <a:p>
            <a:pPr lvl="1">
              <a:lnSpc>
                <a:spcPct val="80000"/>
              </a:lnSpc>
            </a:pPr>
            <a:r>
              <a:rPr lang="cs-CZ" altLang="cs-CZ" sz="2300" dirty="0">
                <a:cs typeface="Times New Roman"/>
              </a:rPr>
              <a:t>alespoň ve vztahu ke skutkovým podstatám § 165 </a:t>
            </a:r>
            <a:r>
              <a:rPr lang="cs-CZ" altLang="cs-CZ" sz="2300" dirty="0" err="1">
                <a:cs typeface="Times New Roman"/>
              </a:rPr>
              <a:t>ObčZ</a:t>
            </a:r>
            <a:endParaRPr lang="cs-CZ" altLang="cs-CZ" sz="2300" dirty="0">
              <a:cs typeface="Times New Roman"/>
            </a:endParaRPr>
          </a:p>
          <a:p>
            <a:pPr lvl="1">
              <a:lnSpc>
                <a:spcPct val="80000"/>
              </a:lnSpc>
            </a:pPr>
            <a:r>
              <a:rPr lang="cs-CZ" altLang="cs-CZ" sz="2300" dirty="0">
                <a:cs typeface="Times New Roman"/>
              </a:rPr>
              <a:t>u § 486 </a:t>
            </a:r>
            <a:r>
              <a:rPr lang="cs-CZ" altLang="cs-CZ" sz="2300" dirty="0" err="1">
                <a:cs typeface="Times New Roman"/>
              </a:rPr>
              <a:t>ObčZ</a:t>
            </a:r>
            <a:r>
              <a:rPr lang="cs-CZ" altLang="cs-CZ" sz="2300" dirty="0">
                <a:cs typeface="Times New Roman"/>
              </a:rPr>
              <a:t> se to výslovně nestanoví, ale lze to dovodit s odkazem na § 13 odst. 1 ZŘS</a:t>
            </a:r>
          </a:p>
          <a:p>
            <a:pPr lvl="2">
              <a:lnSpc>
                <a:spcPct val="80000"/>
              </a:lnSpc>
            </a:pPr>
            <a:r>
              <a:rPr lang="cs-CZ" altLang="cs-CZ" sz="1900" dirty="0">
                <a:cs typeface="Times New Roman"/>
              </a:rPr>
              <a:t>není vyloučeno zahájit řízení ústně do protokolu podle § 14 ZŘS</a:t>
            </a:r>
          </a:p>
          <a:p>
            <a:pPr lvl="2">
              <a:lnSpc>
                <a:spcPct val="80000"/>
              </a:lnSpc>
            </a:pPr>
            <a:r>
              <a:rPr lang="cs-CZ" altLang="cs-CZ" sz="1900" dirty="0">
                <a:cs typeface="Times New Roman"/>
              </a:rPr>
              <a:t>lze rozhodnout o neúčinnosti </a:t>
            </a:r>
            <a:r>
              <a:rPr lang="cs-CZ" altLang="cs-CZ" sz="1900" dirty="0" err="1">
                <a:cs typeface="Times New Roman"/>
              </a:rPr>
              <a:t>zpětvzetí</a:t>
            </a:r>
            <a:r>
              <a:rPr lang="cs-CZ" altLang="cs-CZ" sz="1900" dirty="0">
                <a:cs typeface="Times New Roman"/>
              </a:rPr>
              <a:t> podle § 15 ZRŠ</a:t>
            </a:r>
          </a:p>
          <a:p>
            <a:pPr lvl="2">
              <a:lnSpc>
                <a:spcPct val="80000"/>
              </a:lnSpc>
            </a:pPr>
            <a:r>
              <a:rPr lang="cs-CZ" altLang="cs-CZ" sz="1900" dirty="0">
                <a:cs typeface="Times New Roman"/>
              </a:rPr>
              <a:t>lze zastavit řízení, odpadne-li důvod pro jeho vedení podle § 16 ZŘS</a:t>
            </a:r>
          </a:p>
          <a:p>
            <a:pPr lvl="2">
              <a:lnSpc>
                <a:spcPct val="80000"/>
              </a:lnSpc>
            </a:pPr>
            <a:r>
              <a:rPr lang="cs-CZ" altLang="cs-CZ" sz="1900" dirty="0">
                <a:cs typeface="Times New Roman"/>
              </a:rPr>
              <a:t>lze překročit návrh podle § 26 ZŘS (například jmenovat opatrovníkem někoho jiného), ale… jen procesní nárok, </a:t>
            </a:r>
            <a:r>
              <a:rPr lang="cs-CZ" altLang="cs-CZ" sz="1900" u="sng" dirty="0">
                <a:cs typeface="Times New Roman"/>
              </a:rPr>
              <a:t>netýká se (skutkového) základu procesního nároku</a:t>
            </a:r>
          </a:p>
          <a:p>
            <a:pPr>
              <a:lnSpc>
                <a:spcPct val="80000"/>
              </a:lnSpc>
            </a:pPr>
            <a:r>
              <a:rPr lang="cs-CZ" altLang="cs-CZ" sz="2700" dirty="0"/>
              <a:t>Vymezení předmětu řízení</a:t>
            </a:r>
          </a:p>
          <a:p>
            <a:pPr lvl="1">
              <a:lnSpc>
                <a:spcPct val="80000"/>
              </a:lnSpc>
            </a:pPr>
            <a:r>
              <a:rPr lang="cs-CZ" altLang="cs-CZ" sz="2300" dirty="0"/>
              <a:t>vylíčení rozhodných skutečností (skutkový základ procesního nároku)</a:t>
            </a:r>
          </a:p>
          <a:p>
            <a:pPr lvl="2">
              <a:lnSpc>
                <a:spcPct val="80000"/>
              </a:lnSpc>
            </a:pPr>
            <a:r>
              <a:rPr lang="cs-CZ" altLang="cs-CZ" sz="1900" dirty="0"/>
              <a:t>skutkové podstaty § 165, resp. § 486 </a:t>
            </a:r>
            <a:r>
              <a:rPr lang="cs-CZ" altLang="cs-CZ" sz="1900" dirty="0" err="1"/>
              <a:t>ObčZ</a:t>
            </a:r>
            <a:endParaRPr lang="cs-CZ" altLang="cs-CZ" sz="1900" dirty="0"/>
          </a:p>
          <a:p>
            <a:pPr lvl="1">
              <a:lnSpc>
                <a:spcPct val="80000"/>
              </a:lnSpc>
            </a:pPr>
            <a:r>
              <a:rPr lang="cs-CZ" altLang="cs-CZ" sz="2300" dirty="0"/>
              <a:t>žalobní petit (předmět procesního nároku)</a:t>
            </a:r>
          </a:p>
          <a:p>
            <a:pPr lvl="2">
              <a:lnSpc>
                <a:spcPct val="80000"/>
              </a:lnSpc>
            </a:pPr>
            <a:r>
              <a:rPr lang="cs-CZ" altLang="cs-CZ" sz="1900" dirty="0"/>
              <a:t>návrh na jmenování opatrovníka</a:t>
            </a:r>
          </a:p>
          <a:p>
            <a:pPr lvl="2">
              <a:lnSpc>
                <a:spcPct val="80000"/>
              </a:lnSpc>
            </a:pPr>
            <a:r>
              <a:rPr lang="cs-CZ" altLang="cs-CZ" sz="1900" dirty="0"/>
              <a:t>musí být v petitu uveden konkrétní opatrovník?</a:t>
            </a:r>
          </a:p>
          <a:p>
            <a:pPr lvl="3">
              <a:lnSpc>
                <a:spcPct val="80000"/>
              </a:lnSpc>
            </a:pPr>
            <a:r>
              <a:rPr lang="cs-CZ" altLang="cs-CZ" sz="1500" dirty="0"/>
              <a:t>krajně nejisté (k tomu níže)</a:t>
            </a:r>
          </a:p>
          <a:p>
            <a:pPr lvl="3">
              <a:lnSpc>
                <a:spcPct val="80000"/>
              </a:lnSpc>
            </a:pPr>
            <a:endParaRPr lang="cs-CZ" altLang="cs-CZ" sz="1700" dirty="0"/>
          </a:p>
          <a:p>
            <a:pPr lvl="3">
              <a:lnSpc>
                <a:spcPct val="80000"/>
              </a:lnSpc>
            </a:pPr>
            <a:endParaRPr lang="cs-CZ" altLang="cs-CZ" sz="1700" dirty="0"/>
          </a:p>
        </p:txBody>
      </p:sp>
    </p:spTree>
    <p:extLst>
      <p:ext uri="{BB962C8B-B14F-4D97-AF65-F5344CB8AC3E}">
        <p14:creationId xmlns:p14="http://schemas.microsoft.com/office/powerpoint/2010/main" val="3089447892"/>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Účastníci řízení</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lnSpcReduction="10000"/>
          </a:bodyPr>
          <a:lstStyle/>
          <a:p>
            <a:pPr>
              <a:lnSpc>
                <a:spcPct val="80000"/>
              </a:lnSpc>
            </a:pPr>
            <a:r>
              <a:rPr lang="cs-CZ" altLang="cs-CZ" sz="2700" dirty="0"/>
              <a:t>navrhovatel</a:t>
            </a:r>
          </a:p>
          <a:p>
            <a:pPr lvl="1">
              <a:lnSpc>
                <a:spcPct val="80000"/>
              </a:lnSpc>
            </a:pPr>
            <a:r>
              <a:rPr lang="cs-CZ" altLang="cs-CZ" sz="2300" dirty="0"/>
              <a:t>kdo osvědčí právní zájem (§ 165 odst. 1 ObčZ)</a:t>
            </a:r>
          </a:p>
          <a:p>
            <a:pPr lvl="2">
              <a:lnSpc>
                <a:spcPct val="80000"/>
              </a:lnSpc>
            </a:pPr>
            <a:r>
              <a:rPr lang="cs-CZ" altLang="cs-CZ" sz="1900" dirty="0"/>
              <a:t>značně problematické, neboť lze řízení zahájit i bez návrhu</a:t>
            </a:r>
          </a:p>
          <a:p>
            <a:pPr lvl="1">
              <a:lnSpc>
                <a:spcPct val="80000"/>
              </a:lnSpc>
            </a:pPr>
            <a:r>
              <a:rPr lang="cs-CZ" altLang="cs-CZ" sz="2300" dirty="0"/>
              <a:t>podobně jako v 27 Cdo 1875/2018 (R 94/2019)</a:t>
            </a:r>
          </a:p>
          <a:p>
            <a:pPr lvl="2">
              <a:lnSpc>
                <a:spcPct val="80000"/>
              </a:lnSpc>
            </a:pPr>
            <a:r>
              <a:rPr lang="cs-CZ" altLang="cs-CZ" sz="1900" i="1" dirty="0"/>
              <a:t>Další návrh podaný osobou odlišnou od původního navrhovatele ohledně téže společnosti a téhož skutkového stavu před pravomocným skončením řízení o původním návrhu, považovat za přistoupení do řízení zahájeného tímto původním návrhem.</a:t>
            </a:r>
          </a:p>
          <a:p>
            <a:pPr>
              <a:lnSpc>
                <a:spcPct val="80000"/>
              </a:lnSpc>
            </a:pPr>
            <a:r>
              <a:rPr lang="cs-CZ" altLang="cs-CZ" sz="2700" dirty="0"/>
              <a:t>právnická osoba, které se jmenování týká</a:t>
            </a:r>
          </a:p>
          <a:p>
            <a:pPr lvl="1">
              <a:lnSpc>
                <a:spcPct val="80000"/>
              </a:lnSpc>
            </a:pPr>
            <a:r>
              <a:rPr lang="cs-CZ" altLang="cs-CZ" sz="2300" dirty="0"/>
              <a:t>podobně jako v 27 Cdo 1875/2018 (R 94/2019)</a:t>
            </a:r>
          </a:p>
          <a:p>
            <a:pPr lvl="2">
              <a:lnSpc>
                <a:spcPct val="80000"/>
              </a:lnSpc>
            </a:pPr>
            <a:r>
              <a:rPr lang="cs-CZ" altLang="cs-CZ" sz="1900" i="1" dirty="0"/>
              <a:t>Při řešení otázky, zda je společnost, jejíhož jednatele má soud jmenovat v řízení podle § 198 odst. 3 z. o. k., osobou, o jejíchž právech nebo povinnostech má být v takovém řízení jednáno, je podle přesvědčení Nejvyššího soudu nutné vycházet z toho, že  jmenováním jednatele dochází k zásahu veřejné moci (soudu) do vnitřních poměrů společnosti.</a:t>
            </a:r>
            <a:endParaRPr lang="cs-CZ" altLang="cs-CZ" sz="1500" dirty="0"/>
          </a:p>
        </p:txBody>
      </p:sp>
    </p:spTree>
    <p:extLst>
      <p:ext uri="{BB962C8B-B14F-4D97-AF65-F5344CB8AC3E}">
        <p14:creationId xmlns:p14="http://schemas.microsoft.com/office/powerpoint/2010/main" val="2841705141"/>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Účastníci řízení</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a:bodyPr>
          <a:lstStyle/>
          <a:p>
            <a:pPr>
              <a:lnSpc>
                <a:spcPct val="80000"/>
              </a:lnSpc>
            </a:pPr>
            <a:r>
              <a:rPr lang="cs-CZ" altLang="cs-CZ" sz="2700" dirty="0"/>
              <a:t>opatrovník?</a:t>
            </a:r>
          </a:p>
          <a:p>
            <a:pPr lvl="1">
              <a:lnSpc>
                <a:spcPct val="80000"/>
              </a:lnSpc>
            </a:pPr>
            <a:r>
              <a:rPr lang="cs-CZ" altLang="cs-CZ" sz="2300" dirty="0"/>
              <a:t>„přenos“ závěrů 29 Odo 1154/2003?</a:t>
            </a:r>
          </a:p>
          <a:p>
            <a:pPr lvl="2">
              <a:lnSpc>
                <a:spcPct val="80000"/>
              </a:lnSpc>
            </a:pPr>
            <a:r>
              <a:rPr lang="cs-CZ" altLang="cs-CZ" sz="1900" i="1" dirty="0"/>
              <a:t>Likvidátor jmenovaný soudem v řízení o zrušení zápisu o výmazu obchodní společnosti z obchodního rejstříku a o jejím vstupu do likvidace a jmenování likvidátora (§ 75b obch. zák.), se stává účastníkem takového řízení až dnem, kdy soud rozhodl o jeho jmenování není rovněž osobou oprávněnou k podání odvolání proti rozhodnutí soudu o zrušení zápisu o výmazu obchodní společnosti z obchodního rejstříku a o jejím vstupu do likvidace.</a:t>
            </a:r>
          </a:p>
          <a:p>
            <a:pPr lvl="1">
              <a:lnSpc>
                <a:spcPct val="80000"/>
              </a:lnSpc>
            </a:pPr>
            <a:r>
              <a:rPr lang="cs-CZ" altLang="cs-CZ" sz="2300" dirty="0"/>
              <a:t>snad ne…, materiální pojetí účastenství = i opatrovník je totiž osobou, o právech nebo povinnostech má být v řízení jednáno (§ 6 odst. 1 </a:t>
            </a:r>
            <a:r>
              <a:rPr lang="cs-CZ" altLang="cs-CZ" sz="2300" dirty="0" err="1"/>
              <a:t>ZŘS</a:t>
            </a:r>
            <a:r>
              <a:rPr lang="cs-CZ" altLang="cs-CZ" sz="2300" dirty="0"/>
              <a:t>)</a:t>
            </a:r>
          </a:p>
          <a:p>
            <a:pPr lvl="2">
              <a:lnSpc>
                <a:spcPct val="80000"/>
              </a:lnSpc>
            </a:pPr>
            <a:r>
              <a:rPr lang="cs-CZ" altLang="cs-CZ" sz="1900" dirty="0"/>
              <a:t>poznámka k výkladu § 6 odst. 1 </a:t>
            </a:r>
            <a:r>
              <a:rPr lang="cs-CZ" altLang="cs-CZ" sz="1900" dirty="0" err="1"/>
              <a:t>ZŘS</a:t>
            </a:r>
            <a:r>
              <a:rPr lang="cs-CZ" altLang="cs-CZ" sz="1900" dirty="0"/>
              <a:t>: slova „i bez návrhu“ si škrtnout (27 Cdo 1875/2018 = R 94/2019)</a:t>
            </a:r>
          </a:p>
          <a:p>
            <a:pPr lvl="1">
              <a:lnSpc>
                <a:spcPct val="80000"/>
              </a:lnSpc>
            </a:pPr>
            <a:r>
              <a:rPr lang="cs-CZ" altLang="cs-CZ" sz="2300" dirty="0"/>
              <a:t>přibírání a ukončení účastenství (§ 7 </a:t>
            </a:r>
            <a:r>
              <a:rPr lang="cs-CZ" altLang="cs-CZ" sz="2300" dirty="0" err="1"/>
              <a:t>ZŘS</a:t>
            </a:r>
            <a:r>
              <a:rPr lang="cs-CZ" altLang="cs-CZ" sz="2300" dirty="0"/>
              <a:t>)</a:t>
            </a:r>
          </a:p>
        </p:txBody>
      </p:sp>
    </p:spTree>
    <p:extLst>
      <p:ext uri="{BB962C8B-B14F-4D97-AF65-F5344CB8AC3E}">
        <p14:creationId xmlns:p14="http://schemas.microsoft.com/office/powerpoint/2010/main" val="3185502016"/>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Účastníci řízení</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lnSpcReduction="10000"/>
          </a:bodyPr>
          <a:lstStyle/>
          <a:p>
            <a:pPr>
              <a:lnSpc>
                <a:spcPct val="80000"/>
              </a:lnSpc>
            </a:pPr>
            <a:r>
              <a:rPr lang="cs-CZ" altLang="cs-CZ" sz="2700" dirty="0"/>
              <a:t>společníci?</a:t>
            </a:r>
          </a:p>
          <a:p>
            <a:pPr lvl="1">
              <a:lnSpc>
                <a:spcPct val="80000"/>
              </a:lnSpc>
            </a:pPr>
            <a:r>
              <a:rPr lang="cs-CZ" altLang="cs-CZ" sz="2300" dirty="0"/>
              <a:t>„přenos“ závěrů IV. ÚS 230/95?</a:t>
            </a:r>
          </a:p>
          <a:p>
            <a:pPr lvl="2">
              <a:lnSpc>
                <a:spcPct val="80000"/>
              </a:lnSpc>
            </a:pPr>
            <a:r>
              <a:rPr lang="cs-CZ" altLang="cs-CZ" sz="1900" i="1" dirty="0"/>
              <a:t>Podle přesvědčení Ústavního soudu bylo třeba společníky společnosti, zrušované v řízení podle § 9 odst. 4 písm. b) o.s.ř., považovat za účastníky řízení, a to i podle právní úpravy platné před poslední novelou o.s.ř. Pokud totiž zákonodárce okruh účastníků řízení v řízeních uvedených v odst. l § 200e o.s.ř. odkazem na ustanovení § 9 odst. 4 písm. b) až i), mezi nimiž jsou jak řízení zahajovaná na návrh, tak i řízení, která je možno zahájit i bez návrhu, vymezuje v odst. 3 § 200e o.s.ř. dalším odkazem pouze na § 94 o.s.ř., tedy na </a:t>
            </a:r>
            <a:r>
              <a:rPr lang="cs-CZ" altLang="cs-CZ" sz="1900" i="1" u="sng" dirty="0"/>
              <a:t>třetí definici účastníků</a:t>
            </a:r>
            <a:r>
              <a:rPr lang="cs-CZ" altLang="cs-CZ" sz="1900" i="1" dirty="0"/>
              <a:t> řízení (a nikoliv tedy také odkazem na ustanovení § 90 o.s.ř., když právě toto ustanovení vymezuje okruh účastníků řízení zahajovaných jen na návrh), je třeba tomuto jeho odkazu rozumět tak, že </a:t>
            </a:r>
            <a:r>
              <a:rPr lang="cs-CZ" altLang="cs-CZ" sz="1900" i="1" u="sng" dirty="0"/>
              <a:t>ve všech druzích řízení, na které se vztahuje ustanovení § 200e o.s.ř., jsou účastníky řízení všichni ti, o jejichž právech nebo povinnostech má být v řízení jednáno. Za takové subjekty je pak třeba nepochybně považovat i společníky zrušované společnosti.</a:t>
            </a:r>
          </a:p>
          <a:p>
            <a:pPr lvl="1">
              <a:lnSpc>
                <a:spcPct val="80000"/>
              </a:lnSpc>
            </a:pPr>
            <a:r>
              <a:rPr lang="cs-CZ" altLang="cs-CZ" sz="2300" dirty="0"/>
              <a:t>snad ne…</a:t>
            </a:r>
          </a:p>
        </p:txBody>
      </p:sp>
    </p:spTree>
    <p:extLst>
      <p:ext uri="{BB962C8B-B14F-4D97-AF65-F5344CB8AC3E}">
        <p14:creationId xmlns:p14="http://schemas.microsoft.com/office/powerpoint/2010/main" val="614930022"/>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010D95-981D-4FFC-B370-295D22BE2C57}"/>
              </a:ext>
            </a:extLst>
          </p:cNvPr>
          <p:cNvSpPr>
            <a:spLocks noGrp="1"/>
          </p:cNvSpPr>
          <p:nvPr>
            <p:ph type="title" idx="4294967295"/>
          </p:nvPr>
        </p:nvSpPr>
        <p:spPr/>
        <p:txBody>
          <a:bodyPr>
            <a:normAutofit/>
          </a:bodyPr>
          <a:lstStyle/>
          <a:p>
            <a:r>
              <a:rPr lang="cs-CZ" altLang="cs-CZ" sz="4000" dirty="0">
                <a:latin typeface="Calibri" pitchFamily="34" charset="0"/>
              </a:rPr>
              <a:t>Procesní opatrovnictví</a:t>
            </a:r>
          </a:p>
        </p:txBody>
      </p:sp>
      <p:sp>
        <p:nvSpPr>
          <p:cNvPr id="3" name="Zástupný symbol pro obsah 2">
            <a:extLst>
              <a:ext uri="{FF2B5EF4-FFF2-40B4-BE49-F238E27FC236}">
                <a16:creationId xmlns:a16="http://schemas.microsoft.com/office/drawing/2014/main" id="{C99EC160-2702-423E-9FB7-7A99D381E3EB}"/>
              </a:ext>
            </a:extLst>
          </p:cNvPr>
          <p:cNvSpPr>
            <a:spLocks noGrp="1"/>
          </p:cNvSpPr>
          <p:nvPr>
            <p:ph idx="4294967295"/>
          </p:nvPr>
        </p:nvSpPr>
        <p:spPr/>
        <p:txBody>
          <a:bodyPr>
            <a:normAutofit/>
          </a:bodyPr>
          <a:lstStyle/>
          <a:p>
            <a:pPr>
              <a:lnSpc>
                <a:spcPct val="80000"/>
              </a:lnSpc>
            </a:pPr>
            <a:r>
              <a:rPr lang="cs-CZ" altLang="cs-CZ" sz="2700" dirty="0"/>
              <a:t>jde-li o případ, kdy právnická osoba nemá statutární orgán → zpravidla nutné ustanovit procesního opatrovníka podle § 29 odst. 2 OSŘ</a:t>
            </a:r>
          </a:p>
          <a:p>
            <a:pPr lvl="1">
              <a:lnSpc>
                <a:spcPct val="80000"/>
              </a:lnSpc>
            </a:pPr>
            <a:r>
              <a:rPr lang="cs-CZ" altLang="cs-CZ" sz="2300" dirty="0"/>
              <a:t>osoba procesního opatrovníka nesmí být účastníkem řízení</a:t>
            </a:r>
          </a:p>
          <a:p>
            <a:pPr lvl="1">
              <a:lnSpc>
                <a:spcPct val="80000"/>
              </a:lnSpc>
            </a:pPr>
            <a:r>
              <a:rPr lang="cs-CZ" altLang="cs-CZ" sz="2300" dirty="0"/>
              <a:t>procesní opatrovní nesmí být osoba navržená na jmenování do funkce hmotněprávního opatrovníka</a:t>
            </a:r>
          </a:p>
        </p:txBody>
      </p:sp>
    </p:spTree>
    <p:extLst>
      <p:ext uri="{BB962C8B-B14F-4D97-AF65-F5344CB8AC3E}">
        <p14:creationId xmlns:p14="http://schemas.microsoft.com/office/powerpoint/2010/main" val="3568564754"/>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a:extLst>
              <a:ext uri="{FF2B5EF4-FFF2-40B4-BE49-F238E27FC236}">
                <a16:creationId xmlns:a16="http://schemas.microsoft.com/office/drawing/2014/main" id="{3A06F8E6-DE0C-49D7-9276-F1901FB4C5F1}"/>
              </a:ext>
            </a:extLst>
          </p:cNvPr>
          <p:cNvSpPr txBox="1">
            <a:spLocks/>
          </p:cNvSpPr>
          <p:nvPr/>
        </p:nvSpPr>
        <p:spPr>
          <a:xfrm>
            <a:off x="1143000" y="2808089"/>
            <a:ext cx="6858000" cy="1241822"/>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cs-CZ" b="1" dirty="0"/>
              <a:t>Děkuji za pozornost</a:t>
            </a:r>
          </a:p>
        </p:txBody>
      </p:sp>
    </p:spTree>
    <p:extLst>
      <p:ext uri="{BB962C8B-B14F-4D97-AF65-F5344CB8AC3E}">
        <p14:creationId xmlns:p14="http://schemas.microsoft.com/office/powerpoint/2010/main" val="1600251883"/>
      </p:ext>
    </p:extLst>
  </p:cSld>
  <p:clrMapOvr>
    <a:masterClrMapping/>
  </p:clrMapOvr>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375</TotalTime>
  <Words>11606</Words>
  <Application>Microsoft Office PowerPoint</Application>
  <PresentationFormat>Předvádění na obrazovce (4:3)</PresentationFormat>
  <Paragraphs>706</Paragraphs>
  <Slides>99</Slides>
  <Notes>0</Notes>
  <HiddenSlides>0</HiddenSlides>
  <MMClips>0</MMClips>
  <ScaleCrop>false</ScaleCrop>
  <HeadingPairs>
    <vt:vector size="6" baseType="variant">
      <vt:variant>
        <vt:lpstr>Použitá písma</vt:lpstr>
      </vt:variant>
      <vt:variant>
        <vt:i4>2</vt:i4>
      </vt:variant>
      <vt:variant>
        <vt:lpstr>Motiv</vt:lpstr>
      </vt:variant>
      <vt:variant>
        <vt:i4>1</vt:i4>
      </vt:variant>
      <vt:variant>
        <vt:lpstr>Nadpisy snímků</vt:lpstr>
      </vt:variant>
      <vt:variant>
        <vt:i4>99</vt:i4>
      </vt:variant>
    </vt:vector>
  </HeadingPairs>
  <TitlesOfParts>
    <vt:vector size="102" baseType="lpstr">
      <vt:lpstr>Arial</vt:lpstr>
      <vt:lpstr>Calibri</vt:lpstr>
      <vt:lpstr>Motiv sady Office</vt:lpstr>
      <vt:lpstr>Prezentace aplikace PowerPoint</vt:lpstr>
      <vt:lpstr>Program</vt:lpstr>
      <vt:lpstr>Prezentace aplikace PowerPoint</vt:lpstr>
      <vt:lpstr>Pojem „veřejný rejstřík“</vt:lpstr>
      <vt:lpstr>Zákon o veřejných rejstřících</vt:lpstr>
      <vt:lpstr>Smysl a účel</vt:lpstr>
      <vt:lpstr>Vynětí z režimu řízení podle VeřRej</vt:lpstr>
      <vt:lpstr>Formální publicita</vt:lpstr>
      <vt:lpstr>Materiální publicita</vt:lpstr>
      <vt:lpstr>Publicita veřejného rejstříku</vt:lpstr>
      <vt:lpstr>Publicita VeřRej</vt:lpstr>
      <vt:lpstr>Konstitutivní a deklaratorní zápisy</vt:lpstr>
      <vt:lpstr>Evropský kontext</vt:lpstr>
      <vt:lpstr>Obchodní rejstřík: základní specifika</vt:lpstr>
      <vt:lpstr>Návrh</vt:lpstr>
      <vt:lpstr>Zahájení řízení</vt:lpstr>
      <vt:lpstr>Zahájení řízení</vt:lpstr>
      <vt:lpstr>Zápis ostatních skutečností</vt:lpstr>
      <vt:lpstr>Zápis ostatních skutečností</vt:lpstr>
      <vt:lpstr>Zahájení řízení</vt:lpstr>
      <vt:lpstr>Návrh v elektronické podobě</vt:lpstr>
      <vt:lpstr>Zahájení řízení</vt:lpstr>
      <vt:lpstr>Specifika řízení</vt:lpstr>
      <vt:lpstr>Účastenství</vt:lpstr>
      <vt:lpstr>Účastenství</vt:lpstr>
      <vt:lpstr>Vady návrhu</vt:lpstr>
      <vt:lpstr>Odmítnutí (§ 86 VeřRej)</vt:lpstr>
      <vt:lpstr>„Meritorní“ přezkum</vt:lpstr>
      <vt:lpstr>Přezkum názvu</vt:lpstr>
      <vt:lpstr>Rozhodnutí nejvyššího orgánu</vt:lpstr>
      <vt:lpstr>Závaznost výroku soudního rozhodnutí</vt:lpstr>
      <vt:lpstr>Rozhodnutí nejvyššího orgánu</vt:lpstr>
      <vt:lpstr>Rozhodnutí nejvyššího orgánu</vt:lpstr>
      <vt:lpstr>Sporné skutečnosti</vt:lpstr>
      <vt:lpstr>Sporné skutečnosti</vt:lpstr>
      <vt:lpstr>Sporné skutečnosti</vt:lpstr>
      <vt:lpstr>Sporné skutečnosti</vt:lpstr>
      <vt:lpstr>Sporné skutečnosti v řízení podle § 101 VeřRej</vt:lpstr>
      <vt:lpstr>Rozhodnutí</vt:lpstr>
      <vt:lpstr>Bez rozhodnutí I.</vt:lpstr>
      <vt:lpstr>Bez rozhodnutí II.</vt:lpstr>
      <vt:lpstr>Fikce zápisu</vt:lpstr>
      <vt:lpstr>Fikce zápisu</vt:lpstr>
      <vt:lpstr>Návrh likvidátora (§ 82 VeřRej)</vt:lpstr>
      <vt:lpstr>Provedení zápisu</vt:lpstr>
      <vt:lpstr>Opravné prostředky I</vt:lpstr>
      <vt:lpstr>Opravné prostředky II</vt:lpstr>
      <vt:lpstr>Opravné prostředky II</vt:lpstr>
      <vt:lpstr>Prezentace aplikace PowerPoint</vt:lpstr>
      <vt:lpstr>Základní parametry</vt:lpstr>
      <vt:lpstr>Deklarované cíle novely</vt:lpstr>
      <vt:lpstr>Rozpojení vazby na živnostenské oprávnění</vt:lpstr>
      <vt:lpstr>Podmínky výkonu funkce v ZOK</vt:lpstr>
      <vt:lpstr>Podmínky výkonu funkce v ZOK</vt:lpstr>
      <vt:lpstr>Podmínky výkonu funkce v ZOK</vt:lpstr>
      <vt:lpstr>Podmínky výkonu funkce v ZOK</vt:lpstr>
      <vt:lpstr>Podmínky výkonu funkce v ZOK</vt:lpstr>
      <vt:lpstr>Přezkum v rejstříkovém řízení I</vt:lpstr>
      <vt:lpstr>Přezkum v rejstříkovém řízení II</vt:lpstr>
      <vt:lpstr>Podmínky výkonu funkce v ZOK</vt:lpstr>
      <vt:lpstr>Evidence vyloučených osob</vt:lpstr>
      <vt:lpstr>Vzorová společenská smlouva</vt:lpstr>
      <vt:lpstr>Technické změny ZOK</vt:lpstr>
      <vt:lpstr>Přechodná ustanovení k ZOK</vt:lpstr>
      <vt:lpstr>Prezentace aplikace PowerPoint</vt:lpstr>
      <vt:lpstr>Základní ustanovení</vt:lpstr>
      <vt:lpstr>Smysl a účel</vt:lpstr>
      <vt:lpstr>Mezi Scyllou a Charybdou</vt:lpstr>
      <vt:lpstr>Mezi Scyllou a Charybdou</vt:lpstr>
      <vt:lpstr>Z aktuální judikatury</vt:lpstr>
      <vt:lpstr>Obecná východiska</vt:lpstr>
      <vt:lpstr>Obecná východiska</vt:lpstr>
      <vt:lpstr>(Procesní) plná moc</vt:lpstr>
      <vt:lpstr>Zánik procesního opatrovnictví</vt:lpstr>
      <vt:lpstr>Návrh na odvolání procesního opatrovníka</vt:lpstr>
      <vt:lpstr>Střet zájmů (sporná řízení) </vt:lpstr>
      <vt:lpstr>Střet zájmů (nesporná řízení)</vt:lpstr>
      <vt:lpstr>Řízení o vyslovení neplatnosti usnesení valné hromady</vt:lpstr>
      <vt:lpstr>Prezentace aplikace PowerPoint</vt:lpstr>
      <vt:lpstr>Opatrovnictví právnických osob</vt:lpstr>
      <vt:lpstr>Zákonné důvody pro jmenování opatrovníka</vt:lpstr>
      <vt:lpstr>Opatrovnictví právnických osob</vt:lpstr>
      <vt:lpstr>Z judikatury (§ 165 odst. 1 ObčZ)</vt:lpstr>
      <vt:lpstr>Z judikatury (§ 165 odst. 1 ObčZ)</vt:lpstr>
      <vt:lpstr>Z judikatury (§ 165 odst. 1 ObčZ)</vt:lpstr>
      <vt:lpstr>Z judikatury (§ 165 odst. 2 ObčZ)</vt:lpstr>
      <vt:lpstr>Z judikatury (§ 165 odst. 2 ObčZ)</vt:lpstr>
      <vt:lpstr>Z judikatury (§ 165 odst. 2 ObčZ)</vt:lpstr>
      <vt:lpstr>Z judikatury (§ 165 odst. 2 ObčZ)</vt:lpstr>
      <vt:lpstr>Prezentace aplikace PowerPoint</vt:lpstr>
      <vt:lpstr>Co nevíme (a není toho málo): </vt:lpstr>
      <vt:lpstr>Základní parametry řízení</vt:lpstr>
      <vt:lpstr>Soudní poplatek</vt:lpstr>
      <vt:lpstr>Návrh a vymezení předmětu řízení</vt:lpstr>
      <vt:lpstr>Účastníci řízení</vt:lpstr>
      <vt:lpstr>Účastníci řízení</vt:lpstr>
      <vt:lpstr>Účastníci řízení</vt:lpstr>
      <vt:lpstr>Procesní opatrovnictví</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Snímek 1</dc:title>
  <dc:creator>rubanra</dc:creator>
  <cp:lastModifiedBy>Radek Ruban</cp:lastModifiedBy>
  <cp:revision>194</cp:revision>
  <cp:lastPrinted>2023-05-31T11:25:01Z</cp:lastPrinted>
  <dcterms:created xsi:type="dcterms:W3CDTF">2019-06-11T12:24:06Z</dcterms:created>
  <dcterms:modified xsi:type="dcterms:W3CDTF">2023-09-11T20:08:25Z</dcterms:modified>
</cp:coreProperties>
</file>