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76" r:id="rId3"/>
    <p:sldId id="257" r:id="rId4"/>
    <p:sldId id="258" r:id="rId5"/>
    <p:sldId id="260" r:id="rId6"/>
    <p:sldId id="303" r:id="rId7"/>
    <p:sldId id="315" r:id="rId8"/>
    <p:sldId id="316" r:id="rId9"/>
    <p:sldId id="262" r:id="rId10"/>
    <p:sldId id="311" r:id="rId11"/>
    <p:sldId id="304" r:id="rId12"/>
    <p:sldId id="305" r:id="rId13"/>
    <p:sldId id="265" r:id="rId14"/>
    <p:sldId id="267" r:id="rId15"/>
    <p:sldId id="268" r:id="rId16"/>
    <p:sldId id="269" r:id="rId17"/>
    <p:sldId id="312" r:id="rId18"/>
    <p:sldId id="271" r:id="rId19"/>
    <p:sldId id="313" r:id="rId20"/>
    <p:sldId id="272" r:id="rId21"/>
    <p:sldId id="270" r:id="rId22"/>
    <p:sldId id="273" r:id="rId23"/>
    <p:sldId id="275" r:id="rId24"/>
    <p:sldId id="306" r:id="rId25"/>
    <p:sldId id="274" r:id="rId26"/>
    <p:sldId id="307" r:id="rId27"/>
    <p:sldId id="308" r:id="rId28"/>
    <p:sldId id="309" r:id="rId29"/>
    <p:sldId id="314" r:id="rId30"/>
    <p:sldId id="277" r:id="rId31"/>
    <p:sldId id="310" r:id="rId32"/>
    <p:sldId id="279" r:id="rId33"/>
    <p:sldId id="280" r:id="rId34"/>
    <p:sldId id="295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2" r:id="rId45"/>
    <p:sldId id="293" r:id="rId46"/>
    <p:sldId id="294" r:id="rId47"/>
    <p:sldId id="291" r:id="rId48"/>
    <p:sldId id="302" r:id="rId49"/>
    <p:sldId id="296" r:id="rId50"/>
    <p:sldId id="297" r:id="rId51"/>
    <p:sldId id="298" r:id="rId52"/>
    <p:sldId id="301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9D3EF-9B7E-4050-A280-487867890582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7BB94-5A13-4874-A13F-0B1FC02A9A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9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+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 č. 250/2017 Sb., o elektronické identifikaci, ve znění pozdějších předpisů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Zákon č. 21/1992 Sb., o bankách, ve znění pozdějších předpisů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Zákon č. 49/2020 Sb., kterým se mění zákon č. 21/1992 Sb., o bankách, ve znění pozdějších předpisů, a zákon č. 253/2008 Sb., o některých opatřeních proti legalizaci výnosů z trestné činnosti a financování terorismu, ve znění pozdějších předpisů, a některé další zákony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+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7BB94-5A13-4874-A13F-0B1FC02A9A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09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virtuální měna, insolvenční správci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7BB94-5A13-4874-A13F-0B1FC02A9A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14310-FC3C-4D83-9A0E-BB47F4EE0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4D19A4-7488-409D-B3EE-F21827BEB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09E4D6-F184-42C6-9FAE-0F840085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0F9EC9-9701-483A-8940-EDA20FA8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B44285-E219-4636-8CAC-31C86784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99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1F924-5E0A-4BE0-99D4-91C2BBAE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75955E-7F13-4425-A8F0-625E74344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9AA1F5-4CF5-4FAD-ACDD-FC7FB35F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7B702B-B906-459D-A4CF-8116BE9C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50C146-8B0E-45AF-AAB1-FF091A43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99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8513122-D9CE-45DA-890B-469980E1D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D51C91-5C9B-4E53-BBB6-FDE1CAF2E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621749-4FC9-4F6E-8357-47F1F122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44E32B-9D68-476E-9407-10B86BB7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7A2A15-57B0-4EB6-AA94-BE7234C9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95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FC548-E60C-494C-9E36-961A72F1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03041-01D9-4309-96BB-76164749B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2C835-C231-4421-8202-02DABEAC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4044CD-39F9-4EB9-9250-E81FCEBC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8F544-C260-4952-B0F4-1872A480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0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61BFD-38B1-4963-B4CB-FC0DE71E5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3E39FD-A469-4CDA-A10C-F54D3A565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A1A8E-3678-4442-A1F7-4247502A0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6AE4A4-79C3-4C46-9DE1-F58C5E9D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7825A8-C94A-4914-8C95-92BF869B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79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48109-A18F-4669-9AE0-B7B1063B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7556B-1177-4350-A2C4-0C99A05D9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FD4EBB-BECA-43B8-BBF5-0EF6724A7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582347-98F6-47C1-8B8A-37F1E680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DAFA9B-07D4-448E-9019-855E017A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CD8A4B-5D94-431E-A95C-BECFBDC1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72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1C107-EE30-4B19-8A33-8D98CD17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FE9EFE-6E61-49A4-ADD5-9511DED6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0A865F-9BE2-4300-B981-E5A4894BF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0C3FD54-8496-48FF-ACD4-7DE21AE5D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11007E-C3B5-4F4F-837A-FFAA8505C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4C5FDB7-7A6C-4425-AE75-CB016859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990171-C8DB-4137-9257-2670410A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D6A9354-446A-4C9D-AF48-8C8E90DE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77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91D3E-E953-4D1D-B51A-DD41BA6D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963FF9-23BC-4BC3-9D00-8CB32031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9C0A6D-CDF2-4221-BAA7-62F01268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1DBB45-1686-480C-AF4C-61E00245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91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1C7095-8E36-44FC-9AFD-E7014D691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1AA7CF-121F-4DAF-945B-B773D91E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EE357F-47A5-47DD-9E80-BEA22847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7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00BAF-7B1B-4C2C-AF5F-6CFEB1729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B38BC8-CE7C-4821-AC4B-A86832A93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AF73C9-E599-419C-822C-D5D1CFB22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FDD908-F242-4709-8242-F9AA5037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B6FD19-38DA-4094-BE66-72E0401D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316DED-AE34-4500-ADCA-B51BD8F0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48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8E5E2-129D-4902-81FE-F6B9FA2C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5CED3F7-64AE-4D22-959A-9324F548A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673BA7-C763-4538-AD14-DBEADDC9C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FF4774-2BFC-4A0D-8FC7-9F3F59D5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0ECEAC-8735-4226-886A-C6A0155E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2D676E-7CB6-452E-8308-D94C3FA7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53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A2C382E-3E55-42DE-8D67-18E51E11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D938CA-F141-4A23-A0BB-1B032B8E9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6C1857-B307-434C-8FA9-FEF3480B9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BD826-0467-4990-9EB5-D104D8F045A0}" type="datetimeFigureOut">
              <a:rPr lang="cs-CZ" smtClean="0"/>
              <a:t>14.04.2022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618E6A-0A9A-45AD-BA30-C4F45964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E64008-0C13-4EAC-8C08-6C86F4071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2179-C3DA-45BF-B300-E74BC6D55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scsanctions.un.org/search/" TargetMode="External"/><Relationship Id="rId2" Type="http://schemas.openxmlformats.org/officeDocument/2006/relationships/hyperlink" Target="https://www.sanctionsmap.eu/#/ma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nancnianalytickyurad.cz/mezinarodni-sankce/aktualne-o-sankcich.html" TargetMode="External"/><Relationship Id="rId4" Type="http://schemas.openxmlformats.org/officeDocument/2006/relationships/hyperlink" Target="https://www.financnianalytickyurad.cz/stanoviska-fau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moneyval" TargetMode="External"/><Relationship Id="rId2" Type="http://schemas.openxmlformats.org/officeDocument/2006/relationships/hyperlink" Target="http://www.fatf-gafi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ec.cz/zakony/zakon-proti-prani-spinavych-penez/uplne/#f3875436" TargetMode="External"/><Relationship Id="rId2" Type="http://schemas.openxmlformats.org/officeDocument/2006/relationships/hyperlink" Target="https://www.mesec.cz/zakony/zakon-proti-prani-spinavych-penez/uplne/#f3875435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E8D5B-0B40-4011-A98A-098764BD0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AML pro advokáty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5BAC1E-E471-4F6C-859E-BD68E5A08C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Mgr. Petra Vrábliková</a:t>
            </a:r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74256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1616E-1225-4E01-89AA-9FB14484B73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dirty="0"/>
              <a:t>Daňové poradenství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6325B-AB01-47C3-A764-D0662C6EC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>
                <a:effectLst/>
                <a:ea typeface="Times New Roman" panose="02020603050405020304" pitchFamily="18" charset="0"/>
              </a:rPr>
              <a:t>osoba oprávněná provádět auditorskou činnost podle zákona o auditorech (dále jen „auditor“), </a:t>
            </a:r>
            <a:r>
              <a:rPr lang="cs-CZ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osoba oprávněná poskytovat právní pomoc nebo finančně ekonomické rady ve věcech daní, poplatků a jiných obdobných peněžitých plnění, jakož i ve věcech, které s nimi přímo souvisejí, podle zákona o daňovém poradenství (dále jen „daňový poradce“),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jiná osoba při poskytování právní pomoci nebo finančně ekonomických rad ve věcech daní, poplatků a jiných obdobných peněžitých plnění, jakož i ve věcech, které s nimi přímo souvisejí, k tomu oprávněná podle jiného právního předpisu</a:t>
            </a:r>
            <a:r>
              <a:rPr lang="cs-CZ" sz="2800" baseline="30000" dirty="0">
                <a:effectLst/>
                <a:ea typeface="Times New Roman" panose="02020603050405020304" pitchFamily="18" charset="0"/>
              </a:rPr>
              <a:t>26)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 a osoba oprávněná provozovat živnostenskou činnost účetních poradců, vedení účetnictví a vedení daňové evidence podle živnostenského zákona,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62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6A7BC-C248-4E10-9901-7963488E5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78" y="348347"/>
            <a:ext cx="105156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Advokát– podnikatel 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8F8127-051E-45D2-B924-A8496F75A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zakládání a následném prodeji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-made společností (viz rozsudek NSS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zn. 9 As 176/2016 – 121 „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Osobou povinnou ve smyslu čl. 2 odst. 1 bod 3 písm. c) ve spojení s čl. 3 bodem 7 písm. a) směrnice Evropského parlamentu a Rady 2005/60/ES, o předcházení zneužití finančního systému k praní peněz a financování terorismu (osoba poskytující jiným osobám služby spočívající v zakládání právnických osob), je také osoba, jejíž podnikatelská činnost spočívá v prodeji obchodních společností, které sama založila bez předchozí objednávky ze strany potenciálních klientů za účelem jejich prodeje těmto klientům, přičemž tento prodej realizuje převodem svého podílu v prodávané společnosti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hromadném vymáhání pohledávek (od toho je třeba odlišit zastoupení při vymáhání pohledávek v exekučním nebo insolvenčním řízení, kdy advokát povinnou osobou není) a obchodování s nimi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sám provádí obchod v hotovosti nad daný limit a činí tak v rámci svého podnikání (10.000 EUR v hotovosti)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37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5FECF-1F8F-4C5E-BE2D-17C6D1E54F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§ 54a – pozor na společný výkon advokacie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1385A4-90D0-4EB1-8CBA-66BAA1C32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>
                <a:ea typeface="Times New Roman" panose="02020603050405020304" pitchFamily="18" charset="0"/>
              </a:rPr>
              <a:t>Povinnou osobou je advokát poskytující službu, která je sledovanou činností. </a:t>
            </a:r>
          </a:p>
          <a:p>
            <a:r>
              <a:rPr lang="cs-CZ" sz="2400" dirty="0">
                <a:ea typeface="Times New Roman" panose="02020603050405020304" pitchFamily="18" charset="0"/>
              </a:rPr>
              <a:t>j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e-li povinnou osobou advokát, který vykonává advokacii jako společník právnické osoby zřízené za účelem výkonu advokacie podle zákona o advokacii, za pobočku nebo dceřinou obchodní korporaci této povinné osoby se považuje pobočka nebo dceřiná obchodní korporace právnické osoby, které je společníkem</a:t>
            </a:r>
          </a:p>
          <a:p>
            <a:r>
              <a:rPr lang="cs-CZ" sz="2400" dirty="0">
                <a:ea typeface="Times New Roman" panose="02020603050405020304" pitchFamily="18" charset="0"/>
              </a:rPr>
              <a:t>z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aměstnanec právnické osoby zřízené za účelem výkonu advokacie se pro účely právní úpravy boje proti legalizaci výnosů z trestné činnosti a financování terorismu považuje za zaměstnance všech společníků této právnické osoby, kteří jsou členy statutárního orgánu této právnické osoby, pokud nelze určit, pro kterého společníka zaměstnanec v rámci výkonu závislé práce plnil povinnosti podle tohoto zákona nebo tyto povinnosti plnit měl. </a:t>
            </a:r>
            <a:endParaRPr lang="cs-CZ" sz="2400" dirty="0">
              <a:ea typeface="Times New Roman" panose="02020603050405020304" pitchFamily="18" charset="0"/>
            </a:endParaRPr>
          </a:p>
          <a:p>
            <a:pPr indent="306070" algn="just">
              <a:spcBef>
                <a:spcPts val="600"/>
              </a:spcBef>
              <a:tabLst>
                <a:tab pos="540385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</a:rPr>
              <a:t>odpovídá pouze ten společník právnické osoby zřízené za účelem výkonu advokacie, který byl pověřen podle § 22a, pokud k takovému pověření došlo - namísto jejích společníků.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90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BB8E1-85C0-4529-A166-E3848EB72CF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Legalizace výnosů z t. č.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E3683-C499-47C6-BB25-FC79A240D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ctr">
              <a:buAutoNum type="arabicPeriod"/>
            </a:pPr>
            <a:r>
              <a:rPr lang="cs-CZ" sz="4000" b="1" dirty="0" err="1"/>
              <a:t>Placement</a:t>
            </a:r>
            <a:r>
              <a:rPr lang="cs-CZ" sz="4000" b="1" dirty="0"/>
              <a:t> (umístění) </a:t>
            </a:r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2. </a:t>
            </a:r>
            <a:r>
              <a:rPr lang="cs-CZ" sz="4000" b="1" dirty="0" err="1"/>
              <a:t>Layering</a:t>
            </a:r>
            <a:r>
              <a:rPr lang="cs-CZ" sz="4000" b="1" dirty="0"/>
              <a:t> (rozvrstvení)</a:t>
            </a:r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3. </a:t>
            </a:r>
            <a:r>
              <a:rPr lang="cs-CZ" sz="4000" b="1" dirty="0" err="1"/>
              <a:t>Integration</a:t>
            </a:r>
            <a:r>
              <a:rPr lang="cs-CZ" sz="4000" b="1" dirty="0"/>
              <a:t> (integrace)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74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B094E-3A3F-43D2-AF9F-8680F4FAA62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9817C-35F8-4599-9753-16EA3F28BE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Obchod</a:t>
            </a:r>
          </a:p>
          <a:p>
            <a:pPr marL="0" indent="0">
              <a:buNone/>
            </a:pPr>
            <a:r>
              <a:rPr lang="cs-CZ" dirty="0"/>
              <a:t>Každé jednání povinné osoby s třetí osobou směřující k nakládání s majetkem této osoby nebo k poskytnutí služby této osobě</a:t>
            </a:r>
          </a:p>
          <a:p>
            <a:pPr marL="0" indent="0">
              <a:buNone/>
            </a:pPr>
            <a:r>
              <a:rPr lang="cs-CZ" dirty="0"/>
              <a:t>TRANSAKCE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Klient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D5A2F5-8622-4C37-BEEC-EE2EF40F79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Obchodní vztah</a:t>
            </a:r>
          </a:p>
          <a:p>
            <a:pPr marL="0" indent="0">
              <a:buNone/>
            </a:pPr>
            <a:r>
              <a:rPr lang="cs-CZ" dirty="0"/>
              <a:t>Smluvní vztah mezi povinnou osobou a jinou osobou, jehož účelem je nakládání s majetkem této jiné osoby nebo poskytování služeb této jiné osobě, jestliže je při vzniku smluvního vztahu s přihlédnutím ke všem okolnostem zřejmé, že bude obsahovat opakující se plnění. </a:t>
            </a:r>
          </a:p>
          <a:p>
            <a:pPr marL="0" indent="0">
              <a:buNone/>
            </a:pPr>
            <a:r>
              <a:rPr lang="cs-CZ" dirty="0"/>
              <a:t>KONTRAKT</a:t>
            </a:r>
          </a:p>
        </p:txBody>
      </p:sp>
    </p:spTree>
    <p:extLst>
      <p:ext uri="{BB962C8B-B14F-4D97-AF65-F5344CB8AC3E}">
        <p14:creationId xmlns:p14="http://schemas.microsoft.com/office/powerpoint/2010/main" val="257455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9B433-85F6-4A5E-9681-F9CBA780E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078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/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700C6D-A739-4E7F-96AF-6203B78594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Podezřelý obchod</a:t>
            </a:r>
          </a:p>
          <a:p>
            <a:pPr marL="0" indent="0">
              <a:buNone/>
            </a:pPr>
            <a:r>
              <a:rPr lang="cs-CZ" dirty="0"/>
              <a:t>Obchod uskutečněný za okolností vyvolávajících podezření ze snahy o legalizaci výnosů z trestné činnosti nebo podezření, že v obchodu užité prostředky jsou určeny k financování terorismu nebo že obchod jinak souvisí nebo je spojen s financováním terorismu, anebo jiná skutečnost, která by mohla takovému podezření nasvědčovat. </a:t>
            </a:r>
            <a:endParaRPr lang="cs-CZ" b="1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3BF254-3B34-44EE-A577-07C881955E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Příkaz klienta</a:t>
            </a:r>
          </a:p>
          <a:p>
            <a:pPr marL="0" indent="0">
              <a:buNone/>
            </a:pPr>
            <a:r>
              <a:rPr lang="cs-CZ" dirty="0"/>
              <a:t>Každý úkon klienta, na jehož základě má povinná osoba nakládat s majetkem klienta (nebo třetí osoby. 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45912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48ED8AF-7E92-423D-8E92-66154E34A9C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Skutečný majitel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B7B739-14E8-4220-8275-E4FF23EC8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Fyzická osoba, která má fakticky nebo právně </a:t>
            </a:r>
            <a:r>
              <a:rPr lang="cs-CZ" b="1" dirty="0"/>
              <a:t>možnost </a:t>
            </a:r>
            <a:r>
              <a:rPr lang="cs-CZ" dirty="0"/>
              <a:t>vykonávat přímo nebo nepřímo rozhodující vliv v právnické osobě, ve svěřenském fondu nebo v jiném právním uspořádání bez právní osobnosti. </a:t>
            </a:r>
          </a:p>
          <a:p>
            <a:pPr marL="0" indent="0">
              <a:buNone/>
            </a:pPr>
            <a:r>
              <a:rPr lang="cs-CZ" dirty="0"/>
              <a:t>Nově podle zákona:</a:t>
            </a:r>
          </a:p>
          <a:p>
            <a:r>
              <a:rPr lang="cs-CZ" dirty="0"/>
              <a:t>Skutečný majitel podle zákona upravujícího evidenci skutečných majitelů </a:t>
            </a:r>
          </a:p>
          <a:p>
            <a:pPr lvl="1"/>
            <a:r>
              <a:rPr lang="cs-CZ" dirty="0"/>
              <a:t>Koncový příjemce</a:t>
            </a:r>
          </a:p>
          <a:p>
            <a:pPr lvl="1"/>
            <a:r>
              <a:rPr lang="cs-CZ" dirty="0"/>
              <a:t>Osoba s koncovým vlivem</a:t>
            </a:r>
          </a:p>
          <a:p>
            <a:pPr lvl="1"/>
            <a:r>
              <a:rPr lang="cs-CZ" dirty="0"/>
              <a:t>Osoba ve vrcholném vedení obchodní korporace jako náhradní skutečným majitel </a:t>
            </a:r>
          </a:p>
          <a:p>
            <a:pPr lvl="1"/>
            <a:r>
              <a:rPr lang="cs-CZ" dirty="0"/>
              <a:t>Zakladatel, obmyšlený, svěřenský správce nebo osoba v obdobném postavení</a:t>
            </a:r>
          </a:p>
          <a:p>
            <a:pPr lvl="1"/>
            <a:endParaRPr lang="cs-CZ" dirty="0"/>
          </a:p>
          <a:p>
            <a:r>
              <a:rPr lang="cs-CZ" dirty="0"/>
              <a:t>Fyzická osoba, za kterou se obchod provádí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419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57FF3-17A6-401E-9776-1C0B57748B6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Nesrovnalosti v evidenci skutečných majitelů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94CB4-D058-46FE-B471-ABB037AE2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§ 15a AMLZ</a:t>
            </a:r>
          </a:p>
          <a:p>
            <a:r>
              <a:rPr lang="cs-CZ" dirty="0"/>
              <a:t>Proces </a:t>
            </a:r>
          </a:p>
          <a:p>
            <a:pPr lvl="1"/>
            <a:r>
              <a:rPr lang="cs-CZ" dirty="0"/>
              <a:t> výzva k odstranění nesrovnalosti</a:t>
            </a:r>
          </a:p>
          <a:p>
            <a:pPr lvl="1"/>
            <a:r>
              <a:rPr lang="cs-CZ" dirty="0"/>
              <a:t>Zahájení řízení o nesrovnalosti (je-li to hodné k ochraně práv 3. osob)</a:t>
            </a:r>
          </a:p>
          <a:p>
            <a:pPr lvl="1"/>
            <a:r>
              <a:rPr lang="cs-CZ" dirty="0"/>
              <a:t>Poznámka o nesrovnalosti</a:t>
            </a:r>
          </a:p>
          <a:p>
            <a:pPr lvl="1"/>
            <a:r>
              <a:rPr lang="cs-CZ" dirty="0"/>
              <a:t>Rozhodnutí o nesrovnalosti</a:t>
            </a:r>
          </a:p>
          <a:p>
            <a:pPr lvl="1"/>
            <a:r>
              <a:rPr lang="cs-CZ" dirty="0"/>
              <a:t>Výmaz a nový zápis údajů</a:t>
            </a:r>
          </a:p>
          <a:p>
            <a:r>
              <a:rPr lang="cs-CZ" dirty="0"/>
              <a:t>Následky </a:t>
            </a:r>
          </a:p>
          <a:p>
            <a:pPr lvl="1"/>
            <a:r>
              <a:rPr lang="cs-CZ" dirty="0"/>
              <a:t>Práva a povinnosti právních jednání zastírajících skutečného majitele nelze vymáhat</a:t>
            </a:r>
          </a:p>
          <a:p>
            <a:pPr lvl="1"/>
            <a:r>
              <a:rPr lang="cs-CZ" dirty="0"/>
              <a:t>Nelze vyplatit podíl na prospěchu osobě, která není zapsána jako skutečný majitel</a:t>
            </a:r>
          </a:p>
          <a:p>
            <a:pPr lvl="1"/>
            <a:r>
              <a:rPr lang="cs-CZ" dirty="0"/>
              <a:t>Právo na podíl na zisku nevyplaceného do konce účetního období zaniká</a:t>
            </a:r>
          </a:p>
          <a:p>
            <a:pPr lvl="1"/>
            <a:r>
              <a:rPr lang="cs-CZ" dirty="0"/>
              <a:t>Nezapsaný skutečný majitel nesmí vykonávat hlasovací práva v nejvyšším orgánu korporace</a:t>
            </a:r>
          </a:p>
        </p:txBody>
      </p:sp>
    </p:spTree>
    <p:extLst>
      <p:ext uri="{BB962C8B-B14F-4D97-AF65-F5344CB8AC3E}">
        <p14:creationId xmlns:p14="http://schemas.microsoft.com/office/powerpoint/2010/main" val="861523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CF106-DC45-4CE8-B72F-3EE5BFE0EAA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PEP – </a:t>
            </a:r>
            <a:r>
              <a:rPr lang="cs-CZ" dirty="0" err="1"/>
              <a:t>Politically</a:t>
            </a:r>
            <a:r>
              <a:rPr lang="cs-CZ" dirty="0"/>
              <a:t> </a:t>
            </a:r>
            <a:r>
              <a:rPr lang="cs-CZ" dirty="0" err="1"/>
              <a:t>Exposed</a:t>
            </a:r>
            <a:r>
              <a:rPr lang="cs-CZ" dirty="0"/>
              <a:t> Person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D2953-354F-48CC-9C88-C117B7A68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Fyzická osoba, která je nebo byla ve významné veřejné funkci s celostátním nebo regionálním významem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Vnitrostátní PEP</a:t>
            </a:r>
          </a:p>
          <a:p>
            <a:r>
              <a:rPr lang="cs-CZ" dirty="0"/>
              <a:t>Hlava státu, vlády, člen vlády, parlamentu, člen bankovní rady</a:t>
            </a:r>
          </a:p>
          <a:p>
            <a:r>
              <a:rPr lang="cs-CZ" dirty="0"/>
              <a:t>Vrcholný představitel justice, diplomat</a:t>
            </a:r>
          </a:p>
          <a:p>
            <a:r>
              <a:rPr lang="cs-CZ" dirty="0"/>
              <a:t>Člen řídícího orgánu politické strany</a:t>
            </a:r>
          </a:p>
          <a:p>
            <a:r>
              <a:rPr lang="cs-CZ" dirty="0"/>
              <a:t>Vedoucí představitel územní samosprávy</a:t>
            </a:r>
          </a:p>
          <a:p>
            <a:r>
              <a:rPr lang="cs-CZ" dirty="0"/>
              <a:t>Vysoký důstojník ozbrojených sborů</a:t>
            </a:r>
          </a:p>
          <a:p>
            <a:r>
              <a:rPr lang="cs-CZ" dirty="0">
                <a:effectLst/>
                <a:ea typeface="Times New Roman" panose="02020603050405020304" pitchFamily="18" charset="0"/>
              </a:rPr>
              <a:t>člen nebo zástupce člena, je-li jím právnická osoba, statutárního orgánu obchodní korporace ovládané státem</a:t>
            </a:r>
            <a:endParaRPr lang="cs-CZ" dirty="0"/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994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18F02-7808-4870-B381-EF2F52B32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FF561-3AB0-4E3A-96F3-6329314D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b) Zahraniční PEP</a:t>
            </a:r>
          </a:p>
          <a:p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fyzická osoba, která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obdobnou funkci vykonává nebo vykonávala v jiném státě, v orgánu Evropské unie anebo v mezinárodní organizaci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dirty="0"/>
              <a:t>c) </a:t>
            </a:r>
            <a:r>
              <a:rPr lang="cs-CZ" sz="2600" dirty="0">
                <a:solidFill>
                  <a:schemeClr val="accent6">
                    <a:lumMod val="75000"/>
                  </a:schemeClr>
                </a:solidFill>
              </a:rPr>
              <a:t>Odvozený PEP</a:t>
            </a:r>
          </a:p>
          <a:p>
            <a:pPr marL="0" indent="0">
              <a:buNone/>
            </a:pPr>
            <a:r>
              <a:rPr lang="cs-CZ" sz="2600" dirty="0"/>
              <a:t>Fyzická osoba, která je </a:t>
            </a:r>
          </a:p>
          <a:p>
            <a:pPr>
              <a:buFontTx/>
              <a:buChar char="-"/>
            </a:pPr>
            <a:r>
              <a:rPr lang="cs-CZ" sz="2600" dirty="0"/>
              <a:t>Osobou blízkou k osobě uvedené v písm. a), b)</a:t>
            </a:r>
          </a:p>
          <a:p>
            <a:pPr algn="just">
              <a:buFontTx/>
              <a:buChar char="-"/>
            </a:pPr>
            <a:r>
              <a:rPr lang="cs-CZ" sz="2600" dirty="0"/>
              <a:t>Společníkem nebo skutečným majitelem stejné právnické osoby, popřípadě svěřenského fondu, jako osoba uvedená pod písm. a), b)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nebo je o ní povinné osobě známo, že je v jakémkoli jiném blízkém podnikatelském vztahu s osobou uvedenou v písmenu a), b), nebo</a:t>
            </a:r>
          </a:p>
          <a:p>
            <a:pPr marL="0" indent="0" algn="just">
              <a:buNone/>
            </a:pPr>
            <a:r>
              <a:rPr lang="cs-CZ" sz="2600" dirty="0"/>
              <a:t>- </a:t>
            </a:r>
            <a:r>
              <a:rPr lang="cs-CZ" sz="2600" dirty="0">
                <a:effectLst/>
                <a:ea typeface="Times New Roman" panose="02020603050405020304" pitchFamily="18" charset="0"/>
              </a:rPr>
              <a:t>skutečným majitelem právnické osoby, popřípadě svěřenského fondu, o kterých je povinné osobě známo, že byly vytvořeny ve prospěch osoby uvedené v písm. a)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2163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23379-67D0-4013-AE16-8EE8ABC6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8A9689-90AF-4AC4-A635-EEB8E548F11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b="1" dirty="0"/>
              <a:t>Své ego prosím odložte v šatně.</a:t>
            </a:r>
          </a:p>
        </p:txBody>
      </p:sp>
    </p:spTree>
    <p:extLst>
      <p:ext uri="{BB962C8B-B14F-4D97-AF65-F5344CB8AC3E}">
        <p14:creationId xmlns:p14="http://schemas.microsoft.com/office/powerpoint/2010/main" val="1474649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E6E56-D521-4575-B22D-D6E19CDD3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213E3-8D0A-432B-B0A0-6AD3F4D5D45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b="1" dirty="0"/>
              <a:t>1……...2……….3</a:t>
            </a:r>
          </a:p>
        </p:txBody>
      </p:sp>
    </p:spTree>
    <p:extLst>
      <p:ext uri="{BB962C8B-B14F-4D97-AF65-F5344CB8AC3E}">
        <p14:creationId xmlns:p14="http://schemas.microsoft.com/office/powerpoint/2010/main" val="2157907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7B80C-530F-4ED4-BE0E-D23C454C5AC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Advokát jako povinná osoba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97F389-19FC-4157-B3D4-D2BE9441A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Obecné povinnosti</a:t>
            </a:r>
          </a:p>
          <a:p>
            <a:pPr lvl="1"/>
            <a:r>
              <a:rPr lang="cs-CZ" dirty="0"/>
              <a:t>Vypracování systému vnitřních zásad (§ 21)</a:t>
            </a:r>
          </a:p>
          <a:p>
            <a:pPr lvl="1"/>
            <a:r>
              <a:rPr lang="cs-CZ" dirty="0"/>
              <a:t>Určení kontaktní osoby (§ 22)</a:t>
            </a:r>
          </a:p>
          <a:p>
            <a:pPr lvl="1"/>
            <a:r>
              <a:rPr lang="cs-CZ" dirty="0"/>
              <a:t>Školení zaměstnanců (§ 23)</a:t>
            </a:r>
          </a:p>
          <a:p>
            <a:pPr lvl="1"/>
            <a:r>
              <a:rPr lang="cs-CZ" dirty="0"/>
              <a:t>Informační povinnost (§ 24, § 24a)</a:t>
            </a:r>
          </a:p>
          <a:p>
            <a:pPr lvl="1"/>
            <a:r>
              <a:rPr lang="cs-CZ" dirty="0"/>
              <a:t>Dokumentační povinnost (§ 16)</a:t>
            </a:r>
          </a:p>
          <a:p>
            <a:pPr lvl="1"/>
            <a:endParaRPr lang="cs-CZ" dirty="0"/>
          </a:p>
          <a:p>
            <a:r>
              <a:rPr lang="cs-CZ" dirty="0"/>
              <a:t>Konkrétní povinnosti ve vztahu ke SLEDOVANÝM ČINNOSTEM</a:t>
            </a:r>
          </a:p>
          <a:p>
            <a:pPr lvl="1"/>
            <a:r>
              <a:rPr lang="cs-CZ" dirty="0"/>
              <a:t>Identifikace klienta</a:t>
            </a:r>
          </a:p>
          <a:p>
            <a:pPr lvl="1"/>
            <a:r>
              <a:rPr lang="cs-CZ" dirty="0"/>
              <a:t>Kontrola klienta</a:t>
            </a:r>
          </a:p>
          <a:p>
            <a:pPr lvl="1"/>
            <a:r>
              <a:rPr lang="cs-CZ" dirty="0"/>
              <a:t>Hlášení podezřelého obchodu</a:t>
            </a:r>
          </a:p>
          <a:p>
            <a:pPr lvl="1"/>
            <a:r>
              <a:rPr lang="cs-CZ" dirty="0"/>
              <a:t>Odklad splnění příkazu klienta/jeho neprovedení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967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70964-A4FD-46F5-BB65-74DF9B508EB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 Identifikace klienta - § 5, 7,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AACD94-7E26-41AF-9606-7C414672F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Povinnost informovat klienta – čl. 1 AML Usnesení</a:t>
            </a:r>
          </a:p>
          <a:p>
            <a:pPr lvl="1" algn="just"/>
            <a:r>
              <a:rPr lang="cs-CZ" dirty="0"/>
              <a:t>Informace o povinnostech souvisejících s AML předpisy – čl. 1 odst. 3, § 24 odst. 1 zákona (osobní údaje)</a:t>
            </a:r>
          </a:p>
          <a:p>
            <a:pPr algn="just"/>
            <a:r>
              <a:rPr lang="cs-CZ" dirty="0"/>
              <a:t>Povinnost identifikovat klienta - § 7</a:t>
            </a:r>
          </a:p>
          <a:p>
            <a:pPr lvl="1" algn="just"/>
            <a:r>
              <a:rPr lang="cs-CZ" sz="2000" dirty="0"/>
              <a:t>Pokud je zřejmé, že hodnota obchodu překročí částku 1.000 EUR</a:t>
            </a:r>
          </a:p>
          <a:p>
            <a:pPr lvl="1" algn="just"/>
            <a:r>
              <a:rPr lang="cs-CZ" sz="2000" dirty="0"/>
              <a:t>Při podezřelém obchodu</a:t>
            </a:r>
          </a:p>
          <a:p>
            <a:pPr lvl="1" algn="just"/>
            <a:r>
              <a:rPr lang="cs-CZ" sz="2000" dirty="0"/>
              <a:t>Při vzniku obchodního vztahu</a:t>
            </a:r>
          </a:p>
          <a:p>
            <a:pPr lvl="1" algn="just"/>
            <a:r>
              <a:rPr lang="cs-CZ" sz="2000" dirty="0"/>
              <a:t>nákup nebo přijetí kulturních památek, předmětů kulturní hodnoty, použitého zboží nebo zboží bez dokladu o jeho nabytí ke zprostředkování jejich prodeje anebo přijímání věcí do zástavy, </a:t>
            </a:r>
          </a:p>
          <a:p>
            <a:pPr algn="just"/>
            <a:r>
              <a:rPr lang="cs-CZ" dirty="0"/>
              <a:t>Povinnost součinnosti klienta při identifikaci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486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A7D23-08AE-40F4-83B9-57E9320BC90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Obsah identifikace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5D70C-1505-49F5-9131-53924EBD8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Nacionále jednající fyzické osoby</a:t>
            </a:r>
          </a:p>
          <a:p>
            <a:pPr lvl="1"/>
            <a:r>
              <a:rPr lang="cs-CZ" dirty="0"/>
              <a:t>Jména a příjmení, rodné číslo, a nebylo-li přiděleno, datum narození, místo narození, pohlaví, trvalý nebo jiný pobyt a státní občanství;</a:t>
            </a:r>
          </a:p>
          <a:p>
            <a:pPr lvl="1"/>
            <a:r>
              <a:rPr lang="cs-CZ" dirty="0"/>
              <a:t>obchodní firma, odlišující dodatek nebo další označení, sídlo a identifikační číslo osoby, </a:t>
            </a:r>
          </a:p>
          <a:p>
            <a:pPr lvl="1"/>
            <a:r>
              <a:rPr lang="cs-CZ" dirty="0"/>
              <a:t>druh a číslo průkazu totožnosti, stát, popřípadě orgán, který jej vydal, a dobu jeho platnosti;</a:t>
            </a:r>
          </a:p>
          <a:p>
            <a:r>
              <a:rPr lang="cs-CZ" dirty="0"/>
              <a:t>2. U právnické osoby</a:t>
            </a:r>
          </a:p>
          <a:p>
            <a:pPr lvl="1"/>
            <a:r>
              <a:rPr lang="cs-CZ" dirty="0"/>
              <a:t>Základní identifikační údaje – název, sídlo, dodatek, IČ a jeho obdoby</a:t>
            </a:r>
          </a:p>
          <a:p>
            <a:pPr lvl="1"/>
            <a:r>
              <a:rPr lang="cs-CZ" dirty="0"/>
              <a:t>Údaje ke zjištění a ověření osoby, která je statut. orgánem</a:t>
            </a:r>
          </a:p>
          <a:p>
            <a:pPr lvl="1"/>
            <a:r>
              <a:rPr lang="cs-CZ" dirty="0"/>
              <a:t>Zákl. identifikační údaje PO, která je členem jejího statutárního orgánu a zákl. údaje k identifikaci FO, která ji zastupuje</a:t>
            </a:r>
          </a:p>
          <a:p>
            <a:r>
              <a:rPr lang="cs-CZ" dirty="0"/>
              <a:t>3. Ověření zastoupeného a nacionále zástupce nebo opatrovníka</a:t>
            </a:r>
          </a:p>
          <a:p>
            <a:r>
              <a:rPr lang="cs-CZ" dirty="0"/>
              <a:t>4. Kontaktní údaje – v odůvodněných případech, údaje o </a:t>
            </a:r>
            <a:r>
              <a:rPr lang="cs-CZ" dirty="0" err="1"/>
              <a:t>zam</a:t>
            </a:r>
            <a:r>
              <a:rPr lang="cs-CZ" dirty="0"/>
              <a:t>.</a:t>
            </a:r>
          </a:p>
          <a:p>
            <a:r>
              <a:rPr lang="cs-CZ" dirty="0"/>
              <a:t>5.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PEP</a:t>
            </a:r>
            <a:r>
              <a:rPr lang="cs-CZ" dirty="0"/>
              <a:t> – klient, FO - zástupce, skutečný majitel (je-li znám) </a:t>
            </a:r>
          </a:p>
          <a:p>
            <a:r>
              <a:rPr lang="cs-CZ" dirty="0"/>
              <a:t>6.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Mezinárodní sankce </a:t>
            </a:r>
            <a:r>
              <a:rPr lang="cs-CZ" dirty="0"/>
              <a:t>– klient, FO – zástupce, skutečný majitel, jiná osoba ve vlastnické a řídící struktuře</a:t>
            </a:r>
          </a:p>
        </p:txBody>
      </p:sp>
    </p:spTree>
    <p:extLst>
      <p:ext uri="{BB962C8B-B14F-4D97-AF65-F5344CB8AC3E}">
        <p14:creationId xmlns:p14="http://schemas.microsoft.com/office/powerpoint/2010/main" val="982782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D0007-A5D9-471B-8053-4A48458D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347"/>
            <a:ext cx="10515600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Identifikace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44C1E5-B28C-4274-B621-32CB4BCE8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Prvotní identifikace  vždy v osobní přítomnosti</a:t>
            </a:r>
          </a:p>
          <a:p>
            <a:r>
              <a:rPr lang="cs-CZ" dirty="0"/>
              <a:t>zjednodušená identifikace </a:t>
            </a:r>
          </a:p>
          <a:p>
            <a:pPr lvl="1"/>
            <a:r>
              <a:rPr lang="cs-CZ" dirty="0"/>
              <a:t>při dalších obchodech s klientem, který již byl identifikován on i jednající osoba (lze mailem)</a:t>
            </a:r>
          </a:p>
          <a:p>
            <a:pPr lvl="1"/>
            <a:r>
              <a:rPr lang="cs-CZ" dirty="0"/>
              <a:t>při jednání za klienta jinou osobou, jejíž oprávnění je zjistitelné z VR</a:t>
            </a:r>
          </a:p>
          <a:p>
            <a:pPr lvl="1"/>
            <a:r>
              <a:rPr lang="cs-CZ" dirty="0"/>
              <a:t>Při ukládání hotovosti s již podepsanými doklady (není třeba PM)</a:t>
            </a:r>
          </a:p>
          <a:p>
            <a:r>
              <a:rPr lang="cs-CZ" dirty="0"/>
              <a:t>Elektronická identifikace </a:t>
            </a:r>
          </a:p>
          <a:p>
            <a:r>
              <a:rPr lang="cs-CZ" dirty="0"/>
              <a:t>Zesílená identifikace (a kontrola)</a:t>
            </a:r>
          </a:p>
          <a:p>
            <a:r>
              <a:rPr lang="cs-CZ" dirty="0"/>
              <a:t>Zprostředkovaná identifikace</a:t>
            </a:r>
          </a:p>
          <a:p>
            <a:r>
              <a:rPr lang="cs-CZ" dirty="0"/>
              <a:t>Převzatá identifikace</a:t>
            </a:r>
          </a:p>
          <a:p>
            <a:r>
              <a:rPr lang="cs-CZ" dirty="0"/>
              <a:t>Zjednodušená identifikace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845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F2408-BD9B-45B3-BA57-739B134DC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736"/>
            <a:ext cx="10515600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Zprostředkovaná identifikace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7C5C6-B230-4A63-A8C8-FE7C99B39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680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Provádí</a:t>
            </a:r>
          </a:p>
          <a:p>
            <a:pPr lvl="1"/>
            <a:r>
              <a:rPr lang="cs-CZ" dirty="0"/>
              <a:t>Notář</a:t>
            </a:r>
          </a:p>
          <a:p>
            <a:pPr lvl="1"/>
            <a:r>
              <a:rPr lang="cs-CZ" dirty="0"/>
              <a:t>Kontaktní místo veřejné správy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Pro kterou povinnou osobu a k jakému účelu</a:t>
            </a:r>
          </a:p>
          <a:p>
            <a:r>
              <a:rPr lang="cs-CZ" dirty="0"/>
              <a:t>Identifikace veřejnou listinou – do DS </a:t>
            </a:r>
          </a:p>
          <a:p>
            <a:r>
              <a:rPr lang="cs-CZ" dirty="0"/>
              <a:t>Přílohy jsou vždy její součástí – kopie dokladů</a:t>
            </a:r>
          </a:p>
        </p:txBody>
      </p:sp>
    </p:spTree>
    <p:extLst>
      <p:ext uri="{BB962C8B-B14F-4D97-AF65-F5344CB8AC3E}">
        <p14:creationId xmlns:p14="http://schemas.microsoft.com/office/powerpoint/2010/main" val="7184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5F3B2-3624-4DF0-8EFA-4688499F793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Převzetí identifikace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1ECB1-D43B-4AB7-894D-576D81DE7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Převzetí identifikace podle § 11, </a:t>
            </a:r>
            <a:r>
              <a:rPr lang="cs-CZ" dirty="0">
                <a:solidFill>
                  <a:srgbClr val="FF0000"/>
                </a:solidFill>
              </a:rPr>
              <a:t>pokud byla provedena před vznikem obchodního vztahu:</a:t>
            </a:r>
          </a:p>
          <a:p>
            <a:pPr lvl="1"/>
            <a:r>
              <a:rPr lang="cs-CZ" dirty="0"/>
              <a:t>úvěrovou nebo finanční institucí, </a:t>
            </a:r>
          </a:p>
          <a:p>
            <a:pPr lvl="1"/>
            <a:r>
              <a:rPr lang="cs-CZ" dirty="0"/>
              <a:t>zahraniční úvěrovou a finanční institucí</a:t>
            </a:r>
          </a:p>
          <a:p>
            <a:pPr lvl="1"/>
            <a:r>
              <a:rPr lang="cs-CZ" dirty="0"/>
              <a:t>od osoby stejného typu podle § 11 odst. 5</a:t>
            </a:r>
          </a:p>
          <a:p>
            <a:r>
              <a:rPr lang="cs-CZ" dirty="0"/>
              <a:t>Pouze ze zemí se srovnatelnými AML opatřeními a dozorem</a:t>
            </a:r>
          </a:p>
          <a:p>
            <a:r>
              <a:rPr lang="cs-CZ" dirty="0"/>
              <a:t>Nutno zajistit, aby na vyžádání poskytl identifikující subjekt dokumenty a kopie dokladů </a:t>
            </a:r>
          </a:p>
        </p:txBody>
      </p:sp>
    </p:spTree>
    <p:extLst>
      <p:ext uri="{BB962C8B-B14F-4D97-AF65-F5344CB8AC3E}">
        <p14:creationId xmlns:p14="http://schemas.microsoft.com/office/powerpoint/2010/main" val="3391486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8D406-D1AD-4E67-AABD-3967B903169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Elektronická identifikace prostřednictvím účtu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BBC83-87A0-4FDE-A618-EBCA049B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Klient FO nebo zástupce PO</a:t>
            </a:r>
          </a:p>
          <a:p>
            <a:pPr lvl="1"/>
            <a:r>
              <a:rPr lang="cs-CZ" dirty="0"/>
              <a:t>Kopie průkazu totožnosti + dalšího dokladu</a:t>
            </a:r>
          </a:p>
          <a:p>
            <a:pPr lvl="1"/>
            <a:r>
              <a:rPr lang="cs-CZ" dirty="0"/>
              <a:t>Nejsou pochybnosti o skutečné totožnosti klienta nebo za něj jednající osoby</a:t>
            </a:r>
          </a:p>
          <a:p>
            <a:pPr lvl="1"/>
            <a:r>
              <a:rPr lang="cs-CZ" dirty="0"/>
              <a:t>Písemná smlouva</a:t>
            </a:r>
          </a:p>
          <a:p>
            <a:pPr lvl="1"/>
            <a:r>
              <a:rPr lang="cs-CZ" dirty="0"/>
              <a:t>Prokázání existence platebního účtu v EU, resp. EHS</a:t>
            </a:r>
          </a:p>
          <a:p>
            <a:pPr lvl="1"/>
            <a:r>
              <a:rPr lang="cs-CZ" dirty="0"/>
              <a:t>První platba dle smlouvy bude z tohoto účtu</a:t>
            </a:r>
          </a:p>
          <a:p>
            <a:pPr lvl="1"/>
            <a:r>
              <a:rPr lang="cs-CZ" dirty="0"/>
              <a:t>Platbu musí provázet informace o účelu identifikace a označení povinné osoby spolu s </a:t>
            </a:r>
            <a:r>
              <a:rPr lang="cs-CZ" dirty="0" err="1"/>
              <a:t>ozn</a:t>
            </a:r>
            <a:r>
              <a:rPr lang="cs-CZ" dirty="0"/>
              <a:t>. příkazce</a:t>
            </a:r>
          </a:p>
        </p:txBody>
      </p:sp>
    </p:spTree>
    <p:extLst>
      <p:ext uri="{BB962C8B-B14F-4D97-AF65-F5344CB8AC3E}">
        <p14:creationId xmlns:p14="http://schemas.microsoft.com/office/powerpoint/2010/main" val="3855822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0071E-2D79-4C9B-AEA6-61DF1809517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Elektronická identifikace EIDAS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CDA4B5-B96B-482A-B484-F2A741549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Klient FO nebo zástupce PO</a:t>
            </a:r>
          </a:p>
          <a:p>
            <a:pPr lvl="1"/>
            <a:r>
              <a:rPr lang="cs-CZ" dirty="0"/>
              <a:t>Identifikační údaje zasílá s kvalifikovaným el. podpisem</a:t>
            </a:r>
          </a:p>
          <a:p>
            <a:pPr lvl="1"/>
            <a:r>
              <a:rPr lang="cs-CZ" dirty="0"/>
              <a:t>Po ověří platnost zaslaných údajů i certifikátu u kvalifikovaného poskytovatele, případně z veřejné listiny s el. pečetí</a:t>
            </a:r>
          </a:p>
          <a:p>
            <a:pPr lvl="1"/>
            <a:r>
              <a:rPr lang="cs-CZ" dirty="0"/>
              <a:t>Nelze u klientů s tzv. vyšším rizikem (PEP, klient z rizikové země, obchod s rizikovou zemí)</a:t>
            </a:r>
          </a:p>
          <a:p>
            <a:pPr lvl="1"/>
            <a:r>
              <a:rPr lang="cs-CZ" dirty="0"/>
              <a:t>Rizikovost se stanoví podle hodnocení rizik</a:t>
            </a:r>
          </a:p>
          <a:p>
            <a:pPr lvl="2"/>
            <a:r>
              <a:rPr lang="cs-CZ" dirty="0"/>
              <a:t>Vlastního</a:t>
            </a:r>
          </a:p>
          <a:p>
            <a:pPr lvl="2"/>
            <a:r>
              <a:rPr lang="cs-CZ" dirty="0"/>
              <a:t>Sektorového</a:t>
            </a:r>
          </a:p>
          <a:p>
            <a:pPr lvl="2"/>
            <a:r>
              <a:rPr lang="cs-CZ" dirty="0"/>
              <a:t>NRA</a:t>
            </a:r>
          </a:p>
        </p:txBody>
      </p:sp>
    </p:spTree>
    <p:extLst>
      <p:ext uri="{BB962C8B-B14F-4D97-AF65-F5344CB8AC3E}">
        <p14:creationId xmlns:p14="http://schemas.microsoft.com/office/powerpoint/2010/main" val="1843632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C1A2-AB6B-4D7E-B53C-642E6ACF225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Mezinárodní sankce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B15D9F-3281-41BD-878A-C71A8FDA8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https://www.sanctionsmap.eu/#/main</a:t>
            </a:r>
            <a:endParaRPr lang="cs-CZ" u="sng" dirty="0">
              <a:solidFill>
                <a:srgbClr val="0563C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https://data.europa.eu/data/datasets/consolidated-list-of-persons-groups-and-entities-subject-to-eu-financial-sanctions?locale=en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cs-CZ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https://scsanctions.un.org/search/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https://www.financnianalytickyurad.cz/stanoviska-fau.html</a:t>
            </a:r>
            <a:r>
              <a:rPr lang="cs-CZ" i="1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(Seznam zemí s uplatňováním mezinárodních sankcí na stránkách FAÚ)</a:t>
            </a:r>
            <a:endParaRPr lang="cs-CZ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https://www.financnianalytickyurad.cz/mezinarodni-sankce/aktualne-o-sankcich.html</a:t>
            </a:r>
            <a:endParaRPr lang="cs-CZ" u="sng" dirty="0">
              <a:solidFill>
                <a:srgbClr val="0563C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u="sng" dirty="0">
              <a:solidFill>
                <a:srgbClr val="0563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Shoda musí být zjištěna u těchto údajů: 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cs-CZ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Jméno/název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cs-CZ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Národnost/státní příslušnost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cs-CZ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Bydliště/sídlo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Datum narození/IČO nebo jiný identifikační znak.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9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356BF-C461-4B28-9B0A-B7DF8D554A1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/>
              <a:t>AML - Anti-Money </a:t>
            </a:r>
            <a:r>
              <a:rPr lang="cs-CZ" dirty="0" err="1"/>
              <a:t>Laundering</a:t>
            </a:r>
            <a:br>
              <a:rPr lang="cs-CZ" dirty="0"/>
            </a:br>
            <a:r>
              <a:rPr lang="cs-CZ" dirty="0"/>
              <a:t>CFT – </a:t>
            </a:r>
            <a:r>
              <a:rPr lang="cs-CZ" dirty="0" err="1"/>
              <a:t>Combating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financing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terorism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ABE440-4DB0-485F-BFD9-CB949D0E6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FATF – </a:t>
            </a:r>
            <a:r>
              <a:rPr lang="cs-CZ" sz="2000" b="1" dirty="0" err="1"/>
              <a:t>Financial</a:t>
            </a:r>
            <a:r>
              <a:rPr lang="cs-CZ" sz="2000" b="1" dirty="0"/>
              <a:t> </a:t>
            </a:r>
            <a:r>
              <a:rPr lang="cs-CZ" sz="2000" b="1" dirty="0" err="1"/>
              <a:t>Action</a:t>
            </a:r>
            <a:r>
              <a:rPr lang="cs-CZ" sz="2000" b="1" dirty="0"/>
              <a:t> </a:t>
            </a:r>
            <a:r>
              <a:rPr lang="cs-CZ" sz="2000" b="1" dirty="0" err="1"/>
              <a:t>Task</a:t>
            </a:r>
            <a:r>
              <a:rPr lang="cs-CZ" sz="2000" b="1" dirty="0"/>
              <a:t> </a:t>
            </a:r>
            <a:r>
              <a:rPr lang="cs-CZ" sz="2000" b="1" dirty="0" err="1"/>
              <a:t>Force</a:t>
            </a:r>
            <a:endParaRPr lang="cs-CZ" sz="2000" b="1" dirty="0"/>
          </a:p>
          <a:p>
            <a:pPr lvl="1"/>
            <a:r>
              <a:rPr lang="cs-CZ" sz="2000" dirty="0" err="1"/>
              <a:t>Zal</a:t>
            </a:r>
            <a:r>
              <a:rPr lang="cs-CZ" sz="2000" dirty="0"/>
              <a:t>. v červenci 1989 na Summitu G7 v Paříži</a:t>
            </a:r>
          </a:p>
          <a:p>
            <a:pPr lvl="1"/>
            <a:r>
              <a:rPr lang="cs-CZ" sz="2000" dirty="0"/>
              <a:t>40 doporučení</a:t>
            </a:r>
          </a:p>
          <a:p>
            <a:pPr lvl="1"/>
            <a:r>
              <a:rPr lang="cs-CZ" sz="2000" dirty="0">
                <a:hlinkClick r:id="rId2"/>
              </a:rPr>
              <a:t>Http://www.fatf-gafi.org/</a:t>
            </a:r>
            <a:endParaRPr lang="cs-CZ" sz="2000" dirty="0"/>
          </a:p>
          <a:p>
            <a:pPr lvl="1"/>
            <a:endParaRPr lang="cs-CZ" sz="2000" dirty="0"/>
          </a:p>
          <a:p>
            <a:r>
              <a:rPr lang="cs-CZ" sz="2000" b="1" dirty="0"/>
              <a:t>MONEYVAL – </a:t>
            </a:r>
            <a:r>
              <a:rPr lang="cs-CZ" sz="2000" b="1" dirty="0" err="1"/>
              <a:t>Commitee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Experts</a:t>
            </a:r>
            <a:r>
              <a:rPr lang="cs-CZ" sz="2000" b="1" dirty="0"/>
              <a:t> on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Evaluation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Anti-Money </a:t>
            </a:r>
            <a:r>
              <a:rPr lang="cs-CZ" sz="2000" b="1" dirty="0" err="1"/>
              <a:t>Laundering</a:t>
            </a:r>
            <a:r>
              <a:rPr lang="cs-CZ" sz="2000" b="1" dirty="0"/>
              <a:t> </a:t>
            </a:r>
            <a:r>
              <a:rPr lang="cs-CZ" sz="2000" b="1" dirty="0" err="1"/>
              <a:t>Measures</a:t>
            </a:r>
            <a:r>
              <a:rPr lang="cs-CZ" sz="2000" b="1" dirty="0"/>
              <a:t> and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Financing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Terrorism</a:t>
            </a:r>
            <a:endParaRPr lang="cs-CZ" sz="2000" b="1" dirty="0"/>
          </a:p>
          <a:p>
            <a:pPr lvl="1"/>
            <a:r>
              <a:rPr lang="cs-CZ" sz="2000" dirty="0" err="1"/>
              <a:t>Zal</a:t>
            </a:r>
            <a:r>
              <a:rPr lang="cs-CZ" sz="2000" dirty="0"/>
              <a:t>. V roce 1997 jako jeden z výborů Rady Evropy</a:t>
            </a:r>
          </a:p>
          <a:p>
            <a:pPr lvl="1"/>
            <a:r>
              <a:rPr lang="cs-CZ" sz="2000" dirty="0"/>
              <a:t>Provádí a kontroluje doporučení FATF</a:t>
            </a:r>
          </a:p>
          <a:p>
            <a:pPr lvl="1"/>
            <a:r>
              <a:rPr lang="cs-CZ" sz="2000" dirty="0">
                <a:hlinkClick r:id="rId3"/>
              </a:rPr>
              <a:t>https://www.coe.int/en/web/moneyval</a:t>
            </a:r>
            <a:endParaRPr lang="cs-CZ" sz="2000" dirty="0"/>
          </a:p>
          <a:p>
            <a:pPr lvl="1"/>
            <a:endParaRPr lang="cs-CZ" dirty="0"/>
          </a:p>
          <a:p>
            <a:r>
              <a:rPr lang="cs-CZ" sz="2000" b="1" dirty="0"/>
              <a:t>EU – FIU </a:t>
            </a:r>
            <a:r>
              <a:rPr lang="cs-CZ" sz="2000" dirty="0"/>
              <a:t>(</a:t>
            </a:r>
            <a:r>
              <a:rPr lang="cs-CZ" sz="2000" dirty="0" err="1"/>
              <a:t>Egmont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82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6C68E-26B2-4B60-AC19-DCB29ACD09E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6E53D-F9D2-47AE-B057-051DA334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Rozdělení: </a:t>
            </a:r>
          </a:p>
          <a:p>
            <a:pPr lvl="1"/>
            <a:r>
              <a:rPr lang="cs-CZ" dirty="0"/>
              <a:t>Osoba ze státu, který je předmětem sankcí jako celek</a:t>
            </a:r>
          </a:p>
          <a:p>
            <a:pPr lvl="1"/>
            <a:r>
              <a:rPr lang="cs-CZ" dirty="0"/>
              <a:t>Osoba ze skupiny osob, jejich majetek podléhá sankcím</a:t>
            </a:r>
          </a:p>
          <a:p>
            <a:pPr lvl="1"/>
            <a:r>
              <a:rPr lang="cs-CZ" dirty="0"/>
              <a:t>Předmět obchodu podléhá sankcím nebo zvláštnímu obchodnímu režimu. </a:t>
            </a:r>
          </a:p>
        </p:txBody>
      </p:sp>
    </p:spTree>
    <p:extLst>
      <p:ext uri="{BB962C8B-B14F-4D97-AF65-F5344CB8AC3E}">
        <p14:creationId xmlns:p14="http://schemas.microsoft.com/office/powerpoint/2010/main" val="1453694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D902D-BBDE-4C6E-9590-88A0D61DD0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Zesílená identifikace a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E5732A-A895-4163-8E78-2D2085A7C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hodnocení rizik představuje klient, obchod nebo obchodní vztah zvýšené riziko ML/FT</a:t>
            </a:r>
          </a:p>
          <a:p>
            <a:r>
              <a:rPr lang="cs-CZ" dirty="0"/>
              <a:t>PEP, vysoce riziková třetí země</a:t>
            </a:r>
          </a:p>
          <a:p>
            <a:pPr lvl="1"/>
            <a:r>
              <a:rPr lang="cs-CZ" dirty="0"/>
              <a:t>Další dokumenty – o skutečném majiteli, o zamýšlené povaze obchodního vztahu, zdroji peněžních prostředků a majetku klienta, skutečném majiteli</a:t>
            </a:r>
          </a:p>
          <a:p>
            <a:pPr lvl="1"/>
            <a:r>
              <a:rPr lang="cs-CZ" dirty="0"/>
              <a:t>Ověření informací a dokumentů z důvěryhodných zdrojů</a:t>
            </a:r>
          </a:p>
          <a:p>
            <a:pPr lvl="1"/>
            <a:r>
              <a:rPr lang="cs-CZ" dirty="0"/>
              <a:t>Pravidelné a zesílené sledování</a:t>
            </a:r>
          </a:p>
          <a:p>
            <a:pPr lvl="1"/>
            <a:r>
              <a:rPr lang="cs-CZ" dirty="0"/>
              <a:t>Souhlas člena statutárního orgánu</a:t>
            </a:r>
          </a:p>
          <a:p>
            <a:pPr lvl="1"/>
            <a:r>
              <a:rPr lang="cs-CZ" dirty="0"/>
              <a:t>První platba z účtu na jméno klienta u </a:t>
            </a:r>
            <a:r>
              <a:rPr lang="cs-CZ" dirty="0" err="1"/>
              <a:t>fin</a:t>
            </a:r>
            <a:r>
              <a:rPr lang="cs-CZ" dirty="0"/>
              <a:t>. Instituce s povinnostmi identifikace a kontroly alespoň rovnocenné </a:t>
            </a:r>
            <a:r>
              <a:rPr lang="cs-CZ" dirty="0" err="1"/>
              <a:t>pož</a:t>
            </a:r>
            <a:r>
              <a:rPr lang="cs-CZ" dirty="0"/>
              <a:t>. EU</a:t>
            </a:r>
          </a:p>
          <a:p>
            <a:pPr lvl="1"/>
            <a:r>
              <a:rPr lang="cs-CZ" dirty="0"/>
              <a:t>Jiná opatření</a:t>
            </a:r>
          </a:p>
        </p:txBody>
      </p:sp>
    </p:spTree>
    <p:extLst>
      <p:ext uri="{BB962C8B-B14F-4D97-AF65-F5344CB8AC3E}">
        <p14:creationId xmlns:p14="http://schemas.microsoft.com/office/powerpoint/2010/main" val="3666738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EC4DF-8B56-48BD-A46E-0F8AAF7E24C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Kontrola klienta a obchodního vztahu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5F4F6-C8BB-43D3-B836-0C7FD682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Vždy: </a:t>
            </a:r>
          </a:p>
          <a:p>
            <a:r>
              <a:rPr lang="cs-CZ" dirty="0"/>
              <a:t>před uskutečněním obchodu mimo obchodní vztah </a:t>
            </a:r>
          </a:p>
          <a:p>
            <a:pPr lvl="1"/>
            <a:r>
              <a:rPr lang="cs-CZ" dirty="0"/>
              <a:t>S hodnotou obchodního vztahu 15000 EUR</a:t>
            </a:r>
          </a:p>
          <a:p>
            <a:pPr lvl="1"/>
            <a:r>
              <a:rPr lang="cs-CZ" dirty="0"/>
              <a:t>S PEP</a:t>
            </a:r>
          </a:p>
          <a:p>
            <a:pPr lvl="1"/>
            <a:r>
              <a:rPr lang="cs-CZ" dirty="0"/>
              <a:t>S osobou z tzv. vysoce rizikové země (viz nařízení č. 2016/1675)</a:t>
            </a:r>
          </a:p>
          <a:p>
            <a:pPr lvl="1"/>
            <a:r>
              <a:rPr lang="cs-CZ" dirty="0"/>
              <a:t>S osobou identifikovanou na dálku elektronicky bez EIDAS</a:t>
            </a:r>
          </a:p>
          <a:p>
            <a:pPr lvl="1"/>
            <a:r>
              <a:rPr lang="cs-CZ" dirty="0"/>
              <a:t>Při převodu peněžních prostředků s hodnotou 1000 EUR a vyšší</a:t>
            </a:r>
          </a:p>
          <a:p>
            <a:r>
              <a:rPr lang="cs-CZ" dirty="0"/>
              <a:t>Před navázáním obchodního vztahu</a:t>
            </a:r>
          </a:p>
          <a:p>
            <a:r>
              <a:rPr lang="cs-CZ" dirty="0"/>
              <a:t>Jde-li o podezřelý obchod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27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02B8C-7D36-41C4-8D94-B5A82783071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 Zjišťuje a </a:t>
            </a:r>
            <a:r>
              <a:rPr lang="cs-CZ" u="sng" dirty="0"/>
              <a:t>vyhodnocuje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B655D-F65F-4DB3-8018-F59A30549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Informace o účelu a povaze obchodu</a:t>
            </a:r>
          </a:p>
          <a:p>
            <a:r>
              <a:rPr lang="cs-CZ" dirty="0"/>
              <a:t>Informace o povaze podnikání klienta</a:t>
            </a:r>
          </a:p>
          <a:p>
            <a:r>
              <a:rPr lang="cs-CZ" dirty="0"/>
              <a:t>Totožnost skutečného majitele – prověření z důvěryhodných zdrojů</a:t>
            </a:r>
          </a:p>
          <a:p>
            <a:pPr marL="0" indent="0">
              <a:buNone/>
            </a:pPr>
            <a:r>
              <a:rPr lang="cs-CZ" dirty="0"/>
              <a:t>	(registr + 1)</a:t>
            </a:r>
          </a:p>
          <a:p>
            <a:r>
              <a:rPr lang="cs-CZ" dirty="0"/>
              <a:t>PEP + sankce</a:t>
            </a:r>
          </a:p>
          <a:p>
            <a:r>
              <a:rPr lang="cs-CZ" dirty="0"/>
              <a:t>Vlastnická a řídící struktura klienta</a:t>
            </a:r>
          </a:p>
          <a:p>
            <a:r>
              <a:rPr lang="cs-CZ" dirty="0"/>
              <a:t>Průběžné informace pro sledování obch. vztahu</a:t>
            </a:r>
          </a:p>
          <a:p>
            <a:r>
              <a:rPr lang="cs-CZ" dirty="0"/>
              <a:t>Zdroje finančních prostředků nebo jiného majetku, který je předmětem obchodu</a:t>
            </a:r>
          </a:p>
          <a:p>
            <a:r>
              <a:rPr lang="cs-CZ" dirty="0"/>
              <a:t>Zjištění původu majetku PEP</a:t>
            </a:r>
          </a:p>
          <a:p>
            <a:r>
              <a:rPr lang="cs-CZ" dirty="0"/>
              <a:t>Veškeré informace sloužící ke zohlednění míry rizika ML/FT</a:t>
            </a:r>
          </a:p>
        </p:txBody>
      </p:sp>
    </p:spTree>
    <p:extLst>
      <p:ext uri="{BB962C8B-B14F-4D97-AF65-F5344CB8AC3E}">
        <p14:creationId xmlns:p14="http://schemas.microsoft.com/office/powerpoint/2010/main" val="3736297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01130-B089-4C1E-81C1-514A6A2CA01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Výjimky § 27 AML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67AD8-725D-4A39-9AC4-4C696F27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Informace získané od klienta: </a:t>
            </a:r>
          </a:p>
          <a:p>
            <a:pPr marL="0" indent="0">
              <a:buNone/>
            </a:pPr>
            <a:r>
              <a:rPr lang="cs-CZ" dirty="0"/>
              <a:t>a) poskytováním právních porad nebo následným ověřováním právního postavení klienta,</a:t>
            </a:r>
          </a:p>
          <a:p>
            <a:pPr marL="0" indent="0">
              <a:buNone/>
            </a:pPr>
            <a:r>
              <a:rPr lang="cs-CZ" dirty="0"/>
              <a:t>b) obhajobou klienta v trestním řízení,</a:t>
            </a:r>
          </a:p>
          <a:p>
            <a:pPr marL="0" indent="0">
              <a:buNone/>
            </a:pPr>
            <a:r>
              <a:rPr lang="cs-CZ" dirty="0"/>
              <a:t>c) zastupováním klienta v řízení před soudy, nebo</a:t>
            </a:r>
          </a:p>
          <a:p>
            <a:pPr marL="0" indent="0">
              <a:buNone/>
            </a:pPr>
            <a:r>
              <a:rPr lang="cs-CZ" dirty="0"/>
              <a:t>d) poskytováním jakýchkoliv právních porad týkajících se řízení uvedených v </a:t>
            </a:r>
            <a:r>
              <a:rPr lang="cs-CZ" dirty="0">
                <a:hlinkClick r:id="rId2"/>
              </a:rPr>
              <a:t>písmenech b)</a:t>
            </a:r>
            <a:r>
              <a:rPr lang="cs-CZ" dirty="0"/>
              <a:t> a </a:t>
            </a:r>
            <a:r>
              <a:rPr lang="cs-CZ" dirty="0">
                <a:hlinkClick r:id="rId3"/>
              </a:rPr>
              <a:t>c)</a:t>
            </a:r>
            <a:r>
              <a:rPr lang="cs-CZ" dirty="0"/>
              <a:t>, a to bez ohledu na to, zda tato řízení již byla zahájena či nikoliv nebo zda již byla ukončena.</a:t>
            </a:r>
          </a:p>
          <a:p>
            <a:pPr marL="0" indent="0">
              <a:buNone/>
            </a:pPr>
            <a:r>
              <a:rPr lang="cs-CZ" b="1" dirty="0"/>
              <a:t>se pro účely </a:t>
            </a:r>
            <a:r>
              <a:rPr lang="cs-CZ" b="1" dirty="0">
                <a:solidFill>
                  <a:srgbClr val="FF0000"/>
                </a:solidFill>
              </a:rPr>
              <a:t>kontroly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OPO</a:t>
            </a:r>
            <a:r>
              <a:rPr lang="cs-CZ" b="1" dirty="0"/>
              <a:t>, hlášení </a:t>
            </a:r>
            <a:r>
              <a:rPr lang="cs-CZ" b="1" dirty="0">
                <a:solidFill>
                  <a:srgbClr val="FF0000"/>
                </a:solidFill>
              </a:rPr>
              <a:t>nesrovnalostí</a:t>
            </a:r>
            <a:r>
              <a:rPr lang="cs-CZ" b="1" dirty="0"/>
              <a:t> v RSM nebo plnění </a:t>
            </a:r>
            <a:r>
              <a:rPr lang="cs-CZ" b="1" dirty="0">
                <a:solidFill>
                  <a:srgbClr val="FF0000"/>
                </a:solidFill>
              </a:rPr>
              <a:t>informační povinnosti </a:t>
            </a:r>
            <a:r>
              <a:rPr lang="cs-CZ" b="1" dirty="0"/>
              <a:t>NEPOUŽIJÍ. </a:t>
            </a:r>
          </a:p>
        </p:txBody>
      </p:sp>
    </p:spTree>
    <p:extLst>
      <p:ext uri="{BB962C8B-B14F-4D97-AF65-F5344CB8AC3E}">
        <p14:creationId xmlns:p14="http://schemas.microsoft.com/office/powerpoint/2010/main" val="880626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A3902-9C0C-400F-AC61-F9BB2CB1FDD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Hodnocení rizik – rizikové faktory na straně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D5EE78-E9DB-4186-A3FB-20AC4B167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Obchodní vztah realizován za neobvyklých okolností</a:t>
            </a:r>
          </a:p>
          <a:p>
            <a:r>
              <a:rPr lang="cs-CZ" dirty="0"/>
              <a:t>Klient je politicky exponovanou osobou</a:t>
            </a:r>
          </a:p>
          <a:p>
            <a:r>
              <a:rPr lang="cs-CZ" dirty="0"/>
              <a:t>Zvýšený pohyb hotovosti</a:t>
            </a:r>
          </a:p>
          <a:p>
            <a:r>
              <a:rPr lang="cs-CZ" dirty="0"/>
              <a:t>Neprůhledná vlastnická struktura klienta</a:t>
            </a:r>
          </a:p>
          <a:p>
            <a:r>
              <a:rPr lang="cs-CZ" dirty="0"/>
              <a:t>Neobvyklá nebo příliš složitá vlastnická struktura</a:t>
            </a:r>
          </a:p>
          <a:p>
            <a:r>
              <a:rPr lang="cs-CZ" dirty="0"/>
              <a:t>Trestná činnost klienta</a:t>
            </a:r>
          </a:p>
          <a:p>
            <a:r>
              <a:rPr lang="cs-CZ" dirty="0"/>
              <a:t>Klient vyžaduje anonymitu nebo neobvyklé podmínky transakce</a:t>
            </a:r>
          </a:p>
          <a:p>
            <a:r>
              <a:rPr lang="cs-CZ" dirty="0"/>
              <a:t>Klient neposkytuje součinnost</a:t>
            </a:r>
          </a:p>
          <a:p>
            <a:r>
              <a:rPr lang="cs-CZ" dirty="0"/>
              <a:t>Subjekt je osobním nástrojem držby aktiv (např. svěřenský fond)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443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D0217-F464-4536-BA05-498C5AB7CEC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Hodnocení rizik – geografická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3441B3-2305-4B74-802D-DB166CEAA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Země na seznamu Evropské komise / FAÚ / FATF, které:</a:t>
            </a:r>
            <a:endParaRPr lang="cs-CZ" sz="2000" dirty="0"/>
          </a:p>
          <a:p>
            <a:pPr lvl="1" algn="just"/>
            <a:r>
              <a:rPr lang="cs-CZ" sz="2000" dirty="0"/>
              <a:t>podporují financování terorismu, </a:t>
            </a:r>
          </a:p>
          <a:p>
            <a:pPr marL="457200" lvl="1" indent="0" algn="just">
              <a:buNone/>
            </a:pPr>
            <a:r>
              <a:rPr lang="cs-CZ" sz="2000" dirty="0"/>
              <a:t>(Irán, KLDR, Sýrie, Súdán, Libérie, Barma…)</a:t>
            </a:r>
          </a:p>
          <a:p>
            <a:pPr lvl="1" algn="just"/>
            <a:r>
              <a:rPr lang="cs-CZ" sz="2000" dirty="0"/>
              <a:t>S vysokým podílem korupce a trestné činnosti, </a:t>
            </a:r>
          </a:p>
          <a:p>
            <a:pPr marL="457200" lvl="1" indent="0" algn="just">
              <a:buNone/>
            </a:pPr>
            <a:r>
              <a:rPr lang="cs-CZ" sz="2000" dirty="0"/>
              <a:t>(Ghana, Botswana, Venezuela, Etiopie…)</a:t>
            </a:r>
          </a:p>
          <a:p>
            <a:pPr lvl="1" algn="just"/>
            <a:r>
              <a:rPr lang="cs-CZ" sz="2000" dirty="0"/>
              <a:t>na něž byly uvaleny sankce OSN či EU, </a:t>
            </a:r>
          </a:p>
          <a:p>
            <a:pPr marL="457200" lvl="1" indent="0" algn="just">
              <a:buNone/>
            </a:pPr>
            <a:r>
              <a:rPr lang="cs-CZ" sz="2000" dirty="0"/>
              <a:t>(Ruská federace, Bělorusko, Gruzie, Laos, Uganda, Vanuatu, Jemen)</a:t>
            </a:r>
          </a:p>
          <a:p>
            <a:pPr lvl="1" algn="just"/>
            <a:r>
              <a:rPr lang="cs-CZ" sz="2000" dirty="0"/>
              <a:t>nemají účinný systém AML</a:t>
            </a:r>
          </a:p>
          <a:p>
            <a:pPr marL="457200" lvl="1" indent="0" algn="just">
              <a:buNone/>
            </a:pPr>
            <a:r>
              <a:rPr lang="cs-CZ" sz="2000" dirty="0"/>
              <a:t>(Bosna a </a:t>
            </a:r>
            <a:r>
              <a:rPr lang="cs-CZ" sz="2000" dirty="0" err="1"/>
              <a:t>Herzegovina</a:t>
            </a:r>
            <a:r>
              <a:rPr lang="cs-CZ" sz="2000" dirty="0"/>
              <a:t>, </a:t>
            </a:r>
            <a:r>
              <a:rPr lang="cs-CZ" sz="2000" dirty="0" err="1"/>
              <a:t>Guayana</a:t>
            </a:r>
            <a:r>
              <a:rPr lang="cs-CZ" sz="2000" dirty="0"/>
              <a:t>, Trinidad a Tobago)</a:t>
            </a:r>
          </a:p>
          <a:p>
            <a:pPr lvl="1" algn="just"/>
            <a:r>
              <a:rPr lang="cs-CZ" sz="2000" dirty="0"/>
              <a:t>jsou rizikovými teritorií nebo daňovými ráji </a:t>
            </a:r>
          </a:p>
          <a:p>
            <a:pPr marL="457200" lvl="1" indent="0" algn="just">
              <a:buNone/>
            </a:pPr>
            <a:r>
              <a:rPr lang="cs-CZ" sz="2000" dirty="0"/>
              <a:t>(Britské panenské ostrovy, Seychely, Belize, Panama, Nevis, Kypr nebo Kajmanské ostrovy)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3222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5296F-3334-487D-8F2D-85904F0C317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Hodnocení rizik – typ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7BDCA-987F-406C-87C3-EE74664D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Finanční zprostředkovatelství</a:t>
            </a:r>
          </a:p>
          <a:p>
            <a:r>
              <a:rPr lang="cs-CZ" dirty="0"/>
              <a:t>Opakované transakce v neobvykle krátkém čase </a:t>
            </a:r>
          </a:p>
          <a:p>
            <a:r>
              <a:rPr lang="cs-CZ" dirty="0"/>
              <a:t>Inkasa od neznámých osob </a:t>
            </a:r>
          </a:p>
          <a:p>
            <a:r>
              <a:rPr lang="cs-CZ" dirty="0"/>
              <a:t>Neodpovídající protiplnění </a:t>
            </a:r>
          </a:p>
          <a:p>
            <a:r>
              <a:rPr lang="cs-CZ" dirty="0"/>
              <a:t>Neprůhledné transakce </a:t>
            </a:r>
          </a:p>
          <a:p>
            <a:r>
              <a:rPr lang="cs-CZ" dirty="0"/>
              <a:t>Pro klienta neobvykle velké transakce </a:t>
            </a:r>
          </a:p>
          <a:p>
            <a:r>
              <a:rPr lang="cs-CZ" dirty="0"/>
              <a:t>Struktury s nejasným majitelem </a:t>
            </a:r>
          </a:p>
          <a:p>
            <a:r>
              <a:rPr lang="cs-CZ" dirty="0"/>
              <a:t>Protistrany z rizikových území </a:t>
            </a:r>
          </a:p>
          <a:p>
            <a:r>
              <a:rPr lang="cs-CZ" dirty="0"/>
              <a:t>Poptávka privátního bankovnictví nebo produktů napomáhajících anonymitě </a:t>
            </a:r>
          </a:p>
          <a:p>
            <a:r>
              <a:rPr lang="cs-CZ" dirty="0"/>
              <a:t>Transakce bez osobní přítomnosti a bez účinných ověřovacích nástrojů</a:t>
            </a:r>
          </a:p>
          <a:p>
            <a:r>
              <a:rPr lang="cs-CZ" dirty="0"/>
              <a:t>Platby od neznámých osob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1849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773A7-722F-4B25-8B3D-75179B77139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Okolnosti snižující nebo zvyšující rizikovost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642A5-CBEC-4ACE-81E9-F377129C4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Pravidelnost a trvání vztahu s klientem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Reputace klienta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Úroveň dohledu v zemi původu, znalost dané země, neobvyklá vzdálenost mezi bydlištěm/sídlem a místem poskytování služby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Způsob jakým (a přes koho) jsme byli kontaktováni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3920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D36C3-E15D-4423-94ED-3D04163258C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Dokumentace AML povinností - § 16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72200-A630-477F-B61C-17B7825B8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Údaje získané při identifikaci klienta</a:t>
            </a:r>
          </a:p>
          <a:p>
            <a:r>
              <a:rPr lang="cs-CZ" sz="3600" dirty="0"/>
              <a:t>Kopie dokladů předložených k identifikaci</a:t>
            </a:r>
          </a:p>
          <a:p>
            <a:r>
              <a:rPr lang="cs-CZ" sz="3600" dirty="0"/>
              <a:t>Údaj o osobě, která provedla prvotní identifikaci</a:t>
            </a:r>
          </a:p>
          <a:p>
            <a:r>
              <a:rPr lang="cs-CZ" sz="3600" dirty="0">
                <a:solidFill>
                  <a:srgbClr val="FF0000"/>
                </a:solidFill>
              </a:rPr>
              <a:t>Informace a kopie dokladů získané při kontrole klienta podle § 9</a:t>
            </a:r>
          </a:p>
          <a:p>
            <a:r>
              <a:rPr lang="cs-CZ" sz="3600" dirty="0"/>
              <a:t>Dokumenty odůvodňující zvláštní postup identifikace </a:t>
            </a:r>
          </a:p>
          <a:p>
            <a:r>
              <a:rPr lang="cs-CZ" sz="3600" dirty="0"/>
              <a:t>Originál nebo ověřenou kopii PM, identifikaci rozhodnutí o opatrovnictví</a:t>
            </a:r>
          </a:p>
        </p:txBody>
      </p:sp>
    </p:spTree>
    <p:extLst>
      <p:ext uri="{BB962C8B-B14F-4D97-AF65-F5344CB8AC3E}">
        <p14:creationId xmlns:p14="http://schemas.microsoft.com/office/powerpoint/2010/main" val="216734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8DBDD-E7CD-464F-9BFC-DC91AC8508B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Právní úprava v ČR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2E150-4817-4933-9E78-95E0A4A32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600" dirty="0"/>
              <a:t>Zákon č. 253/2008 Sb., o některých opatřeních proti legalizaci výnosů z trestné činnosti a financování terorismu, ve znění pozdějších předpisů (dále jen „</a:t>
            </a:r>
            <a:r>
              <a:rPr lang="cs-CZ" sz="2600" b="1" dirty="0"/>
              <a:t>AML Zákon</a:t>
            </a:r>
            <a:r>
              <a:rPr lang="cs-CZ" sz="2600" dirty="0"/>
              <a:t>“), </a:t>
            </a:r>
            <a:r>
              <a:rPr lang="cs-CZ" sz="2600" dirty="0">
                <a:solidFill>
                  <a:srgbClr val="FF0000"/>
                </a:solidFill>
              </a:rPr>
              <a:t>naposledy ve znění zákona č. 49/2020 Sb. a 527/2020 Sb. </a:t>
            </a:r>
          </a:p>
          <a:p>
            <a:pPr algn="just"/>
            <a:r>
              <a:rPr lang="cs-CZ" sz="2600" dirty="0">
                <a:solidFill>
                  <a:srgbClr val="FF0000"/>
                </a:solidFill>
              </a:rPr>
              <a:t>Zákon č. 37/2021 Sb., o evidenci skutečných majitelů</a:t>
            </a:r>
          </a:p>
          <a:p>
            <a:pPr algn="just"/>
            <a:r>
              <a:rPr lang="cs-CZ" sz="2600" dirty="0"/>
              <a:t>Zák. č. 40/2009 Sb., trestní zákoník</a:t>
            </a:r>
          </a:p>
          <a:p>
            <a:pPr algn="just"/>
            <a:r>
              <a:rPr lang="cs-CZ" sz="2600" dirty="0"/>
              <a:t>Zákon č. 69/2006 Sb., o mezinárodních sankcích</a:t>
            </a:r>
          </a:p>
          <a:p>
            <a:pPr algn="just"/>
            <a:r>
              <a:rPr lang="cs-CZ" sz="2600" dirty="0">
                <a:effectLst/>
                <a:ea typeface="Times New Roman" panose="02020603050405020304" pitchFamily="18" charset="0"/>
              </a:rPr>
              <a:t>Nařízení vlády č. 210/2008 Sb., k provedení zvláštních opatření k boji proti terorismu</a:t>
            </a:r>
            <a:endParaRPr lang="cs-CZ" sz="2600" dirty="0"/>
          </a:p>
          <a:p>
            <a:pPr algn="just"/>
            <a:r>
              <a:rPr lang="cs-CZ" sz="2600" dirty="0">
                <a:effectLst/>
                <a:ea typeface="Times New Roman" panose="02020603050405020304" pitchFamily="18" charset="0"/>
              </a:rPr>
              <a:t>Vyhláška č. 67/2018 Sb., o některých požadavcích na systém vnitřních zásad, postupů a kontrolních opatření proti legalizaci výnosů z trestné činnosti a financování terorismu</a:t>
            </a:r>
            <a:endParaRPr lang="cs-CZ" sz="2600" dirty="0"/>
          </a:p>
          <a:p>
            <a:pPr algn="just"/>
            <a:r>
              <a:rPr lang="cs-CZ" sz="2600" dirty="0"/>
              <a:t>Usnesení představenstva ČAK č. 2/2008 (dále jen „</a:t>
            </a:r>
            <a:r>
              <a:rPr lang="cs-CZ" sz="2600" b="1" dirty="0"/>
              <a:t>AML Usnesení</a:t>
            </a:r>
            <a:r>
              <a:rPr lang="cs-CZ" sz="2600" dirty="0"/>
              <a:t>“)</a:t>
            </a:r>
          </a:p>
          <a:p>
            <a:pPr algn="just"/>
            <a:r>
              <a:rPr lang="cs-CZ" sz="2600" dirty="0"/>
              <a:t>Usnesení představenstva ČAK č. 7/2004 (dále jen „</a:t>
            </a:r>
            <a:r>
              <a:rPr lang="cs-CZ" sz="2600" b="1" dirty="0"/>
              <a:t>Usnesení o úschovách</a:t>
            </a:r>
            <a:r>
              <a:rPr lang="cs-CZ" sz="2600" dirty="0"/>
              <a:t>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217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8ADD0-048D-4927-9B2E-4ED17B4CFC4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Lhůta pro uchovávání dokladů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BD9F5-5F89-4B0E-B188-58952B986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10</a:t>
            </a:r>
            <a:r>
              <a:rPr lang="cs-CZ" dirty="0"/>
              <a:t> </a:t>
            </a:r>
            <a:r>
              <a:rPr lang="cs-CZ" sz="3600" dirty="0"/>
              <a:t>let od uskutečnění obchodu nebo ukončení obchodního vztahu</a:t>
            </a:r>
          </a:p>
          <a:p>
            <a:r>
              <a:rPr lang="cs-CZ" sz="3600" dirty="0"/>
              <a:t>Lhůta se počítá podle let</a:t>
            </a:r>
          </a:p>
          <a:p>
            <a:r>
              <a:rPr lang="cs-CZ" sz="3600" dirty="0"/>
              <a:t>Začíná běžet prvním dnem kalendářního roku následujícím po rozhodném datu</a:t>
            </a:r>
          </a:p>
          <a:p>
            <a:endParaRPr lang="cs-CZ" sz="3600" dirty="0"/>
          </a:p>
          <a:p>
            <a:pPr marL="0" indent="0">
              <a:buNone/>
            </a:pPr>
            <a:r>
              <a:rPr lang="cs-CZ" sz="3600" dirty="0"/>
              <a:t>DOKLADY SE UCHOVÁVAJÍ ODDĚLENĚ</a:t>
            </a:r>
          </a:p>
        </p:txBody>
      </p:sp>
    </p:spTree>
    <p:extLst>
      <p:ext uri="{BB962C8B-B14F-4D97-AF65-F5344CB8AC3E}">
        <p14:creationId xmlns:p14="http://schemas.microsoft.com/office/powerpoint/2010/main" val="9180959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2E4DC15-1D08-4083-8C63-5DF8F0D88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A KDYŽ ……TAK…….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142E3BB-D4BF-4FAA-8AB6-8B528CAC5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1321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A3709-4DD0-4036-9D95-DA460D46F97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 Reakce na zjištěné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74F7AB-6A83-475A-980F-2D3B5ACA9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Neuskutečnění obchodu - § 15</a:t>
            </a:r>
          </a:p>
          <a:p>
            <a:pPr lvl="1"/>
            <a:r>
              <a:rPr lang="cs-CZ" dirty="0"/>
              <a:t>Na počátku – nenavázání obchodního vztahu</a:t>
            </a:r>
          </a:p>
          <a:p>
            <a:pPr lvl="1"/>
            <a:r>
              <a:rPr lang="cs-CZ" dirty="0"/>
              <a:t>V průběhu obchodního vztahu – neuskutečnění transakce</a:t>
            </a:r>
          </a:p>
          <a:p>
            <a:pPr lvl="1"/>
            <a:endParaRPr lang="cs-CZ" dirty="0"/>
          </a:p>
          <a:p>
            <a:r>
              <a:rPr lang="cs-CZ" dirty="0"/>
              <a:t>Oznámení podezřelého obchodu - § 18</a:t>
            </a:r>
          </a:p>
          <a:p>
            <a:endParaRPr lang="cs-CZ" dirty="0"/>
          </a:p>
          <a:p>
            <a:r>
              <a:rPr lang="cs-CZ" dirty="0"/>
              <a:t>Odklad splnění příkazu klienta - § 20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Vyžádání informační povinnosti ze strany FAU nebo GFŘ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8548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62E41-8F13-4C0B-8D86-9A8CF97AFF2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Neuskutečnění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8EF27-C010-4F0F-80E6-7F4DD6ACC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začátku obchodního vztahu</a:t>
            </a:r>
          </a:p>
          <a:p>
            <a:pPr lvl="1"/>
            <a:r>
              <a:rPr lang="cs-CZ" dirty="0"/>
              <a:t>Klient se odmítne podrobit identifikaci</a:t>
            </a:r>
          </a:p>
          <a:p>
            <a:pPr lvl="1"/>
            <a:r>
              <a:rPr lang="cs-CZ" dirty="0"/>
              <a:t>Odmítne poskytnout součinnost</a:t>
            </a:r>
          </a:p>
          <a:p>
            <a:pPr lvl="1"/>
            <a:r>
              <a:rPr lang="cs-CZ" dirty="0"/>
              <a:t>Odmítne předložit plnou moc</a:t>
            </a:r>
          </a:p>
          <a:p>
            <a:pPr lvl="1"/>
            <a:r>
              <a:rPr lang="cs-CZ" dirty="0"/>
              <a:t>Nelze-li provést identifikaci klienta z objektivních důvodů</a:t>
            </a:r>
          </a:p>
          <a:p>
            <a:pPr lvl="1"/>
            <a:r>
              <a:rPr lang="cs-CZ" dirty="0"/>
              <a:t>Pokud klient kecá</a:t>
            </a:r>
          </a:p>
          <a:p>
            <a:pPr lvl="1"/>
            <a:r>
              <a:rPr lang="cs-CZ" dirty="0"/>
              <a:t>Jde-li o PEP a nelze-li doložit původ jejího majetku</a:t>
            </a:r>
          </a:p>
          <a:p>
            <a:pPr lvl="1"/>
            <a:r>
              <a:rPr lang="cs-CZ" dirty="0"/>
              <a:t>Není-li dán souhlas statutárního orgánu k obchodu s PEP</a:t>
            </a:r>
          </a:p>
          <a:p>
            <a:r>
              <a:rPr lang="cs-CZ" dirty="0"/>
              <a:t>Z téhož nebo obdobného důvodu v průběhu obchodního vztahu</a:t>
            </a:r>
          </a:p>
        </p:txBody>
      </p:sp>
    </p:spTree>
    <p:extLst>
      <p:ext uri="{BB962C8B-B14F-4D97-AF65-F5344CB8AC3E}">
        <p14:creationId xmlns:p14="http://schemas.microsoft.com/office/powerpoint/2010/main" val="15823429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5DE43-AC69-41DE-9A2C-B7E4AC159DA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Podezřelý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4E14E5-C2D1-4077-A254-53774167C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Závěr identifikace a kontroly klienta je: </a:t>
            </a:r>
          </a:p>
          <a:p>
            <a:pPr marL="0" indent="0" algn="ctr" fontAlgn="base">
              <a:buNone/>
            </a:pPr>
            <a:r>
              <a:rPr lang="cs-CZ" dirty="0"/>
              <a:t>Nepodařilo se eliminovat rizika, že jde o obchod uskutečněný za okolností vyvolávajících podezření ze snahy o legalizaci výnosů z trestné činnosti nebo podezření, že v obchodu užité prostředky jsou určeny k financování terorismu, nebo že obchod jinak souvisí nebo je spojen s financováním terorismu, anebo jiná skutečnost, která by mohla takovému podezření nasvědčovat.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6999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EABC5-026A-4847-B9D0-301CD5DCD06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Podezřelý obchod - například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88BAB-A286-4518-84AF-D14A88162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dirty="0"/>
              <a:t>a) klient provádí výběry nebo převody na jiné účty bezprostředně po hotovostních vkladech,</a:t>
            </a:r>
          </a:p>
          <a:p>
            <a:pPr fontAlgn="base"/>
            <a:r>
              <a:rPr lang="cs-CZ" dirty="0"/>
              <a:t>b) během jednoho dne nebo ve dnech bezprostředně následujících uskuteční klient nápadně více peněžních operací, než je pro jeho činnost obvyklé,</a:t>
            </a:r>
          </a:p>
          <a:p>
            <a:pPr fontAlgn="base"/>
            <a:r>
              <a:rPr lang="cs-CZ" dirty="0"/>
              <a:t>c) počet účtů zřizovaných klientem je ve zjevném nepoměru k předmětu jeho podnikatelské činnosti nebo jeho majetkovým poměrům,</a:t>
            </a:r>
          </a:p>
          <a:p>
            <a:pPr fontAlgn="base"/>
            <a:r>
              <a:rPr lang="cs-CZ" dirty="0"/>
              <a:t>d) klient provádí převody majetku, které zjevně nemají ekonomický důvod, anebo provádí složité nebo neobvykle objemné obchody,</a:t>
            </a:r>
          </a:p>
          <a:p>
            <a:pPr fontAlgn="base"/>
            <a:r>
              <a:rPr lang="cs-CZ" dirty="0"/>
              <a:t>e) prostředky, s nimiž klient nakládá, zjevně neodpovídají povaze nebo rozsahu jeho podnikatelské činnosti nebo jeho majetkovým poměrům,</a:t>
            </a:r>
          </a:p>
          <a:p>
            <a:pPr fontAlgn="base"/>
            <a:r>
              <a:rPr lang="cs-CZ" dirty="0"/>
              <a:t>f) účet je využíván v rozporu s účelem, pro který byl zřízen,</a:t>
            </a:r>
          </a:p>
          <a:p>
            <a:pPr fontAlgn="base"/>
            <a:r>
              <a:rPr lang="cs-CZ" dirty="0"/>
              <a:t>g) klient vykonává činnosti, které mohou napomáhat zastření jeho totožnosti nebo zastření totožnosti skutečného majitele,</a:t>
            </a:r>
          </a:p>
          <a:p>
            <a:pPr fontAlgn="base"/>
            <a:r>
              <a:rPr lang="cs-CZ" dirty="0"/>
              <a:t>h) klientem nebo skutečným majitelem je osoba ze státu, který nedostatečně nebo vůbec neuplatňuje opatření proti legalizaci výnosů z trestné činnosti a financování terorismu, nebo</a:t>
            </a:r>
          </a:p>
          <a:p>
            <a:pPr fontAlgn="base"/>
            <a:r>
              <a:rPr lang="cs-CZ" dirty="0"/>
              <a:t>i) povinná osoba má pochybnosti o pravdivosti získaných identifikačních údajů o klientovi.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2144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73630-7363-4AB8-B1F6-C74824EE964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Podezřelý obchod - vždy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9B06D-036B-4AA0-9AB3-D259DAD13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/>
              <a:t>a) klientem nebo skutečným majitelem je osoba, vůči níž Česká republika uplatňuje mezinárodní sankce podle zákona o provádění mezinárodních sankcí,</a:t>
            </a:r>
          </a:p>
          <a:p>
            <a:pPr fontAlgn="base"/>
            <a:r>
              <a:rPr lang="cs-CZ" dirty="0"/>
              <a:t>b) předmětem obchodu je, nebo má být zboží nebo služby, vůči nimž Česká republika uplatňuje sankce podle zákona o provádění mezinárodních sankcí, nebo</a:t>
            </a:r>
          </a:p>
          <a:p>
            <a:pPr fontAlgn="base"/>
            <a:r>
              <a:rPr lang="cs-CZ" dirty="0"/>
              <a:t>c) klient se odmítá podrobit kontrole nebo odmítá uvést identifikační údaje osoby, za kterou jedná.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3979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A51AA-4786-4B93-B89D-EA660443A8B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Oznámení podezřelého obchodu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312CB5-2A1A-4442-9C5E-1B2BFB21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Oznamuje FAU prostřednictvím Kontrolní rady ČAK</a:t>
            </a:r>
          </a:p>
          <a:p>
            <a:r>
              <a:rPr lang="cs-CZ" dirty="0"/>
              <a:t>ve lhůtě 5 kalendářních dnů od zjištění podezřelého obchodu (§ 605 </a:t>
            </a:r>
            <a:r>
              <a:rPr lang="cs-CZ" dirty="0" err="1"/>
              <a:t>obč</a:t>
            </a:r>
            <a:r>
              <a:rPr lang="cs-CZ" dirty="0"/>
              <a:t>. zák.)</a:t>
            </a:r>
          </a:p>
          <a:p>
            <a:r>
              <a:rPr lang="cs-CZ" dirty="0"/>
              <a:t>Postup stanoví usnesení č. 2/2008 Věstníku.</a:t>
            </a:r>
          </a:p>
          <a:p>
            <a:r>
              <a:rPr lang="cs-CZ" dirty="0"/>
              <a:t>Vzor stanoví rovněž příslušné usnesení. </a:t>
            </a:r>
          </a:p>
          <a:p>
            <a:r>
              <a:rPr lang="cs-CZ" dirty="0"/>
              <a:t>V oznámení nelze použít informace, které advokát získal od klienta při výkonu advokacie mimo sledované činnosti.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9903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BD0AD-F187-4367-B3F8-3037FF9162F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Obsah OPO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E9AFA-846F-44C1-91C8-9349C712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buClr>
                <a:schemeClr val="tx1"/>
              </a:buClr>
              <a:buSzPct val="100000"/>
              <a:defRPr/>
            </a:pPr>
            <a:r>
              <a:rPr lang="cs-CZ" dirty="0">
                <a:cs typeface="Times New Roman" pitchFamily="18" charset="0"/>
              </a:rPr>
              <a:t>Identifika</a:t>
            </a:r>
            <a:r>
              <a:rPr lang="cs-CZ" dirty="0"/>
              <a:t>č</a:t>
            </a:r>
            <a:r>
              <a:rPr lang="cs-CZ" dirty="0">
                <a:cs typeface="Times New Roman" pitchFamily="18" charset="0"/>
              </a:rPr>
              <a:t>ní údaje oznamovatele</a:t>
            </a:r>
            <a:r>
              <a:rPr lang="cs-CZ" dirty="0"/>
              <a:t> </a:t>
            </a:r>
          </a:p>
          <a:p>
            <a:pPr>
              <a:spcBef>
                <a:spcPts val="2400"/>
              </a:spcBef>
              <a:buClr>
                <a:schemeClr val="tx1"/>
              </a:buClr>
              <a:buSzPct val="100000"/>
              <a:defRPr/>
            </a:pPr>
            <a:r>
              <a:rPr lang="cs-CZ" dirty="0">
                <a:cs typeface="Times New Roman" pitchFamily="18" charset="0"/>
              </a:rPr>
              <a:t>Identifika</a:t>
            </a:r>
            <a:r>
              <a:rPr lang="cs-CZ" dirty="0"/>
              <a:t>č</a:t>
            </a:r>
            <a:r>
              <a:rPr lang="cs-CZ" dirty="0">
                <a:cs typeface="Times New Roman" pitchFamily="18" charset="0"/>
              </a:rPr>
              <a:t>ní údaje </a:t>
            </a:r>
            <a:r>
              <a:rPr lang="cs-CZ" dirty="0"/>
              <a:t>oznamovaného</a:t>
            </a:r>
          </a:p>
          <a:p>
            <a:pPr>
              <a:spcBef>
                <a:spcPts val="2400"/>
              </a:spcBef>
              <a:buClr>
                <a:schemeClr val="tx1"/>
              </a:buClr>
              <a:buSzPct val="100000"/>
              <a:defRPr/>
            </a:pP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Popis p</a:t>
            </a:r>
            <a:r>
              <a:rPr lang="cs-CZ" dirty="0">
                <a:solidFill>
                  <a:srgbClr val="FF0000"/>
                </a:solidFill>
              </a:rPr>
              <a:t>ř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edm</a:t>
            </a:r>
            <a:r>
              <a:rPr lang="cs-CZ" dirty="0">
                <a:solidFill>
                  <a:srgbClr val="FF0000"/>
                </a:solidFill>
              </a:rPr>
              <a:t>ě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tu a podstatných okolností podez</a:t>
            </a:r>
            <a:r>
              <a:rPr lang="cs-CZ" dirty="0">
                <a:solidFill>
                  <a:srgbClr val="FF0000"/>
                </a:solidFill>
              </a:rPr>
              <a:t>ř</a:t>
            </a:r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elého obchodu („příběh“)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2400"/>
              </a:spcBef>
              <a:buClr>
                <a:schemeClr val="tx1"/>
              </a:buClr>
              <a:buSzPct val="100000"/>
              <a:defRPr/>
            </a:pPr>
            <a:r>
              <a:rPr lang="cs-CZ" dirty="0">
                <a:cs typeface="Times New Roman" pitchFamily="18" charset="0"/>
              </a:rPr>
              <a:t>Informace o provedení </a:t>
            </a:r>
            <a:r>
              <a:rPr lang="cs-CZ" dirty="0"/>
              <a:t>č</a:t>
            </a:r>
            <a:r>
              <a:rPr lang="cs-CZ" dirty="0">
                <a:cs typeface="Times New Roman" pitchFamily="18" charset="0"/>
              </a:rPr>
              <a:t>i odlo</a:t>
            </a:r>
            <a:r>
              <a:rPr lang="cs-CZ" dirty="0"/>
              <a:t>ž</a:t>
            </a:r>
            <a:r>
              <a:rPr lang="cs-CZ" dirty="0">
                <a:cs typeface="Times New Roman" pitchFamily="18" charset="0"/>
              </a:rPr>
              <a:t>ení obchodu</a:t>
            </a:r>
            <a:r>
              <a:rPr lang="cs-CZ" dirty="0"/>
              <a:t> </a:t>
            </a:r>
          </a:p>
          <a:p>
            <a:pPr>
              <a:spcBef>
                <a:spcPts val="2400"/>
              </a:spcBef>
              <a:buClr>
                <a:schemeClr val="tx1"/>
              </a:buClr>
              <a:buSzPct val="100000"/>
              <a:defRPr/>
            </a:pPr>
            <a:r>
              <a:rPr lang="cs-CZ" dirty="0">
                <a:cs typeface="Times New Roman" pitchFamily="18" charset="0"/>
              </a:rPr>
              <a:t>Kontaktní informace</a:t>
            </a:r>
            <a:r>
              <a:rPr lang="cs-CZ" dirty="0"/>
              <a:t> (mimo vlastní OPO)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2177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33B4F-1303-49FD-AD71-5946CFFF5B1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Odklad splnění příkazu klienta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E9A2F-B196-4536-95C8-44FB4FBCC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 kumulativního splnění následujících podmínek:  </a:t>
            </a:r>
          </a:p>
          <a:p>
            <a:pPr lvl="1"/>
            <a:r>
              <a:rPr lang="cs-CZ" dirty="0"/>
              <a:t>sledovaná činnost</a:t>
            </a:r>
          </a:p>
          <a:p>
            <a:pPr lvl="1"/>
            <a:r>
              <a:rPr lang="cs-CZ" dirty="0"/>
              <a:t>která je podezřelým obchodem </a:t>
            </a:r>
          </a:p>
          <a:p>
            <a:pPr lvl="1"/>
            <a:r>
              <a:rPr lang="cs-CZ" dirty="0"/>
              <a:t>hrozí nebezpečí, že by splněním příkazu bylo ztíženo nebo zmařeno zajištění výnosu z trestné činnosti nebo financování terorismu</a:t>
            </a:r>
          </a:p>
          <a:p>
            <a:endParaRPr lang="cs-CZ" dirty="0"/>
          </a:p>
          <a:p>
            <a:r>
              <a:rPr lang="cs-CZ" dirty="0"/>
              <a:t>Ne, pokud je známo, že by takový postup (odklad) mohl zmařit šetření podezřelého obchodu</a:t>
            </a:r>
          </a:p>
          <a:p>
            <a:endParaRPr lang="cs-CZ" dirty="0"/>
          </a:p>
          <a:p>
            <a:r>
              <a:rPr lang="cs-CZ" dirty="0"/>
              <a:t>Majetek se zajišťuje, podezřelý obchod se oznamuje ČAK, s upozorněním na odklad splnění příkazu nebo na důvody proč byl příkaz proveden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2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A3548-6462-4088-A4F2-1ED47CB6EEF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Evropská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F477A-465D-48CF-B392-8C0EDF571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směrnice Evropského parlamentu a Rady (EU) 2015/849 ze dne 20. května 2015 o předcházení využívání finančního systému k praní peněz nebo financování terorismu (tzv. čtvrtá AML směrnice)</a:t>
            </a:r>
          </a:p>
          <a:p>
            <a:r>
              <a:rPr lang="cs-CZ" dirty="0"/>
              <a:t>2018/843 ze dne 30. května 2018, kterou se mění směrnice (EU) 2015/849 o předcházení využívání finančního systému k praní peněz nebo financování terorismu (tzv. pátá AML směrnice)</a:t>
            </a:r>
          </a:p>
          <a:p>
            <a:r>
              <a:rPr lang="cs-CZ" dirty="0"/>
              <a:t>nařízení EP a Rady (EU) 2015/847 o informacích doprovázejících převody peněžních prostředků</a:t>
            </a:r>
          </a:p>
          <a:p>
            <a:r>
              <a:rPr lang="cs-CZ" dirty="0"/>
              <a:t>nařízení Komise v přenesené pravomoci (EU) 2016/1675 ze dne 14. července 2016, kterým se směrnice (EU) 2015/849 Evropského parlamentu a Rady doplňuje o identifikaci vysoce rizikových třetích zemí se strategickými nedostatky</a:t>
            </a:r>
          </a:p>
          <a:p>
            <a:r>
              <a:rPr lang="cs-CZ" dirty="0"/>
              <a:t>SMĚRNICE RADY (EU) 2018/822 ze dne 25. května 2018, kterou se mění směrnice 2011/16/EU, pokud jde o povinnou automatickou výměnu informací v oblasti daní ve vztahu k přeshraničním uspořádáním, která se mají oznamovat. 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670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D6844-158E-4F3E-B0DF-6B462EF7B9B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Lhůta odkladu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52251B-779E-407D-BA48-16B8F837F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Nejméně 24 hodin od přijetí oznámení ČAK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Lhůtu může prodloužit pouze FAU, ČAK nikoliv</a:t>
            </a:r>
          </a:p>
          <a:p>
            <a:pPr lvl="1"/>
            <a:r>
              <a:rPr lang="cs-CZ" dirty="0"/>
              <a:t>Prodloužit nejdéle o další 2 pracovní dny</a:t>
            </a:r>
          </a:p>
          <a:p>
            <a:pPr lvl="1"/>
            <a:r>
              <a:rPr lang="cs-CZ" dirty="0"/>
              <a:t>Odložit splnění příkazu zajištěním až na 3 pracovní dny – rozhodnutím o odkladu splnění příkazu klienta. Lze vyhlásit i do telefonu na úřední záznam. </a:t>
            </a:r>
          </a:p>
          <a:p>
            <a:pPr lvl="1"/>
            <a:r>
              <a:rPr lang="cs-CZ" dirty="0"/>
              <a:t>Podáním trestního oznámení se lhůta prodlužuje o další 3 dny ode dne jeho podání. </a:t>
            </a:r>
          </a:p>
          <a:p>
            <a:pPr lvl="1"/>
            <a:r>
              <a:rPr lang="cs-CZ" dirty="0"/>
              <a:t>Po celou dobu má povinná osoba povinnost součinnosti stran zajištěného majetku. </a:t>
            </a:r>
          </a:p>
        </p:txBody>
      </p:sp>
    </p:spTree>
    <p:extLst>
      <p:ext uri="{BB962C8B-B14F-4D97-AF65-F5344CB8AC3E}">
        <p14:creationId xmlns:p14="http://schemas.microsoft.com/office/powerpoint/2010/main" val="23490148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44AE8-701A-4DAE-962C-14E9E60748F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 Plnění informační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163AF7-6DDF-463E-BF71-D82B1E32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na výzvu příslušného člena Kontrolní rady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Pouze údaje o sledované činnosti podle § 24 odst. 1 a § 27 odst. 4 zákona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Veškeré údaje získané podle § 7 a § 9 a doklady uchovávané podle § 16 (s potřebným vysvětlením)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Nikdy neuchovávat s AML údaje získané podle § 27 odst. 1</a:t>
            </a:r>
          </a:p>
        </p:txBody>
      </p:sp>
    </p:spTree>
    <p:extLst>
      <p:ext uri="{BB962C8B-B14F-4D97-AF65-F5344CB8AC3E}">
        <p14:creationId xmlns:p14="http://schemas.microsoft.com/office/powerpoint/2010/main" val="42727490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EEF722-D891-4538-A4D1-95776FBD2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B23C61E-D4BE-4D6E-AB4A-DDACC5188F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941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2B9BA-BD48-4510-9717-0CF4E571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CD451-4C38-4CDB-85A8-1F8E4F5F2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ea typeface="Times New Roman" panose="02020603050405020304" pitchFamily="18" charset="0"/>
              </a:rPr>
              <a:t>Směrnice   Evropského parlamentu a Rady (EU) 2019/1153 ze dne 20. června 2019 o stanovení pravidel usnadňujících používání finančních a dalších informací k prevenci, odhalování, vyšetřování či stíhání určitých trestných činů a o zrušení rozhodnutí Rady 2000/642/SVV</a:t>
            </a:r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Nařízení Evropského parlamentu a Rady (EU) 2018/1672 ze dne 23. října 2018 o kontrolách peněžní hotovosti vstupující do Unie nebo ji opouštějící a o zrušení nařízení (ES) č. 1889/2005</a:t>
            </a:r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Nařízení Evropského parlamentu a Rady (EU) č. 910/2014 ze dne 23. července 2014 o elektronické identifikaci a službách vytvářejících důvěru pro elektronické transakce na vnitřním trhu a o zrušení směrnice 1999/93/ES (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eIDAS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)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94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E5845-0116-4E95-81B4-22BDD58F08C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                                A blíží se….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134362-4A7A-444D-BE87-4EFA72EF1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 legislativní návrh EU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  zavedení Evropské finanční autority („AMLA“)– nařízením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 zavedení jednotných evropských pravidel AML/CFT, tj. přenos AML6 do nařízení,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 větší propojení národních FIU, posílení jejich pravomocí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prosazování jednotného trestního rámce na úrovni EU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posílení mezinárodní spolupráce v oblasti AML/CFT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72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C09E0-AABD-42A4-A611-CC8A116AA6B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dirty="0"/>
              <a:t>AMLA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4C1B-61B6-4A85-8E5D-7759C3AF0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Agentura pro boj proti praní špinavých peněz – převezme část pravomocí FISCO, pravděpodobně od roku 2026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Přímé kontrolní pravomoci – přímý dohled nad některými „nejrizikovějšími“ povinnými osobami, pravděpodobně zpočátku bankami a obchodníky s virtuálními aktivy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Přímé vyžadování informací nezbytných pro její činnost od všech povinných osob bez národního zprostředkování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Možnost vyžadovat změnu vnitřních mechanismů povinné osoby, včetně obsazení statutárních nebo jiných vnitřních orgánů, přerušení nebo ukončení podnikání (maximální verze)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Správní pokuty až do výše 10 % obratu, res. 10 mil. EUR. </a:t>
            </a:r>
          </a:p>
          <a:p>
            <a:pPr lvl="1"/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91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F4D46-95DB-49FB-B698-8C56AB2B12E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	Advokát jako povinná osoba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49414-9515-48E3-9982-9E19FCE3F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při úschově peněz, cenných papírů nebo jiného majetku svého klienta,</a:t>
            </a:r>
          </a:p>
          <a:p>
            <a:r>
              <a:rPr lang="cs-CZ" dirty="0"/>
              <a:t>jestliže klientem požadované služby mají spočívat nebo spočívají v jednání </a:t>
            </a:r>
            <a:r>
              <a:rPr lang="cs-CZ" dirty="0">
                <a:solidFill>
                  <a:srgbClr val="FF0000"/>
                </a:solidFill>
              </a:rPr>
              <a:t>za</a:t>
            </a:r>
            <a:r>
              <a:rPr lang="cs-CZ" dirty="0"/>
              <a:t> klienta </a:t>
            </a:r>
            <a:r>
              <a:rPr lang="cs-CZ" dirty="0">
                <a:solidFill>
                  <a:srgbClr val="FF0000"/>
                </a:solidFill>
              </a:rPr>
              <a:t>nebo pro něj </a:t>
            </a:r>
            <a:r>
              <a:rPr lang="cs-CZ" dirty="0"/>
              <a:t>při </a:t>
            </a:r>
          </a:p>
          <a:p>
            <a:pPr lvl="1" algn="just"/>
            <a:r>
              <a:rPr lang="cs-CZ" dirty="0"/>
              <a:t>obstarávání koupě nebo prodeje nemovitosti nebo obchodního závodu anebo jeho části, </a:t>
            </a:r>
          </a:p>
          <a:p>
            <a:pPr lvl="1" algn="just"/>
            <a:r>
              <a:rPr lang="cs-CZ" dirty="0"/>
              <a:t>správě peněz, cenných papírů, obchodních podílů nebo jiného majetku svého klienta, včetně jednání jménem klienta nebo na jeho účet v souvislosti se zřízením účtu u úvěrové instituce nebo zahraniční úvěrové instituce anebo účtu cenných papírů a správou takového účtu, </a:t>
            </a:r>
          </a:p>
          <a:p>
            <a:pPr lvl="1" algn="just"/>
            <a:r>
              <a:rPr lang="cs-CZ" dirty="0"/>
              <a:t>zakládání, řízení nebo provozování obchodní společnosti, podnikatelského seskupení nebo jiného obdobného útvaru, a to bez ohledu na to, zda se jedná o právnickou osobu či nikoliv, jakož i získávání a shromažďovaní peněžních prostředků nebo jiných penězi ocenitelných hodnot za účelem založení, řízení nebo ovládání takového subjektu</a:t>
            </a:r>
          </a:p>
          <a:p>
            <a:pPr lvl="1" algn="just"/>
            <a:r>
              <a:rPr lang="cs-CZ" dirty="0"/>
              <a:t>inkasu, platbách, převodech, vkladech nebo výběrech prováděných při bezhotovostním i hotovostním platebním styku, anebo jakémkoli jiném jednání, které směřuje k pohybu peněz nebo jej přímo vyvolá, </a:t>
            </a:r>
          </a:p>
        </p:txBody>
      </p:sp>
    </p:spTree>
    <p:extLst>
      <p:ext uri="{BB962C8B-B14F-4D97-AF65-F5344CB8AC3E}">
        <p14:creationId xmlns:p14="http://schemas.microsoft.com/office/powerpoint/2010/main" val="317901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4098</Words>
  <Application>Microsoft Office PowerPoint</Application>
  <PresentationFormat>Širokoúhlá obrazovka</PresentationFormat>
  <Paragraphs>410</Paragraphs>
  <Slides>52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8" baseType="lpstr">
      <vt:lpstr>Arial</vt:lpstr>
      <vt:lpstr>Calibri</vt:lpstr>
      <vt:lpstr>Calibri Light</vt:lpstr>
      <vt:lpstr>Times New Roman</vt:lpstr>
      <vt:lpstr>Wingdings</vt:lpstr>
      <vt:lpstr>Motiv Office</vt:lpstr>
      <vt:lpstr>AML pro advokáty</vt:lpstr>
      <vt:lpstr>Prezentace aplikace PowerPoint</vt:lpstr>
      <vt:lpstr>AML - Anti-Money Laundering CFT – Combating the financing of terorism </vt:lpstr>
      <vt:lpstr> Právní úprava v ČR </vt:lpstr>
      <vt:lpstr> Evropská úprava</vt:lpstr>
      <vt:lpstr>…</vt:lpstr>
      <vt:lpstr>                                A blíží se….</vt:lpstr>
      <vt:lpstr>AMLA</vt:lpstr>
      <vt:lpstr> Advokát jako povinná osoba</vt:lpstr>
      <vt:lpstr>Daňové poradenství</vt:lpstr>
      <vt:lpstr>Advokát– podnikatel </vt:lpstr>
      <vt:lpstr>§ 54a – pozor na společný výkon advokacie</vt:lpstr>
      <vt:lpstr> Legalizace výnosů z t. č.</vt:lpstr>
      <vt:lpstr> Základní pojmy</vt:lpstr>
      <vt:lpstr>…</vt:lpstr>
      <vt:lpstr> Skutečný majitel</vt:lpstr>
      <vt:lpstr>Nesrovnalosti v evidenci skutečných majitelů</vt:lpstr>
      <vt:lpstr>PEP – Politically Exposed Person</vt:lpstr>
      <vt:lpstr>Prezentace aplikace PowerPoint</vt:lpstr>
      <vt:lpstr>Prezentace aplikace PowerPoint</vt:lpstr>
      <vt:lpstr> Advokát jako povinná osoba</vt:lpstr>
      <vt:lpstr> Identifikace klienta - § 5, 7, 8</vt:lpstr>
      <vt:lpstr>Obsah identifikace</vt:lpstr>
      <vt:lpstr>Identifikace</vt:lpstr>
      <vt:lpstr> Zprostředkovaná identifikace </vt:lpstr>
      <vt:lpstr>Převzetí identifikace</vt:lpstr>
      <vt:lpstr>Elektronická identifikace prostřednictvím účtu</vt:lpstr>
      <vt:lpstr>Elektronická identifikace EIDAS </vt:lpstr>
      <vt:lpstr>Mezinárodní sankce</vt:lpstr>
      <vt:lpstr> …</vt:lpstr>
      <vt:lpstr>Zesílená identifikace a kontrola</vt:lpstr>
      <vt:lpstr>Kontrola klienta a obchodního vztahu</vt:lpstr>
      <vt:lpstr> Zjišťuje a vyhodnocuje </vt:lpstr>
      <vt:lpstr> Výjimky § 27 AML zákona</vt:lpstr>
      <vt:lpstr>Hodnocení rizik – rizikové faktory na straně klienta</vt:lpstr>
      <vt:lpstr>Hodnocení rizik – geografická rizika</vt:lpstr>
      <vt:lpstr>Hodnocení rizik – typ obchodu</vt:lpstr>
      <vt:lpstr>Okolnosti snižující nebo zvyšující rizikovost</vt:lpstr>
      <vt:lpstr>Dokumentace AML povinností - § 16</vt:lpstr>
      <vt:lpstr>Lhůta pro uchovávání dokladů</vt:lpstr>
      <vt:lpstr>A KDYŽ ……TAK…….</vt:lpstr>
      <vt:lpstr> Reakce na zjištěné problémy</vt:lpstr>
      <vt:lpstr> Neuskutečnění obchodu</vt:lpstr>
      <vt:lpstr> Podezřelý obchod</vt:lpstr>
      <vt:lpstr>Podezřelý obchod - například</vt:lpstr>
      <vt:lpstr> Podezřelý obchod - vždy</vt:lpstr>
      <vt:lpstr> Oznámení podezřelého obchodu</vt:lpstr>
      <vt:lpstr>Obsah OPO</vt:lpstr>
      <vt:lpstr> Odklad splnění příkazu klienta</vt:lpstr>
      <vt:lpstr> Lhůta odkladu</vt:lpstr>
      <vt:lpstr> Plnění informační povinnosti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AML pro advokáty</dc:title>
  <dc:creator>Mgr. Petra Vrábliková</dc:creator>
  <cp:lastModifiedBy>Mgr. Petra Vrábliková</cp:lastModifiedBy>
  <cp:revision>22</cp:revision>
  <dcterms:created xsi:type="dcterms:W3CDTF">2020-12-14T06:21:24Z</dcterms:created>
  <dcterms:modified xsi:type="dcterms:W3CDTF">2022-04-14T09:25:39Z</dcterms:modified>
</cp:coreProperties>
</file>