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86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88" r:id="rId21"/>
    <p:sldId id="275" r:id="rId22"/>
    <p:sldId id="276" r:id="rId23"/>
    <p:sldId id="277" r:id="rId24"/>
    <p:sldId id="287" r:id="rId25"/>
    <p:sldId id="279" r:id="rId26"/>
    <p:sldId id="280" r:id="rId27"/>
    <p:sldId id="283" r:id="rId28"/>
    <p:sldId id="284" r:id="rId29"/>
    <p:sldId id="281" r:id="rId30"/>
    <p:sldId id="282" r:id="rId31"/>
    <p:sldId id="285" r:id="rId3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6F331B9-1B7C-4917-A8D6-89F1E2DDDC51}" type="datetimeFigureOut">
              <a:rPr lang="cs-CZ"/>
              <a:pPr>
                <a:defRPr/>
              </a:pPr>
              <a:t>06.10.2022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0302F94-2F11-4012-B394-B1147352DA2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24197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/>
          </a:p>
        </p:txBody>
      </p:sp>
      <p:sp>
        <p:nvSpPr>
          <p:cNvPr id="31747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2994BE-8A81-495B-A327-F699B423B892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69B0B-11AD-4C56-A633-B44E8FA3A967}" type="datetime1">
              <a:rPr lang="cs-CZ"/>
              <a:pPr>
                <a:defRPr/>
              </a:pPr>
              <a:t>06.10.2022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E8EF9-3004-4883-A6D2-1A7C11CC0B0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01750-456F-469F-949D-EE07993BDA36}" type="datetime1">
              <a:rPr lang="cs-CZ"/>
              <a:pPr>
                <a:defRPr/>
              </a:pPr>
              <a:t>06.10.2022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37E56-0280-40E7-B840-4E1D18809B8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07BE9-FBD6-4CFD-83EB-34198008DDEF}" type="datetime1">
              <a:rPr lang="cs-CZ"/>
              <a:pPr>
                <a:defRPr/>
              </a:pPr>
              <a:t>06.10.2022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DDA8E0-AB18-48BE-9E08-CF30C754E99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7B7D8-FF83-4B8B-9595-B7E97B9138ED}" type="datetime1">
              <a:rPr lang="cs-CZ"/>
              <a:pPr>
                <a:defRPr/>
              </a:pPr>
              <a:t>06.10.2022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16C20-92F8-4E19-955B-F179A83C0A8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47AB0-95D3-4F69-A624-C9790B66038C}" type="datetime1">
              <a:rPr lang="cs-CZ"/>
              <a:pPr>
                <a:defRPr/>
              </a:pPr>
              <a:t>06.10.2022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EF637-08FD-4AA5-B725-0D01CB697A2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4A3AC-2A58-435E-AE6F-EB13B190E208}" type="datetime1">
              <a:rPr lang="cs-CZ"/>
              <a:pPr>
                <a:defRPr/>
              </a:pPr>
              <a:t>06.10.2022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B50D6-59A7-409D-9E37-20B31C9FF77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A7BA7-1492-4303-B1BC-514A85EE46A9}" type="datetime1">
              <a:rPr lang="cs-CZ"/>
              <a:pPr>
                <a:defRPr/>
              </a:pPr>
              <a:t>06.10.2022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83A61-7495-415E-96FC-78E9F6854E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E670E-B965-4AB5-851E-C12114AAEDF9}" type="datetime1">
              <a:rPr lang="cs-CZ"/>
              <a:pPr>
                <a:defRPr/>
              </a:pPr>
              <a:t>06.10.2022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256AF-877C-4D49-B7BE-B9517D884A1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F526F-47D8-4661-997F-A5B55F18E28A}" type="datetime1">
              <a:rPr lang="cs-CZ"/>
              <a:pPr>
                <a:defRPr/>
              </a:pPr>
              <a:t>06.10.2022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59F53-2C53-40D6-884D-333238EF33E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C3574-040D-43C2-89F7-E5756EE579E4}" type="datetime1">
              <a:rPr lang="cs-CZ"/>
              <a:pPr>
                <a:defRPr/>
              </a:pPr>
              <a:t>06.10.2022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A1F9A-38D5-4163-B88C-D21CA37D337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4F605-2555-4315-A485-4B806A683AD8}" type="datetime1">
              <a:rPr lang="cs-CZ"/>
              <a:pPr>
                <a:defRPr/>
              </a:pPr>
              <a:t>06.10.2022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68969-DADC-42B0-BE96-3F5F04EBE5B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B0DC2F7-6CE8-4431-A8C6-4292AD92F92F}" type="datetime1">
              <a:rPr lang="cs-CZ"/>
              <a:pPr>
                <a:defRPr/>
              </a:pPr>
              <a:t>06.10.2022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625D624-0846-4444-8FD4-60BF5CF5D7E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476250"/>
            <a:ext cx="7772400" cy="266541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Česká advokátní komora </a:t>
            </a:r>
            <a:b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</a:br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/>
            </a:r>
            <a:b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</a:br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seminář pro advokátní koncipienty</a:t>
            </a:r>
          </a:p>
        </p:txBody>
      </p:sp>
      <p:sp>
        <p:nvSpPr>
          <p:cNvPr id="14338" name="Podnadpis 2"/>
          <p:cNvSpPr>
            <a:spLocks noGrp="1"/>
          </p:cNvSpPr>
          <p:nvPr>
            <p:ph type="subTitle" idx="1"/>
          </p:nvPr>
        </p:nvSpPr>
        <p:spPr>
          <a:xfrm>
            <a:off x="684213" y="3212976"/>
            <a:ext cx="7704137" cy="324036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3600" b="1" dirty="0">
                <a:solidFill>
                  <a:srgbClr val="C00000"/>
                </a:solidFill>
                <a:latin typeface="Constantia" pitchFamily="18" charset="0"/>
              </a:rPr>
              <a:t>Obhajoba ve věcech mladistvých</a:t>
            </a:r>
          </a:p>
          <a:p>
            <a:pPr eaLnBrk="1" hangingPunct="1">
              <a:lnSpc>
                <a:spcPct val="90000"/>
              </a:lnSpc>
            </a:pPr>
            <a:endParaRPr lang="cs-CZ" sz="3500" b="1" dirty="0">
              <a:solidFill>
                <a:srgbClr val="898989"/>
              </a:solidFill>
              <a:latin typeface="Constantia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cs-CZ" sz="2800" b="1" dirty="0">
                <a:solidFill>
                  <a:schemeClr val="tx1"/>
                </a:solidFill>
                <a:latin typeface="Constantia" pitchFamily="18" charset="0"/>
              </a:rPr>
              <a:t>Praha, </a:t>
            </a:r>
            <a:r>
              <a:rPr lang="cs-CZ" sz="2800" b="1" dirty="0" smtClean="0">
                <a:solidFill>
                  <a:schemeClr val="tx1"/>
                </a:solidFill>
                <a:latin typeface="Constantia" pitchFamily="18" charset="0"/>
              </a:rPr>
              <a:t>10.10.2022</a:t>
            </a:r>
            <a:endParaRPr lang="cs-CZ" sz="2800" b="1" dirty="0">
              <a:solidFill>
                <a:schemeClr val="tx1"/>
              </a:solidFill>
              <a:latin typeface="Constantia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cs-CZ" sz="2800" b="1" dirty="0">
              <a:solidFill>
                <a:schemeClr val="tx1"/>
              </a:solidFill>
              <a:latin typeface="Constantia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cs-CZ" sz="2200" b="1" dirty="0">
                <a:solidFill>
                  <a:schemeClr val="tx1"/>
                </a:solidFill>
                <a:latin typeface="Constantia" pitchFamily="18" charset="0"/>
              </a:rPr>
              <a:t>Lektor : JUDr. Tomáš Durdík, Nejvyšší soud</a:t>
            </a:r>
            <a:endParaRPr lang="cs-CZ" sz="2200" dirty="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552728"/>
          </a:xfrm>
        </p:spPr>
        <p:txBody>
          <a:bodyPr/>
          <a:lstStyle/>
          <a:p>
            <a:pPr algn="just"/>
            <a:r>
              <a:rPr lang="cs-CZ" sz="2000" b="1" dirty="0">
                <a:latin typeface="Constantia" pitchFamily="18" charset="0"/>
              </a:rPr>
              <a:t>zákonný zástupce </a:t>
            </a:r>
            <a:r>
              <a:rPr lang="cs-CZ" sz="2000" dirty="0">
                <a:latin typeface="Constantia" pitchFamily="18" charset="0"/>
              </a:rPr>
              <a:t>= v případech, kdy obviněný nemá plnou svéprávnost z důvodu nedostatku věku (tj. u osob mladistvých)</a:t>
            </a:r>
          </a:p>
          <a:p>
            <a:pPr algn="just"/>
            <a:r>
              <a:rPr lang="cs-CZ" sz="2000" dirty="0">
                <a:latin typeface="Constantia" pitchFamily="18" charset="0"/>
              </a:rPr>
              <a:t>zákonní zástupci = rodiče či osvojitelé</a:t>
            </a:r>
          </a:p>
          <a:p>
            <a:pPr algn="just"/>
            <a:endParaRPr lang="cs-CZ" sz="2000" dirty="0">
              <a:latin typeface="Constantia" pitchFamily="18" charset="0"/>
            </a:endParaRPr>
          </a:p>
          <a:p>
            <a:pPr algn="just"/>
            <a:r>
              <a:rPr lang="cs-CZ" sz="2000" b="1" dirty="0">
                <a:latin typeface="Constantia" pitchFamily="18" charset="0"/>
              </a:rPr>
              <a:t>opatrovník</a:t>
            </a:r>
            <a:r>
              <a:rPr lang="cs-CZ" sz="2000" dirty="0">
                <a:latin typeface="Constantia" pitchFamily="18" charset="0"/>
              </a:rPr>
              <a:t> = v případech, kdy byla svéprávnost obviněného omezena rozhodnutím soudu </a:t>
            </a:r>
            <a:r>
              <a:rPr lang="cs-CZ" sz="2000" i="1" dirty="0">
                <a:latin typeface="Constantia" pitchFamily="18" charset="0"/>
              </a:rPr>
              <a:t>(např. z důvodu duševní poruchy)</a:t>
            </a:r>
          </a:p>
          <a:p>
            <a:pPr algn="just"/>
            <a:endParaRPr lang="cs-CZ" sz="2000" i="1" dirty="0">
              <a:latin typeface="Constantia" pitchFamily="18" charset="0"/>
            </a:endParaRPr>
          </a:p>
          <a:p>
            <a:pPr algn="just"/>
            <a:r>
              <a:rPr lang="cs-CZ" sz="2000" dirty="0">
                <a:latin typeface="Constantia" pitchFamily="18" charset="0"/>
              </a:rPr>
              <a:t>přednost má ustanovení opatrovníka v opatrovnickém řízení </a:t>
            </a:r>
            <a:r>
              <a:rPr lang="cs-CZ" sz="2000" b="1" dirty="0">
                <a:latin typeface="Constantia" pitchFamily="18" charset="0"/>
              </a:rPr>
              <a:t>XXX</a:t>
            </a:r>
            <a:r>
              <a:rPr lang="cs-CZ" sz="2000" dirty="0">
                <a:latin typeface="Constantia" pitchFamily="18" charset="0"/>
              </a:rPr>
              <a:t> v případě nebezpečí z prodlení nebo z důvodu kolize zájmů dříve ustanoveného opatrovníka jej ustanoví </a:t>
            </a:r>
            <a:r>
              <a:rPr lang="cs-CZ" sz="2000" i="1" dirty="0">
                <a:latin typeface="Constantia" pitchFamily="18" charset="0"/>
              </a:rPr>
              <a:t>(usnesením, proti kterému lze podat stížnost) </a:t>
            </a:r>
            <a:r>
              <a:rPr lang="cs-CZ" sz="2000" dirty="0">
                <a:latin typeface="Constantia" pitchFamily="18" charset="0"/>
              </a:rPr>
              <a:t>přímo v rámci trestního řízení </a:t>
            </a:r>
            <a:r>
              <a:rPr lang="cs-CZ" sz="2000" i="1" dirty="0">
                <a:latin typeface="Constantia" pitchFamily="18" charset="0"/>
              </a:rPr>
              <a:t>(</a:t>
            </a:r>
            <a:r>
              <a:rPr lang="cs-CZ" sz="2000" i="1" u="sng" dirty="0">
                <a:latin typeface="Constantia" pitchFamily="18" charset="0"/>
              </a:rPr>
              <a:t>pouze pro účely daného TŘ</a:t>
            </a:r>
            <a:r>
              <a:rPr lang="cs-CZ" sz="2000" i="1" dirty="0">
                <a:latin typeface="Constantia" pitchFamily="18" charset="0"/>
              </a:rPr>
              <a:t>) </a:t>
            </a:r>
            <a:r>
              <a:rPr lang="cs-CZ" sz="2000" dirty="0">
                <a:latin typeface="Constantia" pitchFamily="18" charset="0"/>
              </a:rPr>
              <a:t>státní zástupce </a:t>
            </a:r>
            <a:r>
              <a:rPr lang="cs-CZ" sz="2000" i="1" dirty="0">
                <a:latin typeface="Constantia" pitchFamily="18" charset="0"/>
              </a:rPr>
              <a:t>(v PŘ) </a:t>
            </a:r>
            <a:r>
              <a:rPr lang="cs-CZ" sz="2000" dirty="0">
                <a:latin typeface="Constantia" pitchFamily="18" charset="0"/>
              </a:rPr>
              <a:t>nebo předseda senátu </a:t>
            </a:r>
            <a:r>
              <a:rPr lang="cs-CZ" sz="2000" i="1" dirty="0">
                <a:latin typeface="Constantia" pitchFamily="18" charset="0"/>
              </a:rPr>
              <a:t>(v řízení před soudem)</a:t>
            </a:r>
          </a:p>
          <a:p>
            <a:pPr algn="just"/>
            <a:endParaRPr lang="cs-CZ" sz="2000" i="1" dirty="0">
              <a:latin typeface="Constantia" pitchFamily="18" charset="0"/>
            </a:endParaRPr>
          </a:p>
          <a:p>
            <a:pPr algn="just"/>
            <a:r>
              <a:rPr lang="cs-CZ" sz="2000" dirty="0">
                <a:solidFill>
                  <a:srgbClr val="FF0000"/>
                </a:solidFill>
                <a:latin typeface="Constantia" pitchFamily="18" charset="0"/>
              </a:rPr>
              <a:t>osobu opatrovníka v TŘ navrhuje mladistvý, jinak jde o vhodnou osobu z řad blízkých, zaměstnance </a:t>
            </a:r>
            <a:r>
              <a:rPr lang="cs-CZ" sz="2000" dirty="0" err="1">
                <a:solidFill>
                  <a:srgbClr val="FF0000"/>
                </a:solidFill>
                <a:latin typeface="Constantia" pitchFamily="18" charset="0"/>
              </a:rPr>
              <a:t>OSPODu</a:t>
            </a:r>
            <a:r>
              <a:rPr lang="cs-CZ" sz="2000" dirty="0">
                <a:solidFill>
                  <a:srgbClr val="FF0000"/>
                </a:solidFill>
                <a:latin typeface="Constantia" pitchFamily="18" charset="0"/>
              </a:rPr>
              <a:t>, jinou osobu mající zkušenosti s výchovou mládeže nebo advokáta </a:t>
            </a:r>
            <a:r>
              <a:rPr lang="cs-CZ" sz="2000" i="1" dirty="0">
                <a:solidFill>
                  <a:srgbClr val="FF0000"/>
                </a:solidFill>
                <a:latin typeface="Constantia" pitchFamily="18" charset="0"/>
              </a:rPr>
              <a:t>(zavedeno novelou od 01.09.2019)</a:t>
            </a:r>
          </a:p>
          <a:p>
            <a:pPr algn="just"/>
            <a:endParaRPr lang="cs-CZ" sz="2000" dirty="0">
              <a:latin typeface="Constantia" pitchFamily="18" charset="0"/>
            </a:endParaRPr>
          </a:p>
          <a:p>
            <a:pPr algn="just"/>
            <a:r>
              <a:rPr lang="cs-CZ" sz="2000" dirty="0">
                <a:latin typeface="Constantia" pitchFamily="18" charset="0"/>
              </a:rPr>
              <a:t>není-li opatrovníkem advokát, je třeba k ustanovení opatrovníkem souhlasu této osoby</a:t>
            </a:r>
          </a:p>
          <a:p>
            <a:endParaRPr lang="cs-CZ" dirty="0"/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316C20-92F8-4E19-955B-F179A83C0A8C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Nadpis 1"/>
          <p:cNvSpPr>
            <a:spLocks noGrp="1"/>
          </p:cNvSpPr>
          <p:nvPr>
            <p:ph type="title"/>
          </p:nvPr>
        </p:nvSpPr>
        <p:spPr>
          <a:xfrm>
            <a:off x="457200" y="188641"/>
            <a:ext cx="8229600" cy="576063"/>
          </a:xfrm>
        </p:spPr>
        <p:txBody>
          <a:bodyPr/>
          <a:lstStyle/>
          <a:p>
            <a:pPr eaLnBrk="1" hangingPunct="1"/>
            <a:r>
              <a:rPr lang="cs-CZ" sz="3200" b="1" dirty="0">
                <a:solidFill>
                  <a:srgbClr val="C00000"/>
                </a:solidFill>
                <a:latin typeface="Constantia" pitchFamily="18" charset="0"/>
              </a:rPr>
              <a:t>Obhájce mladistvého v trestním řízení</a:t>
            </a:r>
            <a:endParaRPr lang="cs-CZ" sz="3200" dirty="0"/>
          </a:p>
        </p:txBody>
      </p:sp>
      <p:sp>
        <p:nvSpPr>
          <p:cNvPr id="23554" name="Zástupný symbol pro obsah 2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5976664"/>
          </a:xfrm>
        </p:spPr>
        <p:txBody>
          <a:bodyPr/>
          <a:lstStyle/>
          <a:p>
            <a:pPr algn="just" eaLnBrk="1" hangingPunct="1"/>
            <a:r>
              <a:rPr lang="cs-CZ" sz="1900" dirty="0">
                <a:latin typeface="Constantia" pitchFamily="18" charset="0"/>
              </a:rPr>
              <a:t>rozšíření důvodů nutné obhajoby (§ 42 odst. 2 ZSM) :</a:t>
            </a:r>
          </a:p>
          <a:p>
            <a:pPr algn="just" eaLnBrk="1" hangingPunct="1"/>
            <a:endParaRPr lang="cs-CZ" sz="1900" dirty="0">
              <a:latin typeface="Constantia" pitchFamily="18" charset="0"/>
            </a:endParaRPr>
          </a:p>
          <a:p>
            <a:pPr algn="just" eaLnBrk="1" hangingPunct="1">
              <a:buFont typeface="Calibri" pitchFamily="34" charset="0"/>
              <a:buAutoNum type="arabicPeriod"/>
            </a:pPr>
            <a:r>
              <a:rPr lang="cs-CZ" sz="1900" dirty="0">
                <a:latin typeface="Constantia" pitchFamily="18" charset="0"/>
              </a:rPr>
              <a:t>trvá až do dovršení 18. roku věku </a:t>
            </a:r>
            <a:r>
              <a:rPr lang="cs-CZ" sz="1900" dirty="0">
                <a:solidFill>
                  <a:srgbClr val="FF0000"/>
                </a:solidFill>
                <a:latin typeface="Constantia" pitchFamily="18" charset="0"/>
              </a:rPr>
              <a:t>(popř. do 21. roku věku – jen v bodě ad 3)</a:t>
            </a:r>
          </a:p>
          <a:p>
            <a:pPr algn="just" eaLnBrk="1" hangingPunct="1">
              <a:buFont typeface="Calibri" pitchFamily="34" charset="0"/>
              <a:buAutoNum type="arabicPeriod"/>
            </a:pPr>
            <a:r>
              <a:rPr lang="cs-CZ" sz="1900" dirty="0">
                <a:latin typeface="Constantia" pitchFamily="18" charset="0"/>
              </a:rPr>
              <a:t>jde o samostatný důvod nutné obhajoby</a:t>
            </a:r>
          </a:p>
          <a:p>
            <a:pPr algn="just" eaLnBrk="1" hangingPunct="1">
              <a:buFont typeface="Calibri" pitchFamily="34" charset="0"/>
              <a:buAutoNum type="arabicPeriod"/>
            </a:pPr>
            <a:endParaRPr lang="cs-CZ" sz="1900" dirty="0">
              <a:latin typeface="Constantia" pitchFamily="18" charset="0"/>
            </a:endParaRPr>
          </a:p>
          <a:p>
            <a:pPr marL="457200" indent="-457200" algn="just" eaLnBrk="1" hangingPunct="1">
              <a:buFont typeface="+mj-lt"/>
              <a:buAutoNum type="arabicPeriod"/>
            </a:pPr>
            <a:r>
              <a:rPr lang="cs-CZ" sz="1900" dirty="0">
                <a:latin typeface="Constantia" pitchFamily="18" charset="0"/>
              </a:rPr>
              <a:t>vždy již od okamžiku použití opatření podle ZSM nebo provedení úkonů podle TŘ, včetně neodkladných na neopakovatelných úkonů  </a:t>
            </a:r>
            <a:r>
              <a:rPr lang="cs-CZ" sz="1900" i="1" dirty="0">
                <a:latin typeface="Constantia" pitchFamily="18" charset="0"/>
              </a:rPr>
              <a:t>(bez ohledu na právní kvalifikaci provinění) – tj. již ve fázi prověřování realizované ještě před zahájením trestního stíhání – </a:t>
            </a:r>
            <a:r>
              <a:rPr lang="cs-CZ" sz="1900" dirty="0">
                <a:solidFill>
                  <a:srgbClr val="FF0000"/>
                </a:solidFill>
                <a:latin typeface="Constantia" pitchFamily="18" charset="0"/>
              </a:rPr>
              <a:t>v tomto případě může trvat důvod nutné obhajoby </a:t>
            </a:r>
            <a:r>
              <a:rPr lang="cs-CZ" sz="1900" u="sng" dirty="0">
                <a:solidFill>
                  <a:srgbClr val="FF0000"/>
                </a:solidFill>
                <a:latin typeface="Constantia" pitchFamily="18" charset="0"/>
              </a:rPr>
              <a:t>až do dovršení 21. roku věku</a:t>
            </a:r>
            <a:r>
              <a:rPr lang="cs-CZ" sz="1900" dirty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cs-CZ" sz="1900" i="1" dirty="0">
                <a:solidFill>
                  <a:srgbClr val="FF0000"/>
                </a:solidFill>
                <a:latin typeface="Constantia" pitchFamily="18" charset="0"/>
              </a:rPr>
              <a:t>(</a:t>
            </a:r>
            <a:r>
              <a:rPr lang="cs-CZ" sz="1900" i="1" u="sng" dirty="0">
                <a:solidFill>
                  <a:srgbClr val="FF0000"/>
                </a:solidFill>
                <a:latin typeface="Constantia" pitchFamily="18" charset="0"/>
              </a:rPr>
              <a:t>nikoli automaticky</a:t>
            </a:r>
            <a:r>
              <a:rPr lang="cs-CZ" sz="1900" i="1" dirty="0">
                <a:solidFill>
                  <a:srgbClr val="FF0000"/>
                </a:solidFill>
                <a:latin typeface="Constantia" pitchFamily="18" charset="0"/>
              </a:rPr>
              <a:t>, ale jen tehdy, považuje-li to soud a v PŘ státní zástupce za vhodné s přihlédnutím k  dosaženému stupni rozumové a mravní vyspělosti mladistvého a k okolnostem případu) = zavedeno novelou od 01.09.2019</a:t>
            </a:r>
          </a:p>
          <a:p>
            <a:pPr algn="just" eaLnBrk="1" hangingPunct="1">
              <a:buFont typeface="Calibri" pitchFamily="34" charset="0"/>
              <a:buAutoNum type="arabicPeriod"/>
            </a:pPr>
            <a:r>
              <a:rPr lang="cs-CZ" sz="1900" dirty="0">
                <a:latin typeface="Constantia" pitchFamily="18" charset="0"/>
              </a:rPr>
              <a:t>ve vykonávacím řízení vždy, pokud soud rozhoduje ve veřejném zasedání </a:t>
            </a:r>
          </a:p>
          <a:p>
            <a:pPr algn="just" eaLnBrk="1" hangingPunct="1">
              <a:buFont typeface="Calibri" pitchFamily="34" charset="0"/>
              <a:buAutoNum type="arabicPeriod"/>
            </a:pPr>
            <a:r>
              <a:rPr lang="cs-CZ" sz="1900" dirty="0">
                <a:latin typeface="Constantia" pitchFamily="18" charset="0"/>
              </a:rPr>
              <a:t>v řízení o mimořádném opravném prostředku vždy, pokud soud rozhoduje ve veřejném zasedání </a:t>
            </a:r>
          </a:p>
          <a:p>
            <a:pPr algn="just" eaLnBrk="1" hangingPunct="1">
              <a:buFont typeface="Calibri" pitchFamily="34" charset="0"/>
              <a:buAutoNum type="arabicPeriod"/>
            </a:pPr>
            <a:endParaRPr lang="cs-CZ" sz="1900" dirty="0">
              <a:latin typeface="Constantia" pitchFamily="18" charset="0"/>
            </a:endParaRPr>
          </a:p>
          <a:p>
            <a:pPr algn="just" eaLnBrk="1" hangingPunct="1">
              <a:buFont typeface="Calibri" pitchFamily="34" charset="0"/>
              <a:buAutoNum type="arabicPeriod"/>
            </a:pPr>
            <a:r>
              <a:rPr lang="cs-CZ" sz="1900" dirty="0">
                <a:latin typeface="Constantia" pitchFamily="18" charset="0"/>
              </a:rPr>
              <a:t>u mladistvého, který není plně svéprávný, může obhájce procesní práva vykonávat </a:t>
            </a:r>
            <a:r>
              <a:rPr lang="cs-CZ" sz="1900" b="1" u="sng" dirty="0">
                <a:latin typeface="Constantia" pitchFamily="18" charset="0"/>
              </a:rPr>
              <a:t>i proti jeho vůli</a:t>
            </a:r>
            <a:r>
              <a:rPr lang="cs-CZ" sz="1900" dirty="0">
                <a:latin typeface="Constantia" pitchFamily="18" charset="0"/>
              </a:rPr>
              <a:t> </a:t>
            </a:r>
            <a:r>
              <a:rPr lang="cs-CZ" sz="1900" i="1" dirty="0">
                <a:latin typeface="Constantia" pitchFamily="18" charset="0"/>
              </a:rPr>
              <a:t>(vždy však ve prospěch mladistvého)</a:t>
            </a:r>
          </a:p>
          <a:p>
            <a:pPr algn="just" eaLnBrk="1" hangingPunct="1">
              <a:buFont typeface="Calibri" pitchFamily="34" charset="0"/>
              <a:buAutoNum type="arabicPeriod"/>
            </a:pPr>
            <a:endParaRPr lang="cs-CZ" sz="2000" dirty="0">
              <a:latin typeface="Constantia" pitchFamily="18" charset="0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B7B344-CA7D-467C-9DC6-F884BAF2B0D0}" type="slidenum">
              <a:rPr lang="cs-CZ"/>
              <a:pPr>
                <a:defRPr/>
              </a:pPr>
              <a:t>11</a:t>
            </a:fld>
            <a:endParaRPr lang="cs-CZ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cs-CZ" sz="3200" b="1">
                <a:solidFill>
                  <a:srgbClr val="C00000"/>
                </a:solidFill>
                <a:latin typeface="Constantia" pitchFamily="18" charset="0"/>
              </a:rPr>
              <a:t>Odchylky u vazby mladistvého</a:t>
            </a:r>
          </a:p>
        </p:txBody>
      </p:sp>
      <p:sp>
        <p:nvSpPr>
          <p:cNvPr id="24578" name="Zástupný symbol pro obsah 2"/>
          <p:cNvSpPr>
            <a:spLocks noGrp="1"/>
          </p:cNvSpPr>
          <p:nvPr>
            <p:ph idx="1"/>
          </p:nvPr>
        </p:nvSpPr>
        <p:spPr>
          <a:xfrm>
            <a:off x="179512" y="1052736"/>
            <a:ext cx="8712968" cy="5544616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cs-CZ" sz="2200" dirty="0">
                <a:latin typeface="Constantia" pitchFamily="18" charset="0"/>
              </a:rPr>
              <a:t>viz § 46 – 50 ZSM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200" dirty="0">
                <a:latin typeface="Constantia" pitchFamily="18" charset="0"/>
              </a:rPr>
              <a:t>pouze ve výjimečných případech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200" dirty="0">
                <a:latin typeface="Constantia" pitchFamily="18" charset="0"/>
              </a:rPr>
              <a:t>o vzetí mladistvého do vazby je třeba vždy vyrozumět, a to bez zbytečného odkladu, jeho zákonného zástupce nebo opatrovníka, zaměstnavatele </a:t>
            </a:r>
            <a:r>
              <a:rPr lang="cs-CZ" sz="2200" i="1" dirty="0">
                <a:latin typeface="Constantia" pitchFamily="18" charset="0"/>
              </a:rPr>
              <a:t>(jen pokud s tím mladistvý, jeho zákonný zástupce nebo opatrovník výslovně souhlasí)</a:t>
            </a:r>
            <a:r>
              <a:rPr lang="cs-CZ" sz="2200" dirty="0">
                <a:latin typeface="Constantia" pitchFamily="18" charset="0"/>
              </a:rPr>
              <a:t>, středisko PMS, OSPOD, popř. výchovné zařízení 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200" dirty="0">
                <a:latin typeface="Constantia" pitchFamily="18" charset="0"/>
              </a:rPr>
              <a:t>délka trvání vazby 2 měsíce a u zvlášť závažných provinění 6 měsíců s možností prodloužení až o další 2/6 měsíce, a to jednou v přípravném řízení a jednou v řízení před soudem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200" dirty="0">
                <a:latin typeface="Constantia" pitchFamily="18" charset="0"/>
              </a:rPr>
              <a:t>o prodloužení vazby rozhoduje: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cs-CZ" sz="2200" dirty="0">
                <a:latin typeface="Constantia" pitchFamily="18" charset="0"/>
              </a:rPr>
              <a:t>     A/ v přípravném řízení okresní soud na návrh státního zástupce 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cs-CZ" sz="2200" dirty="0">
                <a:latin typeface="Constantia" pitchFamily="18" charset="0"/>
              </a:rPr>
              <a:t>     B/ v řízení před soudem nadřízený soud toho soudu, který je příslušný věc projednat a který podal návrh na prodloužení vazby </a:t>
            </a:r>
            <a:r>
              <a:rPr lang="cs-CZ" sz="2000" i="1" dirty="0">
                <a:latin typeface="Constantia" pitchFamily="18" charset="0"/>
              </a:rPr>
              <a:t>(tj. KS nebo VS)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200" dirty="0">
                <a:latin typeface="Constantia" pitchFamily="18" charset="0"/>
              </a:rPr>
              <a:t>návrh na prodloužení vazby je třeba podat nejpozději do 15 dnů před skončením vazební lhůty </a:t>
            </a:r>
            <a:r>
              <a:rPr lang="cs-CZ" sz="2000" i="1" dirty="0">
                <a:latin typeface="Constantia" pitchFamily="18" charset="0"/>
              </a:rPr>
              <a:t>(jinak musí být mladistvý propuštěn na svobodu, a to nejpozději den po uplynutí základní lhůty, na níž bylo trvání vazby omezeno) 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2C36FD-CFAD-45BD-8D09-407CDEC712B5}" type="slidenum">
              <a:rPr lang="cs-CZ"/>
              <a:pPr>
                <a:defRPr/>
              </a:pPr>
              <a:t>12</a:t>
            </a:fld>
            <a:endParaRPr lang="cs-CZ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cs-CZ" sz="3200" b="1">
                <a:solidFill>
                  <a:srgbClr val="C00000"/>
                </a:solidFill>
                <a:latin typeface="Constantia" pitchFamily="18" charset="0"/>
              </a:rPr>
              <a:t>Odchylky u vazby mladistvého</a:t>
            </a:r>
            <a:endParaRPr lang="cs-CZ" sz="3200"/>
          </a:p>
        </p:txBody>
      </p:sp>
      <p:sp>
        <p:nvSpPr>
          <p:cNvPr id="25602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256212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cs-CZ" sz="2200" dirty="0">
                <a:latin typeface="Constantia" pitchFamily="18" charset="0"/>
              </a:rPr>
              <a:t>vazba v řízení o mimořádném opravném prostředku se posuzuje samostatně, nezávisle na vazbě v původním řízení</a:t>
            </a:r>
          </a:p>
          <a:p>
            <a:pPr algn="just" eaLnBrk="1" hangingPunct="1">
              <a:lnSpc>
                <a:spcPct val="90000"/>
              </a:lnSpc>
            </a:pPr>
            <a:r>
              <a:rPr lang="cs-CZ" sz="2200" dirty="0">
                <a:latin typeface="Constantia" pitchFamily="18" charset="0"/>
              </a:rPr>
              <a:t>možnost nařízení dohledu při propuštění z vazby </a:t>
            </a:r>
            <a:r>
              <a:rPr lang="cs-CZ" sz="1900" i="1" dirty="0">
                <a:latin typeface="Constantia" pitchFamily="18" charset="0"/>
              </a:rPr>
              <a:t>(nejde o náhradu vazby ve smyslu § 49 odst. 1 ZSM ve spojení s § 73 odst. 1 písm. c), odst. 3 TŘ) – dohled může trvat až do skončení trestního stíhání; dohled vykonává PMS</a:t>
            </a:r>
            <a:endParaRPr lang="cs-CZ" sz="2200" dirty="0">
              <a:latin typeface="Constantia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cs-CZ" sz="2200" dirty="0">
                <a:latin typeface="Constantia" pitchFamily="18" charset="0"/>
              </a:rPr>
              <a:t>oddělené umístění mladistvých ve vazební věznici 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r>
              <a:rPr lang="cs-CZ" sz="2200" dirty="0">
                <a:latin typeface="Constantia" pitchFamily="18" charset="0"/>
              </a:rPr>
              <a:t> </a:t>
            </a:r>
          </a:p>
          <a:p>
            <a:pPr algn="just" eaLnBrk="1" hangingPunct="1">
              <a:lnSpc>
                <a:spcPct val="90000"/>
              </a:lnSpc>
            </a:pPr>
            <a:r>
              <a:rPr lang="cs-CZ" sz="2200" dirty="0">
                <a:latin typeface="Constantia" pitchFamily="18" charset="0"/>
              </a:rPr>
              <a:t>náhrada vazby: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r>
              <a:rPr lang="cs-CZ" sz="2200" dirty="0">
                <a:latin typeface="Constantia" pitchFamily="18" charset="0"/>
              </a:rPr>
              <a:t>     A/ zárukou (§ 73 odst. 1 písm. a) TŘ)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r>
              <a:rPr lang="cs-CZ" sz="2200" dirty="0">
                <a:latin typeface="Constantia" pitchFamily="18" charset="0"/>
              </a:rPr>
              <a:t>     B/ dohledem (§ 73 odst. 1 písm. c) TŘ)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r>
              <a:rPr lang="cs-CZ" sz="2200" dirty="0">
                <a:latin typeface="Constantia" pitchFamily="18" charset="0"/>
              </a:rPr>
              <a:t>     C/ slibem obviněného (§ 73 odst. 1 písm. b) TŘ)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r>
              <a:rPr lang="cs-CZ" sz="2200" dirty="0">
                <a:latin typeface="Constantia" pitchFamily="18" charset="0"/>
              </a:rPr>
              <a:t>     D/ peněžitou zárukou/kaucí (dle § 73a TŘ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r>
              <a:rPr lang="cs-CZ" sz="2200" dirty="0">
                <a:latin typeface="Constantia" pitchFamily="18" charset="0"/>
              </a:rPr>
              <a:t>     E/ umístěním v péči důvěryhodné osoby (dle § 50 ZSM)</a:t>
            </a:r>
          </a:p>
          <a:p>
            <a:pPr algn="just" eaLnBrk="1" hangingPunct="1">
              <a:lnSpc>
                <a:spcPct val="90000"/>
              </a:lnSpc>
            </a:pPr>
            <a:r>
              <a:rPr lang="cs-CZ" sz="2200" dirty="0">
                <a:latin typeface="Constantia" pitchFamily="18" charset="0"/>
              </a:rPr>
              <a:t>ZSM nehovoří o náhradě vazby předběžným opatřením ve smyslu § 73 odst. 1 písm. d) TŘ      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9E53B4-A1DA-41C0-9692-4A182DDBCE35}" type="slidenum">
              <a:rPr lang="cs-CZ"/>
              <a:pPr>
                <a:defRPr/>
              </a:pPr>
              <a:t>13</a:t>
            </a:fld>
            <a:endParaRPr lang="cs-CZ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cs-CZ" sz="3200" b="1">
                <a:solidFill>
                  <a:srgbClr val="C00000"/>
                </a:solidFill>
                <a:latin typeface="Constantia" pitchFamily="18" charset="0"/>
              </a:rPr>
              <a:t>Odchylky u vazby mladistvého</a:t>
            </a:r>
            <a:endParaRPr lang="cs-CZ" sz="3200"/>
          </a:p>
        </p:txBody>
      </p:sp>
      <p:sp>
        <p:nvSpPr>
          <p:cNvPr id="26626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pPr algn="just" eaLnBrk="1" hangingPunct="1"/>
            <a:r>
              <a:rPr lang="cs-CZ" sz="2400" u="sng" dirty="0">
                <a:latin typeface="Constantia" pitchFamily="18" charset="0"/>
              </a:rPr>
              <a:t>náhrada vazby mladistvého jeho umístěním v péči důvěryhodné osoby</a:t>
            </a:r>
            <a:r>
              <a:rPr lang="cs-CZ" sz="2400" dirty="0">
                <a:latin typeface="Constantia" pitchFamily="18" charset="0"/>
              </a:rPr>
              <a:t> dle § 50 ZSM:</a:t>
            </a:r>
          </a:p>
          <a:p>
            <a:pPr algn="just" eaLnBrk="1" hangingPunct="1"/>
            <a:endParaRPr lang="cs-CZ" sz="2400" dirty="0">
              <a:latin typeface="Constantia" pitchFamily="18" charset="0"/>
            </a:endParaRPr>
          </a:p>
          <a:p>
            <a:pPr algn="just" eaLnBrk="1" hangingPunct="1"/>
            <a:r>
              <a:rPr lang="cs-CZ" sz="2400" dirty="0">
                <a:latin typeface="Constantia" pitchFamily="18" charset="0"/>
              </a:rPr>
              <a:t>jen u mladistvých</a:t>
            </a:r>
          </a:p>
          <a:p>
            <a:pPr algn="just" eaLnBrk="1" hangingPunct="1"/>
            <a:r>
              <a:rPr lang="cs-CZ" sz="2400" dirty="0">
                <a:latin typeface="Constantia" pitchFamily="18" charset="0"/>
              </a:rPr>
              <a:t>ve vztahu ke kterémukoli vazebnímu důvodu</a:t>
            </a:r>
          </a:p>
          <a:p>
            <a:pPr algn="just" eaLnBrk="1" hangingPunct="1"/>
            <a:r>
              <a:rPr lang="cs-CZ" sz="2400" dirty="0">
                <a:latin typeface="Constantia" pitchFamily="18" charset="0"/>
              </a:rPr>
              <a:t>nutnost písemného závazku důvěryhodné osoby</a:t>
            </a:r>
          </a:p>
          <a:p>
            <a:pPr algn="just" eaLnBrk="1" hangingPunct="1"/>
            <a:r>
              <a:rPr lang="cs-CZ" sz="2400" dirty="0">
                <a:latin typeface="Constantia" pitchFamily="18" charset="0"/>
              </a:rPr>
              <a:t>nutnost souhlasu mladistvého a jeho písemného závazku stran plnění stanovených podmínek</a:t>
            </a:r>
          </a:p>
          <a:p>
            <a:pPr algn="just" eaLnBrk="1" hangingPunct="1"/>
            <a:r>
              <a:rPr lang="cs-CZ" sz="2400" dirty="0">
                <a:latin typeface="Constantia" pitchFamily="18" charset="0"/>
              </a:rPr>
              <a:t>možnost určení jiné důvěryhodné osoby nebo přijetí jiného opatření nahrazujícího vazbu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C57226-A449-4923-A403-B142ADF76D4D}" type="slidenum">
              <a:rPr lang="cs-CZ"/>
              <a:pPr>
                <a:defRPr/>
              </a:pPr>
              <a:t>14</a:t>
            </a:fld>
            <a:endParaRPr lang="cs-CZ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200" b="1">
                <a:solidFill>
                  <a:srgbClr val="C00000"/>
                </a:solidFill>
                <a:latin typeface="Constantia" pitchFamily="18" charset="0"/>
              </a:rPr>
              <a:t>Rozšíření druhů zvláštních způsobů řízení u mladistvých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650"/>
          </a:xfrm>
        </p:spPr>
        <p:txBody>
          <a:bodyPr rtlCol="0">
            <a:normAutofit lnSpcReduction="10000"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b="1" u="sng" dirty="0">
                <a:latin typeface="Constantia" pitchFamily="18" charset="0"/>
              </a:rPr>
              <a:t>odstoupení od trestního stíhání</a:t>
            </a:r>
            <a:r>
              <a:rPr lang="cs-CZ" sz="2400" b="1" dirty="0">
                <a:latin typeface="Constantia" pitchFamily="18" charset="0"/>
              </a:rPr>
              <a:t> </a:t>
            </a:r>
            <a:r>
              <a:rPr lang="cs-CZ" sz="2400" dirty="0">
                <a:latin typeface="Constantia" pitchFamily="18" charset="0"/>
              </a:rPr>
              <a:t>dle § 70 - § 71 ZSM: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>
                <a:latin typeface="Constantia" pitchFamily="18" charset="0"/>
              </a:rPr>
              <a:t>jen u provinění s horní hranicí trestní sazby nepřevyšující 3 roky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>
                <a:latin typeface="Constantia" pitchFamily="18" charset="0"/>
              </a:rPr>
              <a:t>z důvodu chybějícího veřejného zájmu na dalším stíhání mladistvého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>
                <a:latin typeface="Constantia" pitchFamily="18" charset="0"/>
              </a:rPr>
              <a:t>hledisko přiměřenosti a vhodnosti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>
                <a:latin typeface="Constantia" pitchFamily="18" charset="0"/>
              </a:rPr>
              <a:t>jen není-li trestní stíhání účelné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>
                <a:latin typeface="Constantia" pitchFamily="18" charset="0"/>
              </a:rPr>
              <a:t>není-li potrestání nutné k odvrácení mladistvého od páchání dalších provinění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400" dirty="0">
                <a:latin typeface="Constantia" pitchFamily="18" charset="0"/>
              </a:rPr>
              <a:t>= podmínky je třeba splnit kumulativně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000" i="1" dirty="0">
                <a:latin typeface="Constantia" pitchFamily="18" charset="0"/>
              </a:rPr>
              <a:t>    (zejména pokud mladistvý vykonal vhodný probační program nebo zcela  či zčásti nahradil poškozenému proviněním způsobenou škodu)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A35C4A-3D12-4D5E-829C-D1F01A01344F}" type="slidenum">
              <a:rPr lang="cs-CZ"/>
              <a:pPr>
                <a:defRPr/>
              </a:pPr>
              <a:t>15</a:t>
            </a:fld>
            <a:endParaRPr lang="cs-CZ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1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28674" name="Zástupný symbol pro obsah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/>
          <a:lstStyle/>
          <a:p>
            <a:pPr marL="609600" indent="-609600" algn="just" eaLnBrk="1" hangingPunct="1"/>
            <a:r>
              <a:rPr lang="cs-CZ" sz="1900" dirty="0">
                <a:latin typeface="Constantia" pitchFamily="18" charset="0"/>
              </a:rPr>
              <a:t>v přípravném řízení rozhoduje státní zástupce, v řízení před soudem soud pro mládež</a:t>
            </a:r>
          </a:p>
          <a:p>
            <a:pPr marL="609600" indent="-609600" algn="just" eaLnBrk="1" hangingPunct="1"/>
            <a:r>
              <a:rPr lang="cs-CZ" sz="1900" dirty="0">
                <a:latin typeface="Constantia" pitchFamily="18" charset="0"/>
              </a:rPr>
              <a:t>poškozený nemá právo stížnosti pro usnesení o odstoupení od trestního stíhání</a:t>
            </a:r>
          </a:p>
          <a:p>
            <a:pPr marL="609600" indent="-609600" algn="just" eaLnBrk="1" hangingPunct="1"/>
            <a:r>
              <a:rPr lang="cs-CZ" sz="1900" dirty="0">
                <a:latin typeface="Constantia" pitchFamily="18" charset="0"/>
              </a:rPr>
              <a:t>v trestním stíhání se pokračuje, pokud mladistvý do 3 dnů ode dne oznámení usnesení prohlásí, že na projednání věci trvá </a:t>
            </a:r>
            <a:r>
              <a:rPr lang="cs-CZ" sz="1900" i="1" dirty="0">
                <a:latin typeface="Constantia" pitchFamily="18" charset="0"/>
              </a:rPr>
              <a:t>(poté lze rozhodnout pouze o vině, nikoli o uložení trestního opatření)</a:t>
            </a:r>
          </a:p>
          <a:p>
            <a:pPr marL="609600" indent="-609600" algn="just" eaLnBrk="1" hangingPunct="1"/>
            <a:r>
              <a:rPr lang="cs-CZ" sz="1900" dirty="0">
                <a:latin typeface="Constantia" pitchFamily="18" charset="0"/>
              </a:rPr>
              <a:t>v Rejstříku trestů se eviduje jako skutečnost významná pro trestní řízení </a:t>
            </a:r>
            <a:r>
              <a:rPr lang="cs-CZ" sz="1900" i="1" dirty="0">
                <a:latin typeface="Constantia" pitchFamily="18" charset="0"/>
              </a:rPr>
              <a:t>(neobjeví se ve výpisu z evidence RT, ale pouze v opisu)</a:t>
            </a:r>
            <a:r>
              <a:rPr lang="cs-CZ" sz="1900" dirty="0">
                <a:latin typeface="Constantia" pitchFamily="18" charset="0"/>
              </a:rPr>
              <a:t>  </a:t>
            </a:r>
          </a:p>
          <a:p>
            <a:pPr marL="609600" indent="-609600" algn="just" eaLnBrk="1" hangingPunct="1"/>
            <a:endParaRPr lang="cs-CZ" sz="1900" dirty="0">
              <a:latin typeface="Constantia" pitchFamily="18" charset="0"/>
            </a:endParaRPr>
          </a:p>
          <a:p>
            <a:pPr marL="609600" indent="-609600" algn="just" eaLnBrk="1" hangingPunct="1"/>
            <a:r>
              <a:rPr lang="cs-CZ" sz="1900" b="1" u="sng" dirty="0">
                <a:latin typeface="Constantia" pitchFamily="18" charset="0"/>
              </a:rPr>
              <a:t>další druhy odklonů</a:t>
            </a:r>
            <a:r>
              <a:rPr lang="cs-CZ" sz="1900" dirty="0">
                <a:latin typeface="Constantia" pitchFamily="18" charset="0"/>
              </a:rPr>
              <a:t> :</a:t>
            </a:r>
          </a:p>
          <a:p>
            <a:pPr marL="609600" indent="-609600" algn="just" eaLnBrk="1" hangingPunct="1">
              <a:buFont typeface="Arial" charset="0"/>
              <a:buAutoNum type="arabicPeriod"/>
            </a:pPr>
            <a:r>
              <a:rPr lang="cs-CZ" sz="1900" b="1" dirty="0">
                <a:latin typeface="Constantia" pitchFamily="18" charset="0"/>
              </a:rPr>
              <a:t>schválení narovnání</a:t>
            </a:r>
            <a:r>
              <a:rPr lang="cs-CZ" sz="1900" dirty="0">
                <a:latin typeface="Constantia" pitchFamily="18" charset="0"/>
              </a:rPr>
              <a:t> </a:t>
            </a:r>
            <a:r>
              <a:rPr lang="cs-CZ" sz="1900" i="1" dirty="0">
                <a:latin typeface="Constantia" pitchFamily="18" charset="0"/>
              </a:rPr>
              <a:t>(shodně jako u dospělých dle § 309 až § 314 TŘ)</a:t>
            </a:r>
          </a:p>
          <a:p>
            <a:pPr marL="609600" indent="-609600" algn="just" eaLnBrk="1" hangingPunct="1">
              <a:buFont typeface="Arial" charset="0"/>
              <a:buAutoNum type="arabicPeriod"/>
            </a:pPr>
            <a:r>
              <a:rPr lang="cs-CZ" sz="1900" b="1" dirty="0">
                <a:latin typeface="Constantia" pitchFamily="18" charset="0"/>
              </a:rPr>
              <a:t>podmíněné zastavení trestního stíhání</a:t>
            </a:r>
            <a:r>
              <a:rPr lang="cs-CZ" sz="1900" dirty="0">
                <a:latin typeface="Constantia" pitchFamily="18" charset="0"/>
              </a:rPr>
              <a:t> </a:t>
            </a:r>
            <a:r>
              <a:rPr lang="cs-CZ" sz="1900" i="1" dirty="0">
                <a:latin typeface="Constantia" pitchFamily="18" charset="0"/>
              </a:rPr>
              <a:t>(shodně jako u dospělých dle § 307 až § 308 TŘ – pouze jediná odchylka dle § 69 odst. 2 ZSM, a to při stanovení délky zkušební doby PZTS, jestliže se mladistvý zavázal zdržet se určité činnosti nebo složit peněžitou částku státu na peněžitou pomoc obětem trestné činnosti – zde zkušební doba činí 6 měsíců až 3 roky, zatímco u dospělého činí až 5 let X v ostatních případech PZTS může zkušební doba činit shodně u dospělých i mladistvých 6 měsíců až  2 roky)</a:t>
            </a:r>
          </a:p>
          <a:p>
            <a:pPr marL="609600" indent="-609600" algn="just" eaLnBrk="1" hangingPunct="1">
              <a:buFont typeface="Arial" charset="0"/>
              <a:buAutoNum type="arabicPeriod"/>
            </a:pPr>
            <a:r>
              <a:rPr lang="cs-CZ" sz="1900" b="1" dirty="0">
                <a:latin typeface="Constantia" pitchFamily="18" charset="0"/>
              </a:rPr>
              <a:t>podmíněné odložení podání návrhu na potrestání</a:t>
            </a:r>
            <a:r>
              <a:rPr lang="cs-CZ" sz="1900" i="1" dirty="0">
                <a:latin typeface="Constantia" pitchFamily="18" charset="0"/>
              </a:rPr>
              <a:t> (shodně jako u dospělých dle § 179g a § 179h TŘ)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B4B9DC-8D55-49B4-ADA4-DE9EBB59801A}" type="slidenum">
              <a:rPr lang="cs-CZ"/>
              <a:pPr>
                <a:defRPr/>
              </a:pPr>
              <a:t>16</a:t>
            </a:fld>
            <a:endParaRPr lang="cs-CZ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cs-CZ" sz="3200" b="1">
                <a:solidFill>
                  <a:srgbClr val="C00000"/>
                </a:solidFill>
                <a:latin typeface="Constantia" pitchFamily="18" charset="0"/>
              </a:rPr>
              <a:t>Opatření ukládaná mladistvým </a:t>
            </a:r>
          </a:p>
        </p:txBody>
      </p:sp>
      <p:sp>
        <p:nvSpPr>
          <p:cNvPr id="29698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7338"/>
            <a:ext cx="8229600" cy="4568825"/>
          </a:xfrm>
        </p:spPr>
        <p:txBody>
          <a:bodyPr/>
          <a:lstStyle/>
          <a:p>
            <a:pPr algn="just" eaLnBrk="1" hangingPunct="1"/>
            <a:r>
              <a:rPr lang="cs-CZ" sz="2400">
                <a:latin typeface="Constantia" pitchFamily="18" charset="0"/>
              </a:rPr>
              <a:t>výchovná opatření (viz § 15 - § 20 ZSM)</a:t>
            </a:r>
          </a:p>
          <a:p>
            <a:pPr algn="just" eaLnBrk="1" hangingPunct="1"/>
            <a:endParaRPr lang="cs-CZ" sz="2400">
              <a:latin typeface="Constantia" pitchFamily="18" charset="0"/>
            </a:endParaRPr>
          </a:p>
          <a:p>
            <a:pPr algn="just" eaLnBrk="1" hangingPunct="1"/>
            <a:r>
              <a:rPr lang="cs-CZ" sz="2400">
                <a:latin typeface="Constantia" pitchFamily="18" charset="0"/>
              </a:rPr>
              <a:t>ochranná opatření (viz § 21 - § 23 ZSM)</a:t>
            </a:r>
          </a:p>
          <a:p>
            <a:pPr algn="just" eaLnBrk="1" hangingPunct="1"/>
            <a:endParaRPr lang="cs-CZ" sz="2400">
              <a:latin typeface="Constantia" pitchFamily="18" charset="0"/>
            </a:endParaRPr>
          </a:p>
          <a:p>
            <a:pPr algn="just" eaLnBrk="1" hangingPunct="1"/>
            <a:r>
              <a:rPr lang="cs-CZ" sz="2400">
                <a:latin typeface="Constantia" pitchFamily="18" charset="0"/>
              </a:rPr>
              <a:t>trestní opatření (viz § 24 - § 35 ZSM)</a:t>
            </a:r>
          </a:p>
          <a:p>
            <a:pPr algn="just" eaLnBrk="1" hangingPunct="1"/>
            <a:endParaRPr lang="cs-CZ" sz="2400">
              <a:latin typeface="Constantia" pitchFamily="18" charset="0"/>
            </a:endParaRPr>
          </a:p>
          <a:p>
            <a:pPr algn="just" eaLnBrk="1" hangingPunct="1">
              <a:buFont typeface="Arial" charset="0"/>
              <a:buNone/>
            </a:pPr>
            <a:r>
              <a:rPr lang="cs-CZ" sz="2400">
                <a:latin typeface="Constantia" pitchFamily="18" charset="0"/>
              </a:rPr>
              <a:t>= možná kumulace 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5C9E0D-0E30-42A2-938F-C4862101CC55}" type="slidenum">
              <a:rPr lang="cs-CZ"/>
              <a:pPr>
                <a:defRPr/>
              </a:pPr>
              <a:t>17</a:t>
            </a:fld>
            <a:endParaRPr lang="cs-CZ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cs-CZ" sz="3200" b="1">
                <a:solidFill>
                  <a:srgbClr val="C00000"/>
                </a:solidFill>
                <a:latin typeface="Constantia" pitchFamily="18" charset="0"/>
              </a:rPr>
              <a:t>Výchovná opatření </a:t>
            </a:r>
          </a:p>
        </p:txBody>
      </p:sp>
      <p:sp>
        <p:nvSpPr>
          <p:cNvPr id="30722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cs-CZ" sz="2000">
                <a:latin typeface="Constantia" pitchFamily="18" charset="0"/>
              </a:rPr>
              <a:t>viz § 15 - § 20 ZSM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000">
                <a:latin typeface="Constantia" pitchFamily="18" charset="0"/>
              </a:rPr>
              <a:t>výchovná opatření lze uložit :</a:t>
            </a:r>
          </a:p>
          <a:p>
            <a:pPr algn="just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000">
                <a:latin typeface="Constantia" pitchFamily="18" charset="0"/>
              </a:rPr>
              <a:t>vedle trestních opatření a ochranných opatření</a:t>
            </a:r>
          </a:p>
          <a:p>
            <a:pPr algn="just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000">
                <a:latin typeface="Constantia" pitchFamily="18" charset="0"/>
              </a:rPr>
              <a:t>samostatně při upuštění (podmíněném upuštění) od uložení trestního opatření </a:t>
            </a:r>
          </a:p>
          <a:p>
            <a:pPr algn="just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000">
                <a:latin typeface="Constantia" pitchFamily="18" charset="0"/>
              </a:rPr>
              <a:t>v rámci odklonů</a:t>
            </a:r>
          </a:p>
          <a:p>
            <a:pPr algn="just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000">
                <a:latin typeface="Constantia" pitchFamily="18" charset="0"/>
              </a:rPr>
              <a:t>již v průběhu trestního řízení ještě před rozhodnutím soudu o vině </a:t>
            </a:r>
            <a:r>
              <a:rPr lang="cs-CZ" sz="1700" i="1">
                <a:latin typeface="Constantia" pitchFamily="18" charset="0"/>
              </a:rPr>
              <a:t>(jen se souhlasem mladistvého; je-li souhlas odvolán, výkon výchovného opatření musí být ukončen; opatření trvá nejdéle do pravomocného skončení trestního stíhání)</a:t>
            </a:r>
          </a:p>
          <a:p>
            <a:pPr algn="just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000">
                <a:latin typeface="Constantia" pitchFamily="18" charset="0"/>
              </a:rPr>
              <a:t>v přípravném řízení o jejich uložení rozhoduje státní zástupce, v řízení před soudem soud</a:t>
            </a:r>
          </a:p>
          <a:p>
            <a:pPr algn="just" eaLnBrk="1" hangingPunct="1">
              <a:lnSpc>
                <a:spcPct val="80000"/>
              </a:lnSpc>
            </a:pPr>
            <a:endParaRPr lang="cs-CZ" sz="2000">
              <a:latin typeface="Constantia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cs-CZ" sz="2000">
                <a:latin typeface="Constantia" pitchFamily="18" charset="0"/>
              </a:rPr>
              <a:t>nahrazují přiměřená omezení a přiměřené povinnosti podle TZ a TŘ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000">
                <a:latin typeface="Constantia" pitchFamily="18" charset="0"/>
              </a:rPr>
              <a:t>podle TZ je lze uložit i osobám ve věku blízkém věku mladistvého </a:t>
            </a:r>
            <a:r>
              <a:rPr lang="cs-CZ" sz="2000" i="1">
                <a:latin typeface="Constantia" pitchFamily="18" charset="0"/>
              </a:rPr>
              <a:t>(v rámci alternativních trestů)</a:t>
            </a:r>
            <a:endParaRPr lang="cs-CZ" sz="2000">
              <a:latin typeface="Constantia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cs-CZ" sz="2000">
                <a:latin typeface="Constantia" pitchFamily="18" charset="0"/>
              </a:rPr>
              <a:t>trvají po současně stanovenou zkušební dobu, jinak je lze uložit nejdéle na dobu 3 let </a:t>
            </a:r>
            <a:r>
              <a:rPr lang="cs-CZ" sz="1700" i="1">
                <a:latin typeface="Constantia" pitchFamily="18" charset="0"/>
              </a:rPr>
              <a:t>(jsou-li ukládána samostatně nebo vedle jiného výchovného nebo ochranného opatření )</a:t>
            </a:r>
            <a:endParaRPr lang="cs-CZ" sz="2000">
              <a:latin typeface="Constantia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cs-CZ" sz="2000">
                <a:latin typeface="Constantia" pitchFamily="18" charset="0"/>
              </a:rPr>
              <a:t>možnost zrušení nebo změny výchovného opatření </a:t>
            </a:r>
          </a:p>
          <a:p>
            <a:pPr algn="just" eaLnBrk="1" hangingPunct="1">
              <a:lnSpc>
                <a:spcPct val="80000"/>
              </a:lnSpc>
            </a:pPr>
            <a:endParaRPr lang="cs-CZ" sz="2000">
              <a:latin typeface="Constantia" pitchFamily="18" charset="0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29C9E-5337-4FDD-A7DF-A5540495EF8B}" type="slidenum">
              <a:rPr lang="cs-CZ"/>
              <a:pPr>
                <a:defRPr/>
              </a:pPr>
              <a:t>18</a:t>
            </a:fld>
            <a:endParaRPr lang="cs-CZ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cs-CZ" sz="3200" b="1">
                <a:solidFill>
                  <a:srgbClr val="C00000"/>
                </a:solidFill>
                <a:latin typeface="Constantia" pitchFamily="18" charset="0"/>
              </a:rPr>
              <a:t>Výchovná opatření </a:t>
            </a:r>
            <a:endParaRPr lang="cs-CZ" sz="320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713288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>
                <a:latin typeface="Constantia" pitchFamily="18" charset="0"/>
              </a:rPr>
              <a:t>druhy </a:t>
            </a:r>
            <a:r>
              <a:rPr lang="cs-CZ" sz="2400" b="1" dirty="0">
                <a:latin typeface="Constantia" pitchFamily="18" charset="0"/>
              </a:rPr>
              <a:t>výchovných opatření</a:t>
            </a:r>
            <a:r>
              <a:rPr lang="cs-CZ" sz="2400" dirty="0">
                <a:latin typeface="Constantia" pitchFamily="18" charset="0"/>
              </a:rPr>
              <a:t>: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latin typeface="Constantia" pitchFamily="18" charset="0"/>
            </a:endParaRP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dirty="0">
                <a:latin typeface="Constantia" pitchFamily="18" charset="0"/>
              </a:rPr>
              <a:t>dohled probačního úředníka (§ 16 ZSM)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dirty="0">
                <a:latin typeface="Constantia" pitchFamily="18" charset="0"/>
              </a:rPr>
              <a:t>probační program (§ 17 ZSM)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dirty="0">
                <a:latin typeface="Constantia" pitchFamily="18" charset="0"/>
              </a:rPr>
              <a:t>výchovné povinnosti (§ 18 ZSM)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dirty="0">
                <a:latin typeface="Constantia" pitchFamily="18" charset="0"/>
              </a:rPr>
              <a:t>výchovná omezení (§ 19 ZSM)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dirty="0">
                <a:latin typeface="Constantia" pitchFamily="18" charset="0"/>
              </a:rPr>
              <a:t>napomenutí s výstrahou (§ 20 ZSM)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DDCD01-9326-4746-8964-52F3247ADCF2}" type="slidenum">
              <a:rPr lang="cs-CZ"/>
              <a:pPr>
                <a:defRPr/>
              </a:pPr>
              <a:t>19</a:t>
            </a:fld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61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15362" name="Zástupný symbol pro obsah 2"/>
          <p:cNvSpPr>
            <a:spLocks noGrp="1"/>
          </p:cNvSpPr>
          <p:nvPr>
            <p:ph idx="1"/>
          </p:nvPr>
        </p:nvSpPr>
        <p:spPr>
          <a:xfrm>
            <a:off x="179512" y="620713"/>
            <a:ext cx="8784976" cy="5903912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cs-CZ" sz="2400" b="1" dirty="0">
                <a:solidFill>
                  <a:srgbClr val="C00000"/>
                </a:solidFill>
                <a:latin typeface="Constantia" pitchFamily="18" charset="0"/>
              </a:rPr>
              <a:t>zákon č. 218/2003 Sb., o soudnictví ve věcech mládeže</a:t>
            </a:r>
          </a:p>
          <a:p>
            <a:pPr eaLnBrk="1" hangingPunct="1">
              <a:buFont typeface="Arial" charset="0"/>
              <a:buNone/>
            </a:pPr>
            <a:endParaRPr lang="cs-CZ" sz="2000" b="1" dirty="0">
              <a:solidFill>
                <a:srgbClr val="FF0000"/>
              </a:solidFill>
              <a:latin typeface="Constantia" pitchFamily="18" charset="0"/>
            </a:endParaRPr>
          </a:p>
          <a:p>
            <a:pPr algn="just" eaLnBrk="1" hangingPunct="1"/>
            <a:r>
              <a:rPr lang="cs-CZ" sz="2000" dirty="0" err="1">
                <a:latin typeface="Constantia" pitchFamily="18" charset="0"/>
              </a:rPr>
              <a:t>lex</a:t>
            </a:r>
            <a:r>
              <a:rPr lang="cs-CZ" sz="2000" dirty="0">
                <a:latin typeface="Constantia" pitchFamily="18" charset="0"/>
              </a:rPr>
              <a:t> </a:t>
            </a:r>
            <a:r>
              <a:rPr lang="cs-CZ" sz="2000" dirty="0" err="1">
                <a:latin typeface="Constantia" pitchFamily="18" charset="0"/>
              </a:rPr>
              <a:t>specialis</a:t>
            </a:r>
            <a:endParaRPr lang="cs-CZ" sz="2000" dirty="0">
              <a:latin typeface="Constantia" pitchFamily="18" charset="0"/>
            </a:endParaRPr>
          </a:p>
          <a:p>
            <a:pPr algn="just" eaLnBrk="1" hangingPunct="1"/>
            <a:r>
              <a:rPr lang="cs-CZ" sz="2000" dirty="0">
                <a:latin typeface="Constantia" pitchFamily="18" charset="0"/>
              </a:rPr>
              <a:t>vztah subsidiarity trestního zákoníku a trestního řádu</a:t>
            </a:r>
          </a:p>
          <a:p>
            <a:pPr algn="just" eaLnBrk="1" hangingPunct="1"/>
            <a:r>
              <a:rPr lang="cs-CZ" sz="2000" dirty="0">
                <a:latin typeface="Constantia" pitchFamily="18" charset="0"/>
              </a:rPr>
              <a:t>norma obsahující </a:t>
            </a:r>
            <a:r>
              <a:rPr lang="cs-CZ" sz="2000" dirty="0" err="1">
                <a:latin typeface="Constantia" pitchFamily="18" charset="0"/>
              </a:rPr>
              <a:t>hmotněprávní</a:t>
            </a:r>
            <a:r>
              <a:rPr lang="cs-CZ" sz="2000" dirty="0">
                <a:latin typeface="Constantia" pitchFamily="18" charset="0"/>
              </a:rPr>
              <a:t> i </a:t>
            </a:r>
            <a:r>
              <a:rPr lang="cs-CZ" sz="2000" dirty="0" err="1">
                <a:latin typeface="Constantia" pitchFamily="18" charset="0"/>
              </a:rPr>
              <a:t>procesněprávní</a:t>
            </a:r>
            <a:r>
              <a:rPr lang="cs-CZ" sz="2000" dirty="0">
                <a:latin typeface="Constantia" pitchFamily="18" charset="0"/>
              </a:rPr>
              <a:t> ustanovení </a:t>
            </a:r>
          </a:p>
          <a:p>
            <a:pPr algn="just" eaLnBrk="1" hangingPunct="1"/>
            <a:endParaRPr lang="cs-CZ" sz="2000" dirty="0">
              <a:latin typeface="Constantia" pitchFamily="18" charset="0"/>
            </a:endParaRPr>
          </a:p>
          <a:p>
            <a:pPr algn="just" eaLnBrk="1" hangingPunct="1"/>
            <a:r>
              <a:rPr lang="cs-CZ" sz="2000" dirty="0">
                <a:latin typeface="Constantia" pitchFamily="18" charset="0"/>
              </a:rPr>
              <a:t>možnost užití zvláštních ustanovení ZSM o trestním řízení (tzn. </a:t>
            </a:r>
            <a:r>
              <a:rPr lang="cs-CZ" sz="2000" b="1" u="sng" dirty="0">
                <a:latin typeface="Constantia" pitchFamily="18" charset="0"/>
              </a:rPr>
              <a:t>ustanovení procesní povahy</a:t>
            </a:r>
            <a:r>
              <a:rPr lang="cs-CZ" sz="2000" dirty="0">
                <a:latin typeface="Constantia" pitchFamily="18" charset="0"/>
              </a:rPr>
              <a:t>) jen tehdy, pokud bylo trestní stíhání zahájeno ještě před dovršením 19. roku věku mladistvého </a:t>
            </a:r>
            <a:r>
              <a:rPr lang="cs-CZ" sz="2000" b="1" dirty="0">
                <a:latin typeface="Constantia" pitchFamily="18" charset="0"/>
              </a:rPr>
              <a:t>XXX</a:t>
            </a:r>
            <a:r>
              <a:rPr lang="cs-CZ" sz="2000" dirty="0">
                <a:latin typeface="Constantia" pitchFamily="18" charset="0"/>
              </a:rPr>
              <a:t> </a:t>
            </a:r>
            <a:r>
              <a:rPr lang="cs-CZ" sz="2000" i="1" dirty="0">
                <a:latin typeface="Constantia" pitchFamily="18" charset="0"/>
              </a:rPr>
              <a:t>toto pravidlo nedopadá na </a:t>
            </a:r>
            <a:r>
              <a:rPr lang="cs-CZ" sz="2000" b="1" i="1" dirty="0">
                <a:latin typeface="Constantia" pitchFamily="18" charset="0"/>
              </a:rPr>
              <a:t>ustanovení hmotněprávní povahy </a:t>
            </a:r>
            <a:r>
              <a:rPr lang="cs-CZ" sz="2000" i="1" dirty="0">
                <a:latin typeface="Constantia" pitchFamily="18" charset="0"/>
              </a:rPr>
              <a:t>(zde je vždy určující věk pachatele v době spáchání činu)</a:t>
            </a:r>
          </a:p>
          <a:p>
            <a:pPr algn="just" eaLnBrk="1" hangingPunct="1"/>
            <a:endParaRPr lang="cs-CZ" sz="2000" dirty="0">
              <a:latin typeface="Constantia" pitchFamily="18" charset="0"/>
            </a:endParaRPr>
          </a:p>
          <a:p>
            <a:pPr algn="just" eaLnBrk="1" hangingPunct="1"/>
            <a:r>
              <a:rPr lang="cs-CZ" sz="2000" dirty="0">
                <a:latin typeface="Constantia" pitchFamily="18" charset="0"/>
              </a:rPr>
              <a:t>spáchal-li mladistvý část provinění před a část po dovršení věku 18. let, užijí se zvláštní ustanovení ZSM o trestním řízení (tzn. </a:t>
            </a:r>
            <a:r>
              <a:rPr lang="cs-CZ" sz="2000" b="1" u="sng" dirty="0">
                <a:latin typeface="Constantia" pitchFamily="18" charset="0"/>
              </a:rPr>
              <a:t>ustanovení procesní povahy</a:t>
            </a:r>
            <a:r>
              <a:rPr lang="cs-CZ" sz="2000" dirty="0">
                <a:latin typeface="Constantia" pitchFamily="18" charset="0"/>
              </a:rPr>
              <a:t>) jen tehdy, jestliže TZ stanoví na čin spáchaný  po dovršení 18. roku věku trest mírnější </a:t>
            </a:r>
            <a:r>
              <a:rPr lang="cs-CZ" sz="2000" i="1" dirty="0">
                <a:latin typeface="Constantia" pitchFamily="18" charset="0"/>
              </a:rPr>
              <a:t>(stanoví-li trest stejný nebo přísnější, pak se procesní ustanovení ZSM neužijí)</a:t>
            </a:r>
          </a:p>
          <a:p>
            <a:pPr algn="just" eaLnBrk="1" hangingPunct="1"/>
            <a:endParaRPr lang="cs-CZ" sz="2400" dirty="0">
              <a:latin typeface="Constantia" pitchFamily="18" charset="0"/>
            </a:endParaRPr>
          </a:p>
          <a:p>
            <a:pPr algn="just" eaLnBrk="1" hangingPunct="1"/>
            <a:endParaRPr lang="cs-CZ" sz="2400" dirty="0">
              <a:latin typeface="Constantia" pitchFamily="18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93E875-B4EC-48F8-B340-48619A332C13}" type="slidenum">
              <a:rPr lang="cs-CZ"/>
              <a:pPr>
                <a:defRPr/>
              </a:pPr>
              <a:t>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cs-CZ" sz="3200" b="1">
                <a:solidFill>
                  <a:srgbClr val="C00000"/>
                </a:solidFill>
                <a:latin typeface="Constantia" pitchFamily="18" charset="0"/>
              </a:rPr>
              <a:t>Výchovná opatření </a:t>
            </a:r>
            <a:endParaRPr lang="cs-CZ" sz="320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125538"/>
            <a:ext cx="8640960" cy="5595937"/>
          </a:xfrm>
        </p:spPr>
        <p:txBody>
          <a:bodyPr rtlCol="0">
            <a:normAutofit/>
          </a:bodyPr>
          <a:lstStyle/>
          <a:p>
            <a:pPr algn="just" eaLnBrk="1" fontAlgn="auto" hangingPunct="1">
              <a:lnSpc>
                <a:spcPct val="11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200" b="1" u="sng" dirty="0">
                <a:solidFill>
                  <a:srgbClr val="0070C0"/>
                </a:solidFill>
                <a:latin typeface="Constantia" pitchFamily="18" charset="0"/>
              </a:rPr>
              <a:t>od 01.01.2022</a:t>
            </a:r>
            <a:r>
              <a:rPr lang="cs-CZ" sz="2200" b="1" dirty="0">
                <a:solidFill>
                  <a:srgbClr val="0070C0"/>
                </a:solidFill>
                <a:latin typeface="Constantia" pitchFamily="18" charset="0"/>
              </a:rPr>
              <a:t> nově možnost zrušení přiměřených omezení nebo povinností, výchovných opatření nebo dohledu PMS již v průběhu zkušební doby podmíněného upuštění od uložení trestního opatření, PO, PP z VTOS, TODV, TOOPP, trestního opatření zákazu pobytu nebo PZTS </a:t>
            </a:r>
            <a:r>
              <a:rPr lang="cs-CZ" sz="2200" i="1" dirty="0">
                <a:latin typeface="Constantia" pitchFamily="18" charset="0"/>
              </a:rPr>
              <a:t>(pokud odsouzený vede řádný život a prokázal polepšení – nejdříve po výkonu zákonem stanovené části </a:t>
            </a:r>
            <a:r>
              <a:rPr lang="cs-CZ" sz="2200" i="1" dirty="0" smtClean="0">
                <a:latin typeface="Constantia" pitchFamily="18" charset="0"/>
              </a:rPr>
              <a:t>trestního opatření </a:t>
            </a:r>
            <a:r>
              <a:rPr lang="cs-CZ" sz="2200" i="1" dirty="0">
                <a:latin typeface="Constantia" pitchFamily="18" charset="0"/>
              </a:rPr>
              <a:t>– délka zkušební doby, délka DV, počet hodin OPP apod. se tímto nemění !!!)</a:t>
            </a:r>
          </a:p>
          <a:p>
            <a:pPr marL="0" indent="0" algn="just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endParaRPr lang="cs-CZ" sz="2200" i="1" dirty="0">
              <a:latin typeface="Constantia" pitchFamily="18" charset="0"/>
            </a:endParaRPr>
          </a:p>
          <a:p>
            <a:pPr algn="just" eaLnBrk="1" fontAlgn="auto" hangingPunct="1">
              <a:lnSpc>
                <a:spcPct val="11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200" dirty="0">
                <a:latin typeface="Constantia" pitchFamily="18" charset="0"/>
              </a:rPr>
              <a:t>odsouzený musí k návrhu připojit kladné stanovisko PMS, vykonává-li kontrolu tohoto přiměřeného omezení nebo povinnosti, výchovného opatření nebo dohled – </a:t>
            </a:r>
            <a:r>
              <a:rPr lang="cs-CZ" sz="2200" i="1" dirty="0">
                <a:latin typeface="Constantia" pitchFamily="18" charset="0"/>
              </a:rPr>
              <a:t>jinak předseda senátu o návrhu nerozhoduje a vrátí jej odsouzenému s poučením o nutnosti připojit stanovisko PMS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DDCD01-9326-4746-8964-52F3247ADCF2}" type="slidenum">
              <a:rPr lang="cs-CZ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85410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cs-CZ" sz="3200" b="1">
                <a:solidFill>
                  <a:srgbClr val="C00000"/>
                </a:solidFill>
                <a:latin typeface="Constantia" pitchFamily="18" charset="0"/>
              </a:rPr>
              <a:t>Ochranná opatření </a:t>
            </a:r>
            <a:endParaRPr lang="cs-CZ" sz="320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000625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>
                <a:latin typeface="Constantia" pitchFamily="18" charset="0"/>
              </a:rPr>
              <a:t>druhy </a:t>
            </a:r>
            <a:r>
              <a:rPr lang="cs-CZ" sz="2400" b="1" dirty="0">
                <a:latin typeface="Constantia" pitchFamily="18" charset="0"/>
              </a:rPr>
              <a:t>ochranných opatření</a:t>
            </a:r>
            <a:r>
              <a:rPr lang="cs-CZ" sz="2400" dirty="0">
                <a:latin typeface="Constantia" pitchFamily="18" charset="0"/>
              </a:rPr>
              <a:t>: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dirty="0">
                <a:latin typeface="Constantia" pitchFamily="18" charset="0"/>
              </a:rPr>
              <a:t>ochranné léčení (§ 99 TZ a § 351 - § 353 TŘ)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dirty="0">
                <a:latin typeface="Constantia" pitchFamily="18" charset="0"/>
              </a:rPr>
              <a:t>zabezpečovací detence (§ 100 TZ a § 354 - § 357 TŘ)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dirty="0">
                <a:latin typeface="Constantia" pitchFamily="18" charset="0"/>
              </a:rPr>
              <a:t>zabrání věci nebo náhradní hodnoty (§ 101 - § 102 TZ a § 358 TŘ)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dirty="0">
                <a:latin typeface="Constantia" pitchFamily="18" charset="0"/>
              </a:rPr>
              <a:t>zabrání části majetku (§ 102a TZ, § 358a - § 358b TŘ)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dirty="0">
                <a:latin typeface="Constantia" pitchFamily="18" charset="0"/>
              </a:rPr>
              <a:t>ochranná výchova (§ 22 - § 23 a § 81 – 87 ZSM)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cs-CZ" sz="2400" dirty="0">
              <a:latin typeface="Constant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latin typeface="Constantia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>
                <a:latin typeface="Constantia" pitchFamily="18" charset="0"/>
              </a:rPr>
              <a:t>ochranná opatření lze uložit: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dirty="0">
                <a:latin typeface="Constantia" pitchFamily="18" charset="0"/>
              </a:rPr>
              <a:t>vedle trestních opatření a výchovných opatření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dirty="0">
                <a:latin typeface="Constantia" pitchFamily="18" charset="0"/>
              </a:rPr>
              <a:t>samostatně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DDA17D-5A6B-429B-9CDD-7C0BE7B782A9}" type="slidenum">
              <a:rPr lang="cs-CZ"/>
              <a:pPr>
                <a:defRPr/>
              </a:pPr>
              <a:t>21</a:t>
            </a:fld>
            <a:endParaRPr lang="cs-CZ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cs-CZ" sz="3200" b="1">
                <a:solidFill>
                  <a:srgbClr val="C00000"/>
                </a:solidFill>
                <a:latin typeface="Constantia" pitchFamily="18" charset="0"/>
              </a:rPr>
              <a:t>Ochranná opatření </a:t>
            </a:r>
            <a:endParaRPr lang="cs-CZ" sz="3200"/>
          </a:p>
        </p:txBody>
      </p:sp>
      <p:sp>
        <p:nvSpPr>
          <p:cNvPr id="34818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algn="just" eaLnBrk="1" hangingPunct="1"/>
            <a:r>
              <a:rPr lang="cs-CZ" sz="2400" b="1" u="sng">
                <a:latin typeface="Constantia" pitchFamily="18" charset="0"/>
              </a:rPr>
              <a:t>ochranná výchova</a:t>
            </a:r>
            <a:r>
              <a:rPr lang="cs-CZ" sz="2400" b="1">
                <a:latin typeface="Constantia" pitchFamily="18" charset="0"/>
              </a:rPr>
              <a:t> :</a:t>
            </a:r>
          </a:p>
          <a:p>
            <a:pPr algn="just" eaLnBrk="1" hangingPunct="1"/>
            <a:r>
              <a:rPr lang="cs-CZ" sz="2400">
                <a:latin typeface="Constantia" pitchFamily="18" charset="0"/>
              </a:rPr>
              <a:t>lze uložit jen mladistvému</a:t>
            </a:r>
          </a:p>
          <a:p>
            <a:pPr algn="just" eaLnBrk="1" hangingPunct="1"/>
            <a:r>
              <a:rPr lang="cs-CZ" sz="2400">
                <a:latin typeface="Constantia" pitchFamily="18" charset="0"/>
              </a:rPr>
              <a:t>o uložení rozhoduje soud pro mládež, jestliže nestačí uložení výchovných opatření a současně :</a:t>
            </a:r>
          </a:p>
          <a:p>
            <a:pPr algn="just" eaLnBrk="1" hangingPunct="1">
              <a:buFont typeface="Calibri" pitchFamily="34" charset="0"/>
              <a:buAutoNum type="arabicPeriod"/>
            </a:pPr>
            <a:r>
              <a:rPr lang="cs-CZ" sz="2400">
                <a:latin typeface="Constantia" pitchFamily="18" charset="0"/>
              </a:rPr>
              <a:t>o výchovu mladistvého není náležitě postaráno</a:t>
            </a:r>
          </a:p>
          <a:p>
            <a:pPr algn="just" eaLnBrk="1" hangingPunct="1">
              <a:buFont typeface="Calibri" pitchFamily="34" charset="0"/>
              <a:buAutoNum type="arabicPeriod"/>
            </a:pPr>
            <a:r>
              <a:rPr lang="cs-CZ" sz="2400">
                <a:latin typeface="Constantia" pitchFamily="18" charset="0"/>
              </a:rPr>
              <a:t>dosavadní výchova mladistvého byla zanedbána</a:t>
            </a:r>
          </a:p>
          <a:p>
            <a:pPr algn="just" eaLnBrk="1" hangingPunct="1">
              <a:buFont typeface="Calibri" pitchFamily="34" charset="0"/>
              <a:buAutoNum type="arabicPeriod"/>
            </a:pPr>
            <a:r>
              <a:rPr lang="cs-CZ" sz="2400">
                <a:latin typeface="Constantia" pitchFamily="18" charset="0"/>
              </a:rPr>
              <a:t>prostředí, v němž mladistvý žije, neposkytuje záruku jeho náležité výchovy </a:t>
            </a:r>
          </a:p>
          <a:p>
            <a:pPr algn="just" eaLnBrk="1" hangingPunct="1"/>
            <a:r>
              <a:rPr lang="cs-CZ" sz="2400">
                <a:latin typeface="Constantia" pitchFamily="18" charset="0"/>
              </a:rPr>
              <a:t>trvá, dokud to vyžaduje její účel, nejdéle do 18. roku věku mladistvého</a:t>
            </a:r>
          </a:p>
          <a:p>
            <a:pPr algn="just" eaLnBrk="1" hangingPunct="1"/>
            <a:r>
              <a:rPr lang="cs-CZ" sz="2400">
                <a:latin typeface="Constantia" pitchFamily="18" charset="0"/>
              </a:rPr>
              <a:t>možnost prodloužení do 19. roku věku mladistvého </a:t>
            </a:r>
            <a:r>
              <a:rPr lang="cs-CZ" sz="2000" i="1">
                <a:latin typeface="Constantia" pitchFamily="18" charset="0"/>
              </a:rPr>
              <a:t>(v zájmu mladistvého)</a:t>
            </a:r>
            <a:endParaRPr lang="cs-CZ" sz="2400">
              <a:latin typeface="Constantia" pitchFamily="18" charset="0"/>
            </a:endParaRPr>
          </a:p>
          <a:p>
            <a:pPr algn="just" eaLnBrk="1" hangingPunct="1"/>
            <a:r>
              <a:rPr lang="cs-CZ" sz="2400">
                <a:latin typeface="Constantia" pitchFamily="18" charset="0"/>
              </a:rPr>
              <a:t>stanovení probačního dohledu nad mladistvým do doby, než bude zahájen výkon ochranné výchovy 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4761AC-C6EF-4889-82AF-C983ACB9EEC1}" type="slidenum">
              <a:rPr lang="cs-CZ"/>
              <a:pPr>
                <a:defRPr/>
              </a:pPr>
              <a:t>22</a:t>
            </a:fld>
            <a:endParaRPr lang="cs-CZ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61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35842" name="Zástupný symbol pro obsah 2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algn="just" eaLnBrk="1" hangingPunct="1"/>
            <a:r>
              <a:rPr lang="cs-CZ" sz="2400">
                <a:latin typeface="Constantia" pitchFamily="18" charset="0"/>
              </a:rPr>
              <a:t>možnost upuštění od výkonu ochranné výchovy </a:t>
            </a:r>
            <a:r>
              <a:rPr lang="cs-CZ" sz="2000" i="1">
                <a:latin typeface="Constantia" pitchFamily="18" charset="0"/>
              </a:rPr>
              <a:t>(ještě před zahájením jejího výkonu)</a:t>
            </a:r>
            <a:endParaRPr lang="cs-CZ" sz="2000">
              <a:latin typeface="Constantia" pitchFamily="18" charset="0"/>
            </a:endParaRPr>
          </a:p>
          <a:p>
            <a:pPr algn="just" eaLnBrk="1" hangingPunct="1"/>
            <a:r>
              <a:rPr lang="cs-CZ" sz="2400">
                <a:latin typeface="Constantia" pitchFamily="18" charset="0"/>
              </a:rPr>
              <a:t>možnost přeměny v ústavní výchovu</a:t>
            </a:r>
          </a:p>
          <a:p>
            <a:pPr algn="just" eaLnBrk="1" hangingPunct="1"/>
            <a:r>
              <a:rPr lang="cs-CZ" sz="2400">
                <a:latin typeface="Constantia" pitchFamily="18" charset="0"/>
              </a:rPr>
              <a:t>výkon ve výchovných zařízeních, popř. v diagnostickém ústavu </a:t>
            </a:r>
          </a:p>
          <a:p>
            <a:pPr algn="just" eaLnBrk="1" hangingPunct="1"/>
            <a:r>
              <a:rPr lang="cs-CZ" sz="2400">
                <a:latin typeface="Constantia" pitchFamily="18" charset="0"/>
              </a:rPr>
              <a:t>o propuštění z ochranné výchovy rozhoduje okresní soud pro mládež, v jehož obvodu se nachází výchovné zařízení, kde se výchova vykonává </a:t>
            </a:r>
          </a:p>
          <a:p>
            <a:pPr algn="just" eaLnBrk="1" hangingPunct="1"/>
            <a:r>
              <a:rPr lang="cs-CZ" sz="2400">
                <a:latin typeface="Constantia" pitchFamily="18" charset="0"/>
              </a:rPr>
              <a:t>možnost podmíněného umístění mladistvého mimo výchovné zařízení </a:t>
            </a:r>
            <a:r>
              <a:rPr lang="cs-CZ" sz="2000" i="1">
                <a:latin typeface="Constantia" pitchFamily="18" charset="0"/>
              </a:rPr>
              <a:t>(popř. za současného vyslovení dohledu PMS nad mladistvým – pokud se mladistvý nechová řádně, soud pro mládež podmíněné umístění mimo výchovné zařízení zruší)</a:t>
            </a:r>
            <a:endParaRPr lang="cs-CZ" sz="2400">
              <a:latin typeface="Constantia" pitchFamily="18" charset="0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039E50-3E09-4CA7-A244-5799A09FFD78}" type="slidenum">
              <a:rPr lang="cs-CZ"/>
              <a:pPr>
                <a:defRPr/>
              </a:pPr>
              <a:t>23</a:t>
            </a:fld>
            <a:endParaRPr lang="cs-CZ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cs-CZ" sz="3200" b="1">
                <a:solidFill>
                  <a:srgbClr val="C00000"/>
                </a:solidFill>
                <a:latin typeface="Constantia" pitchFamily="18" charset="0"/>
              </a:rPr>
              <a:t>Trestní opatření </a:t>
            </a:r>
            <a:endParaRPr lang="cs-CZ" sz="320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184775"/>
          </a:xfrm>
        </p:spPr>
        <p:txBody>
          <a:bodyPr rtlCol="0">
            <a:normAutofit fontScale="92500" lnSpcReduction="20000"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200" b="1" u="sng" dirty="0">
                <a:latin typeface="Constantia" pitchFamily="18" charset="0"/>
              </a:rPr>
              <a:t>druhy trestních opatření </a:t>
            </a:r>
            <a:r>
              <a:rPr lang="cs-CZ" sz="2200" dirty="0">
                <a:latin typeface="Constantia" pitchFamily="18" charset="0"/>
              </a:rPr>
              <a:t>(§ 24 - § 33 a § 75a – 79 ZSM):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200" dirty="0">
                <a:latin typeface="Constantia" pitchFamily="18" charset="0"/>
              </a:rPr>
              <a:t>obecně prospěšné práce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200" dirty="0">
                <a:latin typeface="Constantia" pitchFamily="18" charset="0"/>
              </a:rPr>
              <a:t>peněžité opatření </a:t>
            </a:r>
            <a:r>
              <a:rPr lang="cs-CZ" sz="2200" i="1" dirty="0">
                <a:solidFill>
                  <a:srgbClr val="FF0000"/>
                </a:solidFill>
                <a:latin typeface="Constantia" pitchFamily="18" charset="0"/>
              </a:rPr>
              <a:t>– od 01.10.2020 vypuštěn institut náhradního trestního opatření – při nezaplacení PTO přeměna na TOOS (každá zcela nezaplacená částka odpovídající 1 denní sazbě = 1 den OS)</a:t>
            </a:r>
            <a:endParaRPr lang="cs-CZ" sz="2200" dirty="0">
              <a:latin typeface="Constantia" pitchFamily="18" charset="0"/>
            </a:endParaRP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200" dirty="0">
                <a:latin typeface="Constantia" pitchFamily="18" charset="0"/>
              </a:rPr>
              <a:t>peněžité opatření s podmíněným odkladem výkonu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200" dirty="0">
                <a:latin typeface="Constantia" pitchFamily="18" charset="0"/>
              </a:rPr>
              <a:t>propadnutí věci nebo jiné majetkové hodnoty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200" dirty="0">
                <a:latin typeface="Constantia" pitchFamily="18" charset="0"/>
              </a:rPr>
              <a:t>zákaz činnosti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200" dirty="0">
                <a:solidFill>
                  <a:srgbClr val="FF0000"/>
                </a:solidFill>
                <a:latin typeface="Constantia" pitchFamily="18" charset="0"/>
              </a:rPr>
              <a:t>zákaz držení a chovu zvířat – </a:t>
            </a:r>
            <a:r>
              <a:rPr lang="cs-CZ" sz="2200" i="1" dirty="0">
                <a:solidFill>
                  <a:srgbClr val="FF0000"/>
                </a:solidFill>
                <a:latin typeface="Constantia" pitchFamily="18" charset="0"/>
              </a:rPr>
              <a:t>na dobu max. 5-ti let (zavedeno novelou ZSM od 01.06.2020)</a:t>
            </a:r>
            <a:endParaRPr lang="cs-CZ" sz="2200" dirty="0">
              <a:solidFill>
                <a:srgbClr val="FF0000"/>
              </a:solidFill>
              <a:latin typeface="Constantia" pitchFamily="18" charset="0"/>
            </a:endParaRP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200" dirty="0">
                <a:latin typeface="Constantia" pitchFamily="18" charset="0"/>
              </a:rPr>
              <a:t>vyhoštění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200" dirty="0">
                <a:latin typeface="Constantia" pitchFamily="18" charset="0"/>
              </a:rPr>
              <a:t>domácí vězení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200" dirty="0">
                <a:latin typeface="Constantia" pitchFamily="18" charset="0"/>
              </a:rPr>
              <a:t>zákaz vstupu na sportovní, kulturní a jiné společenské akce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200" dirty="0">
                <a:latin typeface="Constantia" pitchFamily="18" charset="0"/>
              </a:rPr>
              <a:t>podmíněné odsouzení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200" dirty="0">
                <a:latin typeface="Constantia" pitchFamily="18" charset="0"/>
              </a:rPr>
              <a:t>podmíněné odsouzení s dohledem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200" dirty="0">
                <a:latin typeface="Constantia" pitchFamily="18" charset="0"/>
              </a:rPr>
              <a:t>odnětí svobody nepodmíněné 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10BFAB-30FA-4401-9830-ABC076427536}" type="slidenum">
              <a:rPr lang="cs-CZ"/>
              <a:pPr>
                <a:defRPr/>
              </a:pPr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08182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cs-CZ" sz="3200" b="1">
                <a:solidFill>
                  <a:srgbClr val="C00000"/>
                </a:solidFill>
                <a:latin typeface="Constantia" pitchFamily="18" charset="0"/>
              </a:rPr>
              <a:t>Trestní opatření </a:t>
            </a:r>
            <a:endParaRPr lang="cs-CZ" sz="3200"/>
          </a:p>
        </p:txBody>
      </p:sp>
      <p:sp>
        <p:nvSpPr>
          <p:cNvPr id="37890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256212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cs-CZ" sz="2200" dirty="0">
                <a:latin typeface="Constantia" pitchFamily="18" charset="0"/>
              </a:rPr>
              <a:t>mladistvému </a:t>
            </a:r>
            <a:r>
              <a:rPr lang="cs-CZ" sz="2200" b="1" u="sng" dirty="0">
                <a:latin typeface="Constantia" pitchFamily="18" charset="0"/>
              </a:rPr>
              <a:t>nelze</a:t>
            </a:r>
            <a:r>
              <a:rPr lang="cs-CZ" sz="2200" dirty="0">
                <a:latin typeface="Constantia" pitchFamily="18" charset="0"/>
              </a:rPr>
              <a:t> uložit:</a:t>
            </a:r>
          </a:p>
          <a:p>
            <a:pPr algn="just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200" dirty="0">
                <a:latin typeface="Constantia" pitchFamily="18" charset="0"/>
              </a:rPr>
              <a:t>zákaz pobytu</a:t>
            </a:r>
          </a:p>
          <a:p>
            <a:pPr algn="just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200" dirty="0">
                <a:latin typeface="Constantia" pitchFamily="18" charset="0"/>
              </a:rPr>
              <a:t>propadnutí majetku</a:t>
            </a:r>
          </a:p>
          <a:p>
            <a:pPr algn="just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200" dirty="0">
                <a:latin typeface="Constantia" pitchFamily="18" charset="0"/>
              </a:rPr>
              <a:t>ztrátu čestných titulů a vyznamenání</a:t>
            </a:r>
          </a:p>
          <a:p>
            <a:pPr algn="just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2200" dirty="0">
                <a:latin typeface="Constantia" pitchFamily="18" charset="0"/>
              </a:rPr>
              <a:t>ztrátu vojenské hodnosti </a:t>
            </a:r>
          </a:p>
          <a:p>
            <a:pPr algn="just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endParaRPr lang="cs-CZ" sz="2200" dirty="0">
              <a:latin typeface="Constantia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cs-CZ" sz="2200" dirty="0">
                <a:latin typeface="Constantia" pitchFamily="18" charset="0"/>
              </a:rPr>
              <a:t>možnost uložení úhrnného, souhrnného nebo společného trestního opatření 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200" dirty="0">
                <a:latin typeface="Constantia" pitchFamily="18" charset="0"/>
              </a:rPr>
              <a:t>při ukládání  trestního opatření odnětí svobody dochází ke snížení trestních sazeb stanovených v TZ na polovinu </a:t>
            </a:r>
            <a:r>
              <a:rPr lang="cs-CZ" sz="2000" i="1" dirty="0">
                <a:latin typeface="Constantia" pitchFamily="18" charset="0"/>
              </a:rPr>
              <a:t>(max. 1 až 5 let s možností výjimečného trestního opatření, které činí 5 až 10 let odnětí svobody)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200" dirty="0">
                <a:latin typeface="Constantia" pitchFamily="18" charset="0"/>
              </a:rPr>
              <a:t>možnost uložení trestního opatření odnětí svobody pod dolní hranicí trestní sazby bez omezení uvedeného v § 58 odst. 3 TZ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200" dirty="0">
                <a:latin typeface="Constantia" pitchFamily="18" charset="0"/>
              </a:rPr>
              <a:t>oddělený výkon nepodmíněného odnětí svobody ve zvláštním typu věznice </a:t>
            </a:r>
            <a:r>
              <a:rPr lang="cs-CZ" sz="2000" i="1" dirty="0">
                <a:latin typeface="Constantia" pitchFamily="18" charset="0"/>
              </a:rPr>
              <a:t>(u mladistvých do  19. roku věku odděleně od ostatních odsouzených)</a:t>
            </a:r>
          </a:p>
          <a:p>
            <a:pPr algn="just" eaLnBrk="1" hangingPunct="1">
              <a:lnSpc>
                <a:spcPct val="80000"/>
              </a:lnSpc>
            </a:pPr>
            <a:endParaRPr lang="cs-CZ" sz="2200" dirty="0">
              <a:latin typeface="Constantia" pitchFamily="18" charset="0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BD07E9-A502-4F29-9768-C69A909FE8B7}" type="slidenum">
              <a:rPr lang="cs-CZ"/>
              <a:pPr>
                <a:defRPr/>
              </a:pPr>
              <a:t>25</a:t>
            </a:fld>
            <a:endParaRPr lang="cs-CZ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cs-CZ" sz="3200" b="1">
                <a:solidFill>
                  <a:srgbClr val="C00000"/>
                </a:solidFill>
                <a:latin typeface="Constantia" pitchFamily="18" charset="0"/>
              </a:rPr>
              <a:t>Trestní opatření </a:t>
            </a:r>
            <a:endParaRPr lang="cs-CZ" sz="320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327650"/>
          </a:xfrm>
        </p:spPr>
        <p:txBody>
          <a:bodyPr rtlCol="0">
            <a:normAutofit fontScale="92500" lnSpcReduction="20000"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>
                <a:latin typeface="Constantia" pitchFamily="18" charset="0"/>
              </a:rPr>
              <a:t>jednotná </a:t>
            </a:r>
            <a:r>
              <a:rPr lang="cs-CZ" sz="2400" b="1" dirty="0">
                <a:latin typeface="Constantia" pitchFamily="18" charset="0"/>
              </a:rPr>
              <a:t>promlčecí doba </a:t>
            </a:r>
            <a:r>
              <a:rPr lang="cs-CZ" sz="2400" dirty="0">
                <a:latin typeface="Constantia" pitchFamily="18" charset="0"/>
              </a:rPr>
              <a:t>u trestního opatření = 5 let; u výjimečné trestního opatření odnětí svobody = 10 let (§ 34 ZSM) </a:t>
            </a:r>
            <a:r>
              <a:rPr lang="cs-CZ" sz="2400" b="1" dirty="0">
                <a:latin typeface="Constantia" pitchFamily="18" charset="0"/>
              </a:rPr>
              <a:t>XXX</a:t>
            </a:r>
            <a:r>
              <a:rPr lang="cs-CZ" sz="2400" dirty="0">
                <a:latin typeface="Constantia" pitchFamily="18" charset="0"/>
              </a:rPr>
              <a:t> u dospělého činí doba promlčení výkonu trestu 5, 10, 20 a 30 let podle závažnosti uloženého trestu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latin typeface="Constantia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b="1" dirty="0">
                <a:latin typeface="Constantia" pitchFamily="18" charset="0"/>
              </a:rPr>
              <a:t>zahlazení odsouzení </a:t>
            </a:r>
            <a:r>
              <a:rPr lang="cs-CZ" sz="2400" dirty="0">
                <a:latin typeface="Constantia" pitchFamily="18" charset="0"/>
              </a:rPr>
              <a:t>(§ 35 a § 88 ZSM):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>
                <a:latin typeface="Constantia" pitchFamily="18" charset="0"/>
              </a:rPr>
              <a:t>u odnětí svobody do 1 roku je odsouzení zahlazeno automaticky výkonem tohoto trestního opatření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>
                <a:latin typeface="Constantia" pitchFamily="18" charset="0"/>
              </a:rPr>
              <a:t>u ostatních trestních opatření odnětí svobody rozhoduje o zahlazení odsouzení soud pro mládež bezprostředně po jejich výkonu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>
                <a:latin typeface="Constantia" pitchFamily="18" charset="0"/>
              </a:rPr>
              <a:t>o zahlazení odsouzení rozhoduje soud pro mládež, který ve věci rozhodoval v I. stupni – i bez žádosti odsouzeného !!!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>
                <a:latin typeface="Constantia" pitchFamily="18" charset="0"/>
              </a:rPr>
              <a:t>osvědčením při podmíněném propuštění z VTOS dochází automaticky k zahlazení odsouzení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>
                <a:latin typeface="Constantia" pitchFamily="18" charset="0"/>
              </a:rPr>
              <a:t>u ostatních druhů trestních opatření dochází k zahlazení odsouzení automaticky, a to okamžikem jejich výkonu  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3F552D-BBA2-41D1-A0FD-59033BE919F4}" type="slidenum">
              <a:rPr lang="cs-CZ"/>
              <a:pPr>
                <a:defRPr/>
              </a:pPr>
              <a:t>26</a:t>
            </a:fld>
            <a:endParaRPr lang="cs-CZ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cs-CZ" sz="3200" b="1">
                <a:solidFill>
                  <a:srgbClr val="C00000"/>
                </a:solidFill>
                <a:latin typeface="Constantia" pitchFamily="18" charset="0"/>
              </a:rPr>
              <a:t>Upuštění od uložení trestního opatření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073650"/>
          </a:xfrm>
        </p:spPr>
        <p:txBody>
          <a:bodyPr rtlCol="0">
            <a:normAutofit fontScale="92500" lnSpcReduction="20000"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>
                <a:latin typeface="Constantia" pitchFamily="18" charset="0"/>
              </a:rPr>
              <a:t>viz § 11 - § 14 ZSM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>
                <a:latin typeface="Constantia" pitchFamily="18" charset="0"/>
              </a:rPr>
              <a:t>podmínky postupu: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dirty="0">
                <a:latin typeface="Constantia" pitchFamily="18" charset="0"/>
              </a:rPr>
              <a:t>pouze u provinění s horní hranicí trestní sazby do 5 let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dirty="0">
                <a:latin typeface="Constantia" pitchFamily="18" charset="0"/>
              </a:rPr>
              <a:t>mladiství spáchání činu lituje a projevu účinnou snahu po nápravě 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dirty="0">
                <a:latin typeface="Constantia" pitchFamily="18" charset="0"/>
              </a:rPr>
              <a:t>pouhé projednání věci před soudem bude dostačující </a:t>
            </a:r>
            <a:r>
              <a:rPr lang="cs-CZ" sz="2400" b="1" u="sng" dirty="0">
                <a:latin typeface="Constantia" pitchFamily="18" charset="0"/>
              </a:rPr>
              <a:t>nebo 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dirty="0">
                <a:latin typeface="Constantia" pitchFamily="18" charset="0"/>
              </a:rPr>
              <a:t>mladistvý se dopustil činu z omluvitelné neznalosti právních předpisů </a:t>
            </a:r>
            <a:r>
              <a:rPr lang="cs-CZ" sz="2400" b="1" u="sng" dirty="0">
                <a:latin typeface="Constantia" pitchFamily="18" charset="0"/>
              </a:rPr>
              <a:t>nebo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dirty="0">
                <a:latin typeface="Constantia" pitchFamily="18" charset="0"/>
              </a:rPr>
              <a:t>soud přijme záruku za nápravu mladistvého nebo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dirty="0">
                <a:latin typeface="Constantia" pitchFamily="18" charset="0"/>
              </a:rPr>
              <a:t>mladistvý provinění spáchal ve stavu vyvolaném duševní poruchou a současně je ukládána detence nebo ochranné léčení </a:t>
            </a:r>
            <a:r>
              <a:rPr lang="cs-CZ" sz="2400" b="1" u="sng" dirty="0">
                <a:latin typeface="Constantia" pitchFamily="18" charset="0"/>
              </a:rPr>
              <a:t>nebo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dirty="0">
                <a:latin typeface="Constantia" pitchFamily="18" charset="0"/>
              </a:rPr>
              <a:t>je-li ukládáno výchovné nebo ochranné opatření a trestního opatření již není třeba</a:t>
            </a:r>
          </a:p>
          <a:p>
            <a:pPr marL="355600" indent="-35560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>
                <a:latin typeface="Constantia" pitchFamily="18" charset="0"/>
              </a:rPr>
              <a:t>v rámci vyřízení věci může soud mladistvého napomenout nebo přenechat jeho postih škole či zákonnému zástupci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9AD8A1-E232-4EBF-8780-C51135BE3C32}" type="slidenum">
              <a:rPr lang="cs-CZ"/>
              <a:pPr>
                <a:defRPr/>
              </a:pPr>
              <a:t>27</a:t>
            </a:fld>
            <a:endParaRPr lang="cs-CZ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1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40962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 algn="just" eaLnBrk="1" hangingPunct="1"/>
            <a:r>
              <a:rPr lang="cs-CZ" sz="2400" dirty="0">
                <a:latin typeface="Constantia" pitchFamily="18" charset="0"/>
              </a:rPr>
              <a:t>možnost </a:t>
            </a:r>
            <a:r>
              <a:rPr lang="cs-CZ" sz="2400" b="1" u="sng" dirty="0">
                <a:latin typeface="Constantia" pitchFamily="18" charset="0"/>
              </a:rPr>
              <a:t>podmíněného upuštění od uložení trestního opatření</a:t>
            </a:r>
            <a:r>
              <a:rPr lang="cs-CZ" sz="2400" dirty="0">
                <a:latin typeface="Constantia" pitchFamily="18" charset="0"/>
              </a:rPr>
              <a:t> – viz § 14 ZSM:</a:t>
            </a:r>
          </a:p>
          <a:p>
            <a:pPr algn="just" eaLnBrk="1" hangingPunct="1"/>
            <a:endParaRPr lang="cs-CZ" sz="2400" dirty="0">
              <a:latin typeface="Constantia" pitchFamily="18" charset="0"/>
            </a:endParaRPr>
          </a:p>
          <a:p>
            <a:pPr algn="just" eaLnBrk="1" hangingPunct="1"/>
            <a:r>
              <a:rPr lang="cs-CZ" sz="2400" dirty="0">
                <a:latin typeface="Constantia" pitchFamily="18" charset="0"/>
              </a:rPr>
              <a:t>zkušební doba až 1 rok </a:t>
            </a:r>
          </a:p>
          <a:p>
            <a:pPr algn="just" eaLnBrk="1" hangingPunct="1"/>
            <a:r>
              <a:rPr lang="cs-CZ" sz="2400" dirty="0">
                <a:latin typeface="Constantia" pitchFamily="18" charset="0"/>
              </a:rPr>
              <a:t>možné uložení výchovných a ochranných opatření </a:t>
            </a:r>
          </a:p>
          <a:p>
            <a:pPr algn="just" eaLnBrk="1" hangingPunct="1"/>
            <a:r>
              <a:rPr lang="cs-CZ" sz="2400" dirty="0">
                <a:latin typeface="Constantia" pitchFamily="18" charset="0"/>
              </a:rPr>
              <a:t>možné vyslovení dohledu nad mladistvým </a:t>
            </a:r>
          </a:p>
          <a:p>
            <a:pPr algn="just" eaLnBrk="1" hangingPunct="1"/>
            <a:r>
              <a:rPr lang="cs-CZ" sz="2400" dirty="0">
                <a:latin typeface="Constantia" pitchFamily="18" charset="0"/>
              </a:rPr>
              <a:t>možnost ponechání podmíněného upuštění od uložení trestního opatření v platnosti + stanovení dohledu nebo prodloužení zkušební doby až o 1 rok nebo uložení dalších výchovných opatření </a:t>
            </a:r>
          </a:p>
          <a:p>
            <a:pPr algn="just" eaLnBrk="1" hangingPunct="1"/>
            <a:r>
              <a:rPr lang="cs-CZ" sz="2400" dirty="0">
                <a:latin typeface="Constantia" pitchFamily="18" charset="0"/>
              </a:rPr>
              <a:t>rozhodování o osvědčení/fikce osvědčení 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F5013E-A95C-4FC7-A520-4B9BE6F7BB60}" type="slidenum">
              <a:rPr lang="cs-CZ"/>
              <a:pPr>
                <a:defRPr/>
              </a:pPr>
              <a:t>28</a:t>
            </a:fld>
            <a:endParaRPr lang="cs-CZ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200" b="1">
                <a:solidFill>
                  <a:srgbClr val="C00000"/>
                </a:solidFill>
                <a:latin typeface="Constantia" pitchFamily="18" charset="0"/>
              </a:rPr>
              <a:t>Řízení ve věcech dětí mladších patnácti let</a:t>
            </a:r>
          </a:p>
        </p:txBody>
      </p:sp>
      <p:sp>
        <p:nvSpPr>
          <p:cNvPr id="41986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cs-CZ" sz="2200" dirty="0">
                <a:latin typeface="Constantia" pitchFamily="18" charset="0"/>
              </a:rPr>
              <a:t>viz § 89 – 96 ZSM</a:t>
            </a:r>
          </a:p>
          <a:p>
            <a:pPr algn="just" eaLnBrk="1" hangingPunct="1">
              <a:lnSpc>
                <a:spcPct val="90000"/>
              </a:lnSpc>
            </a:pPr>
            <a:r>
              <a:rPr lang="cs-CZ" sz="2200" dirty="0">
                <a:latin typeface="Constantia" pitchFamily="18" charset="0"/>
              </a:rPr>
              <a:t>absence trestní odpovědnosti</a:t>
            </a:r>
          </a:p>
          <a:p>
            <a:pPr algn="just" eaLnBrk="1" hangingPunct="1">
              <a:lnSpc>
                <a:spcPct val="90000"/>
              </a:lnSpc>
            </a:pPr>
            <a:r>
              <a:rPr lang="cs-CZ" sz="2200" dirty="0">
                <a:latin typeface="Constantia" pitchFamily="18" charset="0"/>
              </a:rPr>
              <a:t>možnost uložení opatření potřebného k nápravě dítěte soudem pro mládež – na návrh státního zástupce </a:t>
            </a:r>
            <a:r>
              <a:rPr lang="cs-CZ" sz="2000" i="1" dirty="0">
                <a:latin typeface="Constantia" pitchFamily="18" charset="0"/>
              </a:rPr>
              <a:t>(jiná osoba není k návrhu oprávněna, ale může dát soudu pro mládež podnět a ten poté zahájí řízení z úřední povinnosti) </a:t>
            </a:r>
            <a:r>
              <a:rPr lang="cs-CZ" sz="2200" dirty="0">
                <a:latin typeface="Constantia" pitchFamily="18" charset="0"/>
              </a:rPr>
              <a:t>nebo i bez návrhu</a:t>
            </a:r>
          </a:p>
          <a:p>
            <a:pPr algn="just" eaLnBrk="1" hangingPunct="1">
              <a:lnSpc>
                <a:spcPct val="90000"/>
              </a:lnSpc>
            </a:pPr>
            <a:r>
              <a:rPr lang="cs-CZ" sz="2200" dirty="0">
                <a:latin typeface="Constantia" pitchFamily="18" charset="0"/>
              </a:rPr>
              <a:t>subsidiární užití OSŘ !!!</a:t>
            </a:r>
          </a:p>
          <a:p>
            <a:pPr algn="just" eaLnBrk="1" hangingPunct="1">
              <a:lnSpc>
                <a:spcPct val="90000"/>
              </a:lnSpc>
            </a:pPr>
            <a:r>
              <a:rPr lang="cs-CZ" sz="2200" dirty="0">
                <a:latin typeface="Constantia" pitchFamily="18" charset="0"/>
              </a:rPr>
              <a:t>dítěti je soudem ustanoven opatrovník = advokát </a:t>
            </a:r>
            <a:r>
              <a:rPr lang="cs-CZ" sz="1900" i="1" dirty="0">
                <a:latin typeface="Constantia" pitchFamily="18" charset="0"/>
              </a:rPr>
              <a:t>(působí až do skončení věci, tj. i po nabytí zletilosti dítěte; náklady spojené s jeho odměnou hradí stát – možné výjimky, kdy náklady hradí dítě nebo jeho zákonný zástupce) </a:t>
            </a:r>
            <a:endParaRPr lang="cs-CZ" sz="2200" dirty="0">
              <a:latin typeface="Constantia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cs-CZ" sz="2200" dirty="0">
                <a:latin typeface="Constantia" pitchFamily="18" charset="0"/>
              </a:rPr>
              <a:t>jednání soudu je neveřejné </a:t>
            </a:r>
          </a:p>
          <a:p>
            <a:pPr algn="just" eaLnBrk="1" hangingPunct="1">
              <a:lnSpc>
                <a:spcPct val="90000"/>
              </a:lnSpc>
            </a:pPr>
            <a:r>
              <a:rPr lang="cs-CZ" sz="2200" dirty="0">
                <a:latin typeface="Constantia" pitchFamily="18" charset="0"/>
              </a:rPr>
              <a:t>o uložení opatření soud rozhodne rozsudkem</a:t>
            </a:r>
          </a:p>
          <a:p>
            <a:pPr algn="just" eaLnBrk="1" hangingPunct="1">
              <a:lnSpc>
                <a:spcPct val="90000"/>
              </a:lnSpc>
            </a:pPr>
            <a:r>
              <a:rPr lang="cs-CZ" sz="2200" dirty="0">
                <a:latin typeface="Constantia" pitchFamily="18" charset="0"/>
              </a:rPr>
              <a:t>o zmítnutí návrhu státního zástupce, o zastavení řízení, o upuštění od uložení opatření, o změně nebo zrušení opatření soud rozhoduje usnesením  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ABC484-B261-4CB7-BEE1-02B53A06727D}" type="slidenum">
              <a:rPr lang="cs-CZ"/>
              <a:pPr>
                <a:defRPr/>
              </a:pPr>
              <a:t>29</a:t>
            </a:fld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cs-CZ" sz="3200" b="1">
                <a:solidFill>
                  <a:srgbClr val="C00000"/>
                </a:solidFill>
                <a:latin typeface="Constantia" pitchFamily="18" charset="0"/>
              </a:rPr>
              <a:t>Vymezení základních pojmů</a:t>
            </a:r>
          </a:p>
        </p:txBody>
      </p:sp>
      <p:sp>
        <p:nvSpPr>
          <p:cNvPr id="16386" name="Zástupný symbol pro obsah 2"/>
          <p:cNvSpPr>
            <a:spLocks noGrp="1"/>
          </p:cNvSpPr>
          <p:nvPr>
            <p:ph idx="1"/>
          </p:nvPr>
        </p:nvSpPr>
        <p:spPr>
          <a:xfrm>
            <a:off x="107504" y="1341438"/>
            <a:ext cx="8856984" cy="5039890"/>
          </a:xfrm>
        </p:spPr>
        <p:txBody>
          <a:bodyPr/>
          <a:lstStyle/>
          <a:p>
            <a:pPr eaLnBrk="1" hangingPunct="1"/>
            <a:r>
              <a:rPr lang="cs-CZ" sz="2400" dirty="0">
                <a:latin typeface="Constantia" pitchFamily="18" charset="0"/>
              </a:rPr>
              <a:t>mládež</a:t>
            </a:r>
          </a:p>
          <a:p>
            <a:pPr algn="just" eaLnBrk="1" hangingPunct="1"/>
            <a:r>
              <a:rPr lang="cs-CZ" sz="2400" dirty="0">
                <a:latin typeface="Constantia" pitchFamily="18" charset="0"/>
              </a:rPr>
              <a:t>mladistvá osoba (mladistvý) = </a:t>
            </a:r>
            <a:r>
              <a:rPr lang="cs-CZ" sz="2400" i="1" dirty="0">
                <a:latin typeface="Constantia" pitchFamily="18" charset="0"/>
              </a:rPr>
              <a:t>i ten, kdo v době spáchání přečinu dovršil 15. rok věku, ale u něhož není možné bez důvodných pochybností určit, zda v téže době překročil 18. rok věku</a:t>
            </a:r>
            <a:endParaRPr lang="cs-CZ" sz="2400" dirty="0">
              <a:latin typeface="Constantia" pitchFamily="18" charset="0"/>
            </a:endParaRPr>
          </a:p>
          <a:p>
            <a:pPr eaLnBrk="1" hangingPunct="1"/>
            <a:r>
              <a:rPr lang="cs-CZ" sz="2400" dirty="0">
                <a:latin typeface="Constantia" pitchFamily="18" charset="0"/>
              </a:rPr>
              <a:t>provinění (popř. zvlášť závažné provinění)</a:t>
            </a:r>
          </a:p>
          <a:p>
            <a:pPr eaLnBrk="1" hangingPunct="1"/>
            <a:r>
              <a:rPr lang="cs-CZ" sz="2400" dirty="0">
                <a:latin typeface="Constantia" pitchFamily="18" charset="0"/>
              </a:rPr>
              <a:t>trestní opatření</a:t>
            </a:r>
          </a:p>
          <a:p>
            <a:pPr eaLnBrk="1" hangingPunct="1"/>
            <a:r>
              <a:rPr lang="cs-CZ" sz="2400" dirty="0">
                <a:latin typeface="Constantia" pitchFamily="18" charset="0"/>
              </a:rPr>
              <a:t>soud pro mládež = příslušnost :</a:t>
            </a:r>
          </a:p>
          <a:p>
            <a:pPr eaLnBrk="1" hangingPunct="1">
              <a:buFont typeface="Arial" charset="0"/>
              <a:buNone/>
            </a:pPr>
            <a:r>
              <a:rPr lang="cs-CZ" sz="2400" dirty="0">
                <a:latin typeface="Constantia" pitchFamily="18" charset="0"/>
              </a:rPr>
              <a:t>             A/ k projednání provinění mladistvých</a:t>
            </a:r>
          </a:p>
          <a:p>
            <a:pPr eaLnBrk="1" hangingPunct="1">
              <a:buFont typeface="Arial" charset="0"/>
              <a:buNone/>
            </a:pPr>
            <a:r>
              <a:rPr lang="cs-CZ" sz="2400" dirty="0">
                <a:latin typeface="Constantia" pitchFamily="18" charset="0"/>
              </a:rPr>
              <a:t>             B/ k projednání činů jinak trestných spáchaných   </a:t>
            </a:r>
          </a:p>
          <a:p>
            <a:pPr eaLnBrk="1" hangingPunct="1">
              <a:buFont typeface="Arial" charset="0"/>
              <a:buNone/>
            </a:pPr>
            <a:r>
              <a:rPr lang="cs-CZ" sz="2400" dirty="0">
                <a:latin typeface="Constantia" pitchFamily="18" charset="0"/>
              </a:rPr>
              <a:t>                  dětmi mladšími 15. let </a:t>
            </a:r>
          </a:p>
          <a:p>
            <a:pPr eaLnBrk="1" hangingPunct="1">
              <a:buFont typeface="Arial" charset="0"/>
              <a:buNone/>
            </a:pPr>
            <a:r>
              <a:rPr lang="cs-CZ" sz="2400" dirty="0">
                <a:latin typeface="Constantia" pitchFamily="18" charset="0"/>
              </a:rPr>
              <a:t>                                           </a:t>
            </a:r>
            <a:r>
              <a:rPr lang="cs-CZ" sz="2000" dirty="0">
                <a:latin typeface="Constantia" pitchFamily="18" charset="0"/>
              </a:rPr>
              <a:t>            </a:t>
            </a:r>
          </a:p>
          <a:p>
            <a:pPr eaLnBrk="1" hangingPunct="1"/>
            <a:endParaRPr lang="cs-CZ" sz="2000" dirty="0">
              <a:latin typeface="Constantia" pitchFamily="18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CCA248-1EE3-4FA1-BBF0-23602AC44C1D}" type="slidenum">
              <a:rPr lang="cs-CZ"/>
              <a:pPr>
                <a:defRPr/>
              </a:pPr>
              <a:t>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200" b="1" dirty="0">
                <a:solidFill>
                  <a:srgbClr val="C00000"/>
                </a:solidFill>
                <a:latin typeface="Constantia" pitchFamily="18" charset="0"/>
              </a:rPr>
              <a:t>Řízení ve věcech dětí mladších patnácti let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895850"/>
          </a:xfrm>
        </p:spPr>
        <p:txBody>
          <a:bodyPr rtlCol="0">
            <a:normAutofit lnSpcReduction="10000"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b="1" u="sng" dirty="0">
                <a:latin typeface="Constantia" pitchFamily="18" charset="0"/>
              </a:rPr>
              <a:t>druhy opatření</a:t>
            </a:r>
            <a:r>
              <a:rPr lang="cs-CZ" sz="2400" dirty="0">
                <a:latin typeface="Constantia" pitchFamily="18" charset="0"/>
              </a:rPr>
              <a:t> (§ 93 ZSM):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dirty="0">
                <a:latin typeface="Constantia" pitchFamily="18" charset="0"/>
              </a:rPr>
              <a:t>výchovná povinnost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dirty="0">
                <a:latin typeface="Constantia" pitchFamily="18" charset="0"/>
              </a:rPr>
              <a:t>výchovné omezení 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dirty="0">
                <a:latin typeface="Constantia" pitchFamily="18" charset="0"/>
              </a:rPr>
              <a:t>napomenutí s výstrahou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dirty="0">
                <a:latin typeface="Constantia" pitchFamily="18" charset="0"/>
              </a:rPr>
              <a:t>zařazení dítěte do terapeutického, psychologického nebo jiného vhodného výchovného programu ve středisku výchovné péče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dirty="0">
                <a:latin typeface="Constantia" pitchFamily="18" charset="0"/>
              </a:rPr>
              <a:t>dohled probačního úředníka  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dirty="0">
                <a:latin typeface="Constantia" pitchFamily="18" charset="0"/>
              </a:rPr>
              <a:t>ochranná výchova </a:t>
            </a:r>
            <a:r>
              <a:rPr lang="cs-CZ" sz="2000" i="1" dirty="0">
                <a:latin typeface="Constantia" pitchFamily="18" charset="0"/>
              </a:rPr>
              <a:t>(uložena obligatorně při spáchání činu, za který lze dle TZ uložit výjimečný trest a dítě čin spáchalo v době mezi 12. a 15. rokem svého věku)</a:t>
            </a:r>
            <a:endParaRPr lang="cs-CZ" sz="2400" dirty="0">
              <a:latin typeface="Constantia" pitchFamily="18" charset="0"/>
            </a:endParaRP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2400" dirty="0">
                <a:latin typeface="Constantia" pitchFamily="18" charset="0"/>
              </a:rPr>
              <a:t>ochranné léčení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400" dirty="0">
                <a:latin typeface="Constantia" pitchFamily="18" charset="0"/>
              </a:rPr>
              <a:t>= možnost kumulace jednotlivých druhů opatření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77C12E-C950-4371-AC43-79B333212EE5}" type="slidenum">
              <a:rPr lang="cs-CZ"/>
              <a:pPr>
                <a:defRPr/>
              </a:pPr>
              <a:t>30</a:t>
            </a:fld>
            <a:endParaRPr lang="cs-CZ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cs-CZ" sz="4000" b="1" dirty="0">
              <a:solidFill>
                <a:srgbClr val="FF0000"/>
              </a:solidFill>
              <a:latin typeface="Constantia" pitchFamily="18" charset="0"/>
            </a:endParaRPr>
          </a:p>
          <a:p>
            <a:pPr algn="ctr">
              <a:buNone/>
            </a:pPr>
            <a:r>
              <a:rPr lang="cs-CZ" sz="4000" b="1" dirty="0">
                <a:solidFill>
                  <a:srgbClr val="C00000"/>
                </a:solidFill>
                <a:latin typeface="Constantia" pitchFamily="18" charset="0"/>
              </a:rPr>
              <a:t>Děkuji za pozornost.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316C20-92F8-4E19-955B-F179A83C0A8C}" type="slidenum">
              <a:rPr lang="cs-CZ" smtClean="0"/>
              <a:pPr>
                <a:defRPr/>
              </a:pPr>
              <a:t>31</a:t>
            </a:fld>
            <a:endParaRPr lang="cs-CZ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cs-CZ" sz="3200" b="1">
                <a:solidFill>
                  <a:srgbClr val="C00000"/>
                </a:solidFill>
                <a:latin typeface="Constantia" pitchFamily="18" charset="0"/>
              </a:rPr>
              <a:t>Podmínky trestní odpovědnosti</a:t>
            </a:r>
          </a:p>
        </p:txBody>
      </p:sp>
      <p:sp>
        <p:nvSpPr>
          <p:cNvPr id="1741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z="2400">
                <a:latin typeface="Constantia" pitchFamily="18" charset="0"/>
              </a:rPr>
              <a:t>věk (§ 25 TZ)</a:t>
            </a:r>
          </a:p>
          <a:p>
            <a:pPr eaLnBrk="1" hangingPunct="1"/>
            <a:endParaRPr lang="cs-CZ" sz="2400">
              <a:latin typeface="Constantia" pitchFamily="18" charset="0"/>
            </a:endParaRPr>
          </a:p>
          <a:p>
            <a:pPr eaLnBrk="1" hangingPunct="1"/>
            <a:r>
              <a:rPr lang="cs-CZ" sz="2400">
                <a:latin typeface="Constantia" pitchFamily="18" charset="0"/>
              </a:rPr>
              <a:t>příčetnost (§ 26</a:t>
            </a:r>
            <a:r>
              <a:rPr lang="cs-CZ" sz="2400">
                <a:latin typeface="Arial" charset="0"/>
              </a:rPr>
              <a:t> </a:t>
            </a:r>
            <a:r>
              <a:rPr lang="cs-CZ" sz="2400">
                <a:latin typeface="Constantia" pitchFamily="18" charset="0"/>
              </a:rPr>
              <a:t>TZ)</a:t>
            </a:r>
          </a:p>
          <a:p>
            <a:pPr eaLnBrk="1" hangingPunct="1"/>
            <a:endParaRPr lang="cs-CZ" sz="2400">
              <a:latin typeface="Constantia" pitchFamily="18" charset="0"/>
            </a:endParaRPr>
          </a:p>
          <a:p>
            <a:pPr eaLnBrk="1" hangingPunct="1"/>
            <a:r>
              <a:rPr lang="cs-CZ" sz="2400">
                <a:latin typeface="Constantia" pitchFamily="18" charset="0"/>
              </a:rPr>
              <a:t>rozumová a mravní vyspělost (§ 5 ZSM)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433226-94EA-4AF6-87AE-8169C97DF61D}" type="slidenum">
              <a:rPr lang="cs-CZ"/>
              <a:pPr>
                <a:defRPr/>
              </a:pPr>
              <a:t>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Nadpis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994122"/>
          </a:xfrm>
        </p:spPr>
        <p:txBody>
          <a:bodyPr/>
          <a:lstStyle/>
          <a:p>
            <a:pPr eaLnBrk="1" hangingPunct="1"/>
            <a:r>
              <a:rPr lang="cs-CZ" sz="3200" b="1" dirty="0">
                <a:solidFill>
                  <a:srgbClr val="C00000"/>
                </a:solidFill>
                <a:latin typeface="Constantia" pitchFamily="18" charset="0"/>
              </a:rPr>
              <a:t>Odchylky v trestním řízení ve věcech mladistvých</a:t>
            </a:r>
          </a:p>
        </p:txBody>
      </p:sp>
      <p:sp>
        <p:nvSpPr>
          <p:cNvPr id="18434" name="Zástupný symbol pro obsah 2"/>
          <p:cNvSpPr>
            <a:spLocks noGrp="1"/>
          </p:cNvSpPr>
          <p:nvPr>
            <p:ph idx="1"/>
          </p:nvPr>
        </p:nvSpPr>
        <p:spPr>
          <a:xfrm>
            <a:off x="179512" y="1268760"/>
            <a:ext cx="8712968" cy="5400600"/>
          </a:xfrm>
        </p:spPr>
        <p:txBody>
          <a:bodyPr/>
          <a:lstStyle/>
          <a:p>
            <a:pPr algn="just" eaLnBrk="1" hangingPunct="1"/>
            <a:r>
              <a:rPr lang="cs-CZ" sz="2000" dirty="0">
                <a:latin typeface="Constantia" pitchFamily="18" charset="0"/>
              </a:rPr>
              <a:t>důraz na plnění poučovací povinnosti OČTŘ vůči mladistvému obviněnému přiměřeně jeho věku, duševní vyspělosti a zdravotnímu stavu, a to se zaměřením na probíhající stadium TŘ</a:t>
            </a:r>
          </a:p>
          <a:p>
            <a:pPr algn="just" eaLnBrk="1" hangingPunct="1"/>
            <a:r>
              <a:rPr lang="cs-CZ" sz="2000" dirty="0">
                <a:latin typeface="Constantia" pitchFamily="18" charset="0"/>
              </a:rPr>
              <a:t>místní příslušnost soudu </a:t>
            </a:r>
            <a:r>
              <a:rPr lang="cs-CZ" sz="2000" i="1" dirty="0">
                <a:latin typeface="Constantia" pitchFamily="18" charset="0"/>
              </a:rPr>
              <a:t>(věcná příslušnost zůstává stejná jako u dospělých)</a:t>
            </a:r>
            <a:endParaRPr lang="cs-CZ" sz="2000" dirty="0">
              <a:latin typeface="Constantia" pitchFamily="18" charset="0"/>
            </a:endParaRPr>
          </a:p>
          <a:p>
            <a:pPr algn="just" eaLnBrk="1" hangingPunct="1"/>
            <a:r>
              <a:rPr lang="cs-CZ" sz="2000" dirty="0">
                <a:latin typeface="Constantia" pitchFamily="18" charset="0"/>
              </a:rPr>
              <a:t>konání společného řízení proti mladistvému a dospělému</a:t>
            </a:r>
          </a:p>
          <a:p>
            <a:pPr algn="just" eaLnBrk="1" hangingPunct="1"/>
            <a:r>
              <a:rPr lang="cs-CZ" sz="2000" dirty="0">
                <a:latin typeface="Constantia" pitchFamily="18" charset="0"/>
              </a:rPr>
              <a:t>postoupení věci</a:t>
            </a:r>
          </a:p>
          <a:p>
            <a:pPr algn="just" eaLnBrk="1" hangingPunct="1"/>
            <a:r>
              <a:rPr lang="cs-CZ" sz="2000" dirty="0">
                <a:latin typeface="Constantia" pitchFamily="18" charset="0"/>
              </a:rPr>
              <a:t>účast OSPOD</a:t>
            </a:r>
          </a:p>
          <a:p>
            <a:pPr algn="just" eaLnBrk="1" hangingPunct="1"/>
            <a:r>
              <a:rPr lang="cs-CZ" sz="2000" dirty="0">
                <a:latin typeface="Constantia" pitchFamily="18" charset="0"/>
              </a:rPr>
              <a:t>širší zapojení PMS </a:t>
            </a:r>
            <a:r>
              <a:rPr lang="cs-CZ" sz="2000" i="1" dirty="0">
                <a:latin typeface="Constantia" pitchFamily="18" charset="0"/>
              </a:rPr>
              <a:t>(</a:t>
            </a:r>
            <a:r>
              <a:rPr lang="cs-CZ" sz="2000" i="1" dirty="0" err="1">
                <a:latin typeface="Constantia" pitchFamily="18" charset="0"/>
              </a:rPr>
              <a:t>info</a:t>
            </a:r>
            <a:r>
              <a:rPr lang="cs-CZ" sz="2000" i="1" dirty="0">
                <a:latin typeface="Constantia" pitchFamily="18" charset="0"/>
              </a:rPr>
              <a:t>. o zahájení trestního stíhání, právo účasti u HL a VZ, právo na doručení opisu rozsudku)</a:t>
            </a:r>
          </a:p>
          <a:p>
            <a:pPr algn="just" eaLnBrk="1" hangingPunct="1"/>
            <a:r>
              <a:rPr lang="cs-CZ" sz="2000" dirty="0">
                <a:latin typeface="Constantia" pitchFamily="18" charset="0"/>
              </a:rPr>
              <a:t>účast zákonného zástupce/opatrovníka</a:t>
            </a:r>
          </a:p>
          <a:p>
            <a:pPr algn="just" eaLnBrk="1" hangingPunct="1"/>
            <a:r>
              <a:rPr lang="cs-CZ" sz="2000" dirty="0">
                <a:latin typeface="Constantia" pitchFamily="18" charset="0"/>
              </a:rPr>
              <a:t>nemožnost vydání trestního příkazu </a:t>
            </a:r>
            <a:r>
              <a:rPr lang="cs-CZ" sz="2000" i="1" dirty="0">
                <a:latin typeface="Constantia" pitchFamily="18" charset="0"/>
              </a:rPr>
              <a:t>(</a:t>
            </a:r>
            <a:r>
              <a:rPr lang="cs-CZ" sz="2000" i="1" u="sng" dirty="0">
                <a:latin typeface="Constantia" pitchFamily="18" charset="0"/>
              </a:rPr>
              <a:t>pouze ve věci mladistvého, který nedovršil 18 let věku</a:t>
            </a:r>
            <a:r>
              <a:rPr lang="cs-CZ" sz="2000" i="1" dirty="0">
                <a:latin typeface="Constantia" pitchFamily="18" charset="0"/>
              </a:rPr>
              <a:t> – po nabytí zletilosti ano !!!) - § 63 ZSM</a:t>
            </a:r>
          </a:p>
          <a:p>
            <a:pPr algn="just" eaLnBrk="1" hangingPunct="1"/>
            <a:r>
              <a:rPr lang="cs-CZ" sz="2000" dirty="0">
                <a:latin typeface="Constantia" pitchFamily="18" charset="0"/>
              </a:rPr>
              <a:t>nemožnost sjednání dohody o vině a trestu </a:t>
            </a:r>
            <a:r>
              <a:rPr lang="cs-CZ" sz="2000" i="1" dirty="0">
                <a:latin typeface="Constantia" pitchFamily="18" charset="0"/>
              </a:rPr>
              <a:t>(</a:t>
            </a:r>
            <a:r>
              <a:rPr lang="cs-CZ" sz="2000" i="1" u="sng" dirty="0">
                <a:latin typeface="Constantia" pitchFamily="18" charset="0"/>
              </a:rPr>
              <a:t>pouze ve věci mladistvého, který nedovršil 18 let věku</a:t>
            </a:r>
            <a:r>
              <a:rPr lang="cs-CZ" sz="2000" i="1" dirty="0">
                <a:latin typeface="Constantia" pitchFamily="18" charset="0"/>
              </a:rPr>
              <a:t> – po nabytí zletilosti ano !!!) - § 63 ZSM</a:t>
            </a:r>
            <a:endParaRPr lang="cs-CZ" sz="2000" dirty="0">
              <a:latin typeface="Constantia" pitchFamily="18" charset="0"/>
            </a:endParaRPr>
          </a:p>
          <a:p>
            <a:pPr algn="just" eaLnBrk="1" hangingPunct="1"/>
            <a:endParaRPr lang="cs-CZ" sz="2400" dirty="0">
              <a:latin typeface="Constantia" pitchFamily="18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6F644F-4D6D-491C-AE4B-F309BB932AEA}" type="slidenum">
              <a:rPr lang="cs-CZ"/>
              <a:pPr>
                <a:defRPr/>
              </a:pPr>
              <a:t>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61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19458" name="Zástupný symbol pro obsah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cs-CZ" sz="2000" dirty="0">
                <a:latin typeface="Constantia" pitchFamily="18" charset="0"/>
              </a:rPr>
              <a:t>omezení možnosti zveřejňování informací o řízení - </a:t>
            </a:r>
            <a:r>
              <a:rPr lang="cs-CZ" sz="2000" i="1" dirty="0">
                <a:latin typeface="Constantia" pitchFamily="18" charset="0"/>
              </a:rPr>
              <a:t>§ 52 a § 53 ZSM</a:t>
            </a:r>
          </a:p>
          <a:p>
            <a:pPr algn="just" eaLnBrk="1" hangingPunct="1">
              <a:lnSpc>
                <a:spcPct val="90000"/>
              </a:lnSpc>
            </a:pPr>
            <a:r>
              <a:rPr lang="cs-CZ" sz="2000" dirty="0">
                <a:latin typeface="Constantia" pitchFamily="18" charset="0"/>
              </a:rPr>
              <a:t>důraz na ohleduplné a citlivé zacházení </a:t>
            </a:r>
          </a:p>
          <a:p>
            <a:pPr algn="just" eaLnBrk="1" hangingPunct="1">
              <a:lnSpc>
                <a:spcPct val="90000"/>
              </a:lnSpc>
            </a:pPr>
            <a:r>
              <a:rPr lang="cs-CZ" sz="2000" dirty="0">
                <a:latin typeface="Constantia" pitchFamily="18" charset="0"/>
              </a:rPr>
              <a:t>důraz na pečlivé zjištění osobních, rodinných a sociálních poměrů mladistvého a jeho aktuální životní situace </a:t>
            </a:r>
            <a:r>
              <a:rPr lang="cs-CZ" sz="2000" i="1" dirty="0">
                <a:latin typeface="Constantia" pitchFamily="18" charset="0"/>
              </a:rPr>
              <a:t>(zejména OSPOD či PMS – ty mohou zapojit do zjišťování poměrů mladistvého i jeho zákonného zástupce/opatrovníka) + aktualizace zprávy o osobních, rodinných a sociálních poměrech mladistvého (v případě změn)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endParaRPr lang="cs-CZ" sz="2000" i="1" dirty="0">
              <a:latin typeface="Constantia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cs-CZ" sz="2000" dirty="0">
                <a:latin typeface="Constantia" pitchFamily="18" charset="0"/>
              </a:rPr>
              <a:t>možnost pouze výjimečného provedení konfrontace </a:t>
            </a:r>
            <a:r>
              <a:rPr lang="cs-CZ" sz="2000" i="1" dirty="0">
                <a:latin typeface="Constantia" pitchFamily="18" charset="0"/>
              </a:rPr>
              <a:t>(vždy až v řízení před soudem)</a:t>
            </a:r>
          </a:p>
          <a:p>
            <a:pPr algn="just" eaLnBrk="1" hangingPunct="1">
              <a:lnSpc>
                <a:spcPct val="90000"/>
              </a:lnSpc>
            </a:pPr>
            <a:r>
              <a:rPr lang="cs-CZ" sz="2000" dirty="0">
                <a:latin typeface="Constantia" pitchFamily="18" charset="0"/>
              </a:rPr>
              <a:t>pořízení obrazového a zvukového záznamu o výslechu mladistvého </a:t>
            </a:r>
            <a:r>
              <a:rPr lang="cs-CZ" sz="2000" i="1" dirty="0">
                <a:latin typeface="Constantia" pitchFamily="18" charset="0"/>
              </a:rPr>
              <a:t>(je-li to technicky možné)</a:t>
            </a:r>
            <a:endParaRPr lang="cs-CZ" sz="2000" dirty="0">
              <a:latin typeface="Constantia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cs-CZ" sz="2000" dirty="0">
                <a:latin typeface="Constantia" pitchFamily="18" charset="0"/>
              </a:rPr>
              <a:t>vyšetření duševního stavu mladistvého vždy 2 znalci </a:t>
            </a:r>
            <a:r>
              <a:rPr lang="cs-CZ" sz="2000" i="1" dirty="0">
                <a:latin typeface="Constantia" pitchFamily="18" charset="0"/>
              </a:rPr>
              <a:t>(dětský psychiatr a dětský psycholog)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endParaRPr lang="cs-CZ" sz="2000" dirty="0">
              <a:latin typeface="Constantia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cs-CZ" sz="2000" dirty="0">
                <a:latin typeface="Constantia" pitchFamily="18" charset="0"/>
              </a:rPr>
              <a:t>neveřejnost hlavního líčení a veřejného zasedání - </a:t>
            </a:r>
            <a:r>
              <a:rPr lang="cs-CZ" sz="2000" i="1" dirty="0">
                <a:latin typeface="Constantia" pitchFamily="18" charset="0"/>
              </a:rPr>
              <a:t>přímo ze zákona; možná výjimka na návrh mladistvého (§ 54 a § 64 odst. 3 ZSM) </a:t>
            </a:r>
            <a:r>
              <a:rPr lang="cs-CZ" sz="2000" dirty="0">
                <a:latin typeface="Constantia" pitchFamily="18" charset="0"/>
              </a:rPr>
              <a:t>X veřejné vyhlášení rozsudku – vždy </a:t>
            </a:r>
            <a:r>
              <a:rPr lang="cs-CZ" sz="2000" i="1" dirty="0">
                <a:latin typeface="Constantia" pitchFamily="18" charset="0"/>
              </a:rPr>
              <a:t>(§ 64 odst. 1 ZSM)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cs-CZ" sz="2000" i="1" dirty="0">
                <a:latin typeface="Constantia" pitchFamily="18" charset="0"/>
              </a:rPr>
              <a:t> </a:t>
            </a:r>
          </a:p>
          <a:p>
            <a:pPr algn="just" eaLnBrk="1" hangingPunct="1">
              <a:lnSpc>
                <a:spcPct val="90000"/>
              </a:lnSpc>
            </a:pPr>
            <a:r>
              <a:rPr lang="cs-CZ" sz="2000" dirty="0">
                <a:latin typeface="Constantia" pitchFamily="18" charset="0"/>
              </a:rPr>
              <a:t>vyloučení možnosti konání hlavního líčení a veřejného zasedání v nepřítomnosti mladistvého obžalovaného  za podmínek § 202 TŘ </a:t>
            </a:r>
            <a:r>
              <a:rPr lang="cs-CZ" sz="2000" i="1" dirty="0">
                <a:latin typeface="Constantia" pitchFamily="18" charset="0"/>
              </a:rPr>
              <a:t>(HL a VZ lze konat v nepřítomnosti mladistvého jen v rámci řízení proti uprchlému)</a:t>
            </a:r>
            <a:endParaRPr lang="cs-CZ" sz="2000" dirty="0">
              <a:latin typeface="Constantia" pitchFamily="18" charset="0"/>
            </a:endParaRPr>
          </a:p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endParaRPr lang="cs-CZ" sz="2000" dirty="0">
              <a:latin typeface="Constantia" pitchFamily="18" charset="0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9EC156-B61E-4A9B-B52C-DB7A809A7185}" type="slidenum">
              <a:rPr lang="cs-CZ"/>
              <a:pPr>
                <a:defRPr/>
              </a:pPr>
              <a:t>6</a:t>
            </a:fld>
            <a:endParaRPr lang="cs-C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cs-CZ" sz="3200" b="1">
                <a:solidFill>
                  <a:srgbClr val="C00000"/>
                </a:solidFill>
                <a:latin typeface="Constantia" pitchFamily="18" charset="0"/>
              </a:rPr>
              <a:t>Účast OSPOD v trestním řízení</a:t>
            </a:r>
          </a:p>
        </p:txBody>
      </p:sp>
      <p:sp>
        <p:nvSpPr>
          <p:cNvPr id="20482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184775"/>
          </a:xfrm>
        </p:spPr>
        <p:txBody>
          <a:bodyPr/>
          <a:lstStyle/>
          <a:p>
            <a:pPr algn="just" eaLnBrk="1" hangingPunct="1"/>
            <a:r>
              <a:rPr lang="cs-CZ" sz="2400" dirty="0">
                <a:latin typeface="Constantia" pitchFamily="18" charset="0"/>
              </a:rPr>
              <a:t>ustanovení ZSM o účasti OSPOD se neužijí tehdy, je-li procesní úkon prováděn po dovršení 19. roku věku mladistvého </a:t>
            </a:r>
            <a:r>
              <a:rPr lang="cs-CZ" sz="2000" i="1" dirty="0">
                <a:latin typeface="Constantia" pitchFamily="18" charset="0"/>
              </a:rPr>
              <a:t>(§ 73 odst. 2 ZSM)</a:t>
            </a:r>
          </a:p>
          <a:p>
            <a:pPr algn="just" eaLnBrk="1" hangingPunct="1"/>
            <a:r>
              <a:rPr lang="cs-CZ" sz="2400" dirty="0">
                <a:latin typeface="Constantia" pitchFamily="18" charset="0"/>
              </a:rPr>
              <a:t>povinnost OČTŘ informovat OSPOD o zahájení trestního stíhání mladistvého – vždy !!! </a:t>
            </a:r>
          </a:p>
          <a:p>
            <a:pPr algn="just" eaLnBrk="1" hangingPunct="1"/>
            <a:r>
              <a:rPr lang="cs-CZ" sz="2400" dirty="0">
                <a:latin typeface="Constantia" pitchFamily="18" charset="0"/>
              </a:rPr>
              <a:t>právo účasti u hlavního líčení a veřejného zasedání – nutno předem vyrozumět o termínu konání </a:t>
            </a:r>
            <a:r>
              <a:rPr lang="cs-CZ" sz="2400" b="1" dirty="0">
                <a:latin typeface="Constantia" pitchFamily="18" charset="0"/>
              </a:rPr>
              <a:t>XXX </a:t>
            </a:r>
            <a:r>
              <a:rPr lang="cs-CZ" sz="2400" dirty="0">
                <a:latin typeface="Constantia" pitchFamily="18" charset="0"/>
              </a:rPr>
              <a:t>přímá účast OSPOD při jednání není nutná </a:t>
            </a:r>
          </a:p>
          <a:p>
            <a:pPr algn="just" eaLnBrk="1" hangingPunct="1"/>
            <a:r>
              <a:rPr lang="cs-CZ" sz="2400" dirty="0">
                <a:latin typeface="Constantia" pitchFamily="18" charset="0"/>
              </a:rPr>
              <a:t>OSPOD je zpravidla pověřen OČTŘ zjištěním poměrů mladistvého</a:t>
            </a:r>
          </a:p>
          <a:p>
            <a:pPr algn="just" eaLnBrk="1" hangingPunct="1"/>
            <a:r>
              <a:rPr lang="cs-CZ" sz="2400" dirty="0">
                <a:latin typeface="Constantia" pitchFamily="18" charset="0"/>
              </a:rPr>
              <a:t>právo činit návrhy a klást vyslýchaným osobám otázky</a:t>
            </a:r>
          </a:p>
          <a:p>
            <a:pPr algn="just" eaLnBrk="1" hangingPunct="1"/>
            <a:r>
              <a:rPr lang="cs-CZ" sz="2400" dirty="0">
                <a:latin typeface="Constantia" pitchFamily="18" charset="0"/>
              </a:rPr>
              <a:t>právo závěrečné řeči </a:t>
            </a:r>
            <a:r>
              <a:rPr lang="cs-CZ" sz="2000" i="1" dirty="0">
                <a:latin typeface="Constantia" pitchFamily="18" charset="0"/>
              </a:rPr>
              <a:t>(až po závěrečné řeči mladistvého)</a:t>
            </a:r>
            <a:endParaRPr lang="cs-CZ" sz="2400" dirty="0">
              <a:latin typeface="Constantia" pitchFamily="18" charset="0"/>
            </a:endParaRPr>
          </a:p>
          <a:p>
            <a:pPr algn="just" eaLnBrk="1" hangingPunct="1"/>
            <a:endParaRPr lang="cs-CZ" sz="2400" dirty="0">
              <a:latin typeface="Constantia" pitchFamily="18" charset="0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91C7B-5F3F-453A-B965-A9E75BC7F114}" type="slidenum">
              <a:rPr lang="cs-CZ"/>
              <a:pPr>
                <a:defRPr/>
              </a:pPr>
              <a:t>7</a:t>
            </a:fld>
            <a:endParaRPr lang="cs-CZ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cs-CZ" sz="3200" b="1">
                <a:solidFill>
                  <a:srgbClr val="C00000"/>
                </a:solidFill>
                <a:latin typeface="Constantia" pitchFamily="18" charset="0"/>
              </a:rPr>
              <a:t>Účast OSPOD v trestním řízení</a:t>
            </a:r>
            <a:endParaRPr lang="cs-CZ" sz="3200"/>
          </a:p>
        </p:txBody>
      </p:sp>
      <p:sp>
        <p:nvSpPr>
          <p:cNvPr id="21506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pPr algn="just" eaLnBrk="1" hangingPunct="1"/>
            <a:r>
              <a:rPr lang="cs-CZ" sz="2400">
                <a:latin typeface="Constantia" pitchFamily="18" charset="0"/>
              </a:rPr>
              <a:t>právo na doručení opisu rozsudku</a:t>
            </a:r>
          </a:p>
          <a:p>
            <a:pPr algn="just" eaLnBrk="1" hangingPunct="1"/>
            <a:r>
              <a:rPr lang="cs-CZ" sz="2400">
                <a:latin typeface="Constantia" pitchFamily="18" charset="0"/>
              </a:rPr>
              <a:t>není-li OSPOD přítomen vyhlášení usnesení, proti němuž je přípustná stížnost nebo usnesení, jímž bylo zastaveno nebo přerušeno trestní stíhání nebo jímž byla věc postoupena, má právo na doručení opisu usnesení </a:t>
            </a:r>
          </a:p>
          <a:p>
            <a:pPr algn="just" eaLnBrk="1" hangingPunct="1"/>
            <a:r>
              <a:rPr lang="cs-CZ" sz="2400">
                <a:latin typeface="Constantia" pitchFamily="18" charset="0"/>
              </a:rPr>
              <a:t>právo podat řádné opravné prostředky včetně odvolání proti rozsudku - </a:t>
            </a:r>
            <a:r>
              <a:rPr lang="cs-CZ" sz="2000" i="1">
                <a:latin typeface="Constantia" pitchFamily="18" charset="0"/>
              </a:rPr>
              <a:t>vždy jen ve prospěch mladistvého; lze i proti jeho vůli; samostatná odvolací lhůta)</a:t>
            </a:r>
          </a:p>
          <a:p>
            <a:pPr algn="just" eaLnBrk="1" hangingPunct="1"/>
            <a:r>
              <a:rPr lang="cs-CZ" sz="2400">
                <a:latin typeface="Constantia" pitchFamily="18" charset="0"/>
              </a:rPr>
              <a:t>právo být vyrozuměn o zadržení, zatčení a vzetí do vazby mladistvého </a:t>
            </a:r>
          </a:p>
          <a:p>
            <a:pPr algn="just" eaLnBrk="1" hangingPunct="1"/>
            <a:endParaRPr lang="cs-CZ" sz="2000" i="1">
              <a:latin typeface="Constantia" pitchFamily="18" charset="0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BC8771-0F48-4C11-967E-540E6B44F086}" type="slidenum">
              <a:rPr lang="cs-CZ"/>
              <a:pPr>
                <a:defRPr/>
              </a:pPr>
              <a:t>8</a:t>
            </a:fld>
            <a:endParaRPr lang="cs-CZ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88641"/>
            <a:ext cx="8784976" cy="72008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200" b="1" dirty="0">
                <a:solidFill>
                  <a:srgbClr val="C00000"/>
                </a:solidFill>
                <a:latin typeface="Constantia" pitchFamily="18" charset="0"/>
              </a:rPr>
              <a:t>Účast zákonného zástupce nebo opatrovníka v TŘ</a:t>
            </a:r>
          </a:p>
        </p:txBody>
      </p:sp>
      <p:sp>
        <p:nvSpPr>
          <p:cNvPr id="22530" name="Zástupný symbol pro obsah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760640"/>
          </a:xfrm>
        </p:spPr>
        <p:txBody>
          <a:bodyPr/>
          <a:lstStyle/>
          <a:p>
            <a:pPr algn="just" eaLnBrk="1" hangingPunct="1"/>
            <a:r>
              <a:rPr lang="cs-CZ" sz="1900" dirty="0">
                <a:latin typeface="Constantia" pitchFamily="18" charset="0"/>
              </a:rPr>
              <a:t>poučovací povinnost OČTŘ vůči zákonnému zástupci/opatrovníkovi </a:t>
            </a:r>
            <a:r>
              <a:rPr lang="cs-CZ" sz="1900" i="1" dirty="0">
                <a:latin typeface="Constantia" pitchFamily="18" charset="0"/>
              </a:rPr>
              <a:t>(o právech, která mladistvému v TŘ náleží)</a:t>
            </a:r>
            <a:endParaRPr lang="cs-CZ" sz="1900" dirty="0">
              <a:latin typeface="Constantia" pitchFamily="18" charset="0"/>
            </a:endParaRPr>
          </a:p>
          <a:p>
            <a:pPr algn="just" eaLnBrk="1" hangingPunct="1"/>
            <a:r>
              <a:rPr lang="cs-CZ" sz="1900" dirty="0">
                <a:latin typeface="Constantia" pitchFamily="18" charset="0"/>
              </a:rPr>
              <a:t>právo být ze strany OČTŘ informován o zahájení trestního stíhání mladistvého – vždy </a:t>
            </a:r>
            <a:r>
              <a:rPr lang="cs-CZ" sz="1900" i="1" dirty="0">
                <a:latin typeface="Constantia" pitchFamily="18" charset="0"/>
              </a:rPr>
              <a:t>(§ 60 ZSM)</a:t>
            </a:r>
            <a:endParaRPr lang="cs-CZ" sz="1900" dirty="0">
              <a:latin typeface="Constantia" pitchFamily="18" charset="0"/>
            </a:endParaRPr>
          </a:p>
          <a:p>
            <a:pPr algn="just" eaLnBrk="1" hangingPunct="1"/>
            <a:r>
              <a:rPr lang="cs-CZ" sz="1900" dirty="0">
                <a:latin typeface="Constantia" pitchFamily="18" charset="0"/>
              </a:rPr>
              <a:t>právo mladistvého zastupovat, zejména zvolit mu obhájce, činit za něho návrhy, podávat žádosti a opravné prostředky </a:t>
            </a:r>
            <a:r>
              <a:rPr lang="cs-CZ" sz="1900" i="1" dirty="0">
                <a:latin typeface="Constantia" pitchFamily="18" charset="0"/>
              </a:rPr>
              <a:t>(běží společná zákonná lhůta pro podání opravného prostředku),</a:t>
            </a:r>
            <a:r>
              <a:rPr lang="cs-CZ" sz="1900" dirty="0">
                <a:latin typeface="Constantia" pitchFamily="18" charset="0"/>
              </a:rPr>
              <a:t> právo účastnit se úkonů, kterých se může účastnit mladistvý </a:t>
            </a:r>
            <a:r>
              <a:rPr lang="cs-CZ" sz="1900" i="1" dirty="0">
                <a:latin typeface="Constantia" pitchFamily="18" charset="0"/>
              </a:rPr>
              <a:t>(§ 43 ZSM)</a:t>
            </a:r>
          </a:p>
          <a:p>
            <a:pPr algn="just" eaLnBrk="1" hangingPunct="1"/>
            <a:r>
              <a:rPr lang="cs-CZ" sz="1900" dirty="0">
                <a:latin typeface="Constantia" pitchFamily="18" charset="0"/>
              </a:rPr>
              <a:t>právo nahlížet do spisů, činit si z nich výpisky a poznámky a na vlastní náklady i jejich kopie  </a:t>
            </a:r>
            <a:r>
              <a:rPr lang="cs-CZ" sz="1900" i="1" dirty="0">
                <a:latin typeface="Constantia" pitchFamily="18" charset="0"/>
              </a:rPr>
              <a:t>(zavedeno novelou od 18.03.2017)</a:t>
            </a:r>
            <a:endParaRPr lang="cs-CZ" sz="1900" dirty="0">
              <a:latin typeface="Constantia" pitchFamily="18" charset="0"/>
            </a:endParaRPr>
          </a:p>
          <a:p>
            <a:pPr algn="just" eaLnBrk="1" hangingPunct="1"/>
            <a:r>
              <a:rPr lang="cs-CZ" sz="1900" dirty="0">
                <a:latin typeface="Constantia" pitchFamily="18" charset="0"/>
              </a:rPr>
              <a:t>právo klást vyslýchaným osobám otázky </a:t>
            </a:r>
            <a:r>
              <a:rPr lang="cs-CZ" sz="1900" i="1" dirty="0">
                <a:latin typeface="Constantia" pitchFamily="18" charset="0"/>
              </a:rPr>
              <a:t>(zavedeno novelou od 18.03.2017)</a:t>
            </a:r>
            <a:endParaRPr lang="cs-CZ" sz="1900" dirty="0">
              <a:latin typeface="Constantia" pitchFamily="18" charset="0"/>
            </a:endParaRPr>
          </a:p>
          <a:p>
            <a:pPr algn="just" eaLnBrk="1" hangingPunct="1"/>
            <a:r>
              <a:rPr lang="cs-CZ" sz="1900" dirty="0">
                <a:latin typeface="Constantia" pitchFamily="18" charset="0"/>
              </a:rPr>
              <a:t>práva lze vykonávat i proti vůli mladistvého, avšak pouze v jeho prospěch </a:t>
            </a:r>
          </a:p>
          <a:p>
            <a:pPr algn="just" eaLnBrk="1" hangingPunct="1"/>
            <a:r>
              <a:rPr lang="cs-CZ" sz="1900" dirty="0">
                <a:latin typeface="Constantia" pitchFamily="18" charset="0"/>
              </a:rPr>
              <a:t>právo být vyrozuměn o zadržení, zatčení a vzetí do vazby mladistvého</a:t>
            </a:r>
          </a:p>
          <a:p>
            <a:pPr algn="just" eaLnBrk="1" hangingPunct="1"/>
            <a:r>
              <a:rPr lang="cs-CZ" sz="1900" dirty="0">
                <a:latin typeface="Constantia" pitchFamily="18" charset="0"/>
              </a:rPr>
              <a:t>právo účasti u hlavního líčení a veřejného zasedání </a:t>
            </a:r>
            <a:r>
              <a:rPr lang="cs-CZ" sz="1900" i="1" dirty="0">
                <a:latin typeface="Constantia" pitchFamily="18" charset="0"/>
              </a:rPr>
              <a:t>(nutno jej předem vyrozumět o termínu konání) </a:t>
            </a:r>
            <a:r>
              <a:rPr lang="cs-CZ" sz="1900" dirty="0">
                <a:latin typeface="Constantia" pitchFamily="18" charset="0"/>
              </a:rPr>
              <a:t>+ právo na doručení opisu obžaloby</a:t>
            </a:r>
          </a:p>
          <a:p>
            <a:pPr algn="just" eaLnBrk="1" hangingPunct="1"/>
            <a:r>
              <a:rPr lang="cs-CZ" sz="1900" dirty="0">
                <a:latin typeface="Constantia" pitchFamily="18" charset="0"/>
              </a:rPr>
              <a:t>možnost </a:t>
            </a:r>
            <a:r>
              <a:rPr lang="cs-CZ" sz="1900" dirty="0" err="1">
                <a:latin typeface="Constantia" pitchFamily="18" charset="0"/>
              </a:rPr>
              <a:t>zpětvzetí</a:t>
            </a:r>
            <a:r>
              <a:rPr lang="cs-CZ" sz="1900" dirty="0">
                <a:latin typeface="Constantia" pitchFamily="18" charset="0"/>
              </a:rPr>
              <a:t> podané stížnosti, odvolání nebo návrhu na obnovu řízení podaných za mladistvého jeho obhájcem, zákonným zástupcem nebo opatrovníkem  jen s výslovným souhlasem mladistvého</a:t>
            </a:r>
          </a:p>
          <a:p>
            <a:pPr algn="just" eaLnBrk="1" hangingPunct="1"/>
            <a:endParaRPr lang="cs-CZ" sz="2400" dirty="0">
              <a:latin typeface="Constantia" pitchFamily="18" charset="0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2D6044-DE13-4132-A0E3-A7C42B0B0FCF}" type="slidenum">
              <a:rPr lang="cs-CZ"/>
              <a:pPr>
                <a:defRPr/>
              </a:pPr>
              <a:t>9</a:t>
            </a:fld>
            <a:endParaRPr lang="cs-CZ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3373</Words>
  <Application>Microsoft Office PowerPoint</Application>
  <PresentationFormat>Předvádění na obrazovce (4:3)</PresentationFormat>
  <Paragraphs>306</Paragraphs>
  <Slides>31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5" baseType="lpstr">
      <vt:lpstr>Arial</vt:lpstr>
      <vt:lpstr>Calibri</vt:lpstr>
      <vt:lpstr>Constantia</vt:lpstr>
      <vt:lpstr>Motiv sady Office</vt:lpstr>
      <vt:lpstr>Česká advokátní komora   seminář pro advokátní koncipienty</vt:lpstr>
      <vt:lpstr>Prezentace aplikace PowerPoint</vt:lpstr>
      <vt:lpstr>Vymezení základních pojmů</vt:lpstr>
      <vt:lpstr>Podmínky trestní odpovědnosti</vt:lpstr>
      <vt:lpstr>Odchylky v trestním řízení ve věcech mladistvých</vt:lpstr>
      <vt:lpstr>Prezentace aplikace PowerPoint</vt:lpstr>
      <vt:lpstr>Účast OSPOD v trestním řízení</vt:lpstr>
      <vt:lpstr>Účast OSPOD v trestním řízení</vt:lpstr>
      <vt:lpstr>Účast zákonného zástupce nebo opatrovníka v TŘ</vt:lpstr>
      <vt:lpstr>Prezentace aplikace PowerPoint</vt:lpstr>
      <vt:lpstr>Obhájce mladistvého v trestním řízení</vt:lpstr>
      <vt:lpstr>Odchylky u vazby mladistvého</vt:lpstr>
      <vt:lpstr>Odchylky u vazby mladistvého</vt:lpstr>
      <vt:lpstr>Odchylky u vazby mladistvého</vt:lpstr>
      <vt:lpstr>Rozšíření druhů zvláštních způsobů řízení u mladistvých</vt:lpstr>
      <vt:lpstr>Prezentace aplikace PowerPoint</vt:lpstr>
      <vt:lpstr>Opatření ukládaná mladistvým </vt:lpstr>
      <vt:lpstr>Výchovná opatření </vt:lpstr>
      <vt:lpstr>Výchovná opatření </vt:lpstr>
      <vt:lpstr>Výchovná opatření </vt:lpstr>
      <vt:lpstr>Ochranná opatření </vt:lpstr>
      <vt:lpstr>Ochranná opatření </vt:lpstr>
      <vt:lpstr>Prezentace aplikace PowerPoint</vt:lpstr>
      <vt:lpstr>Trestní opatření </vt:lpstr>
      <vt:lpstr>Trestní opatření </vt:lpstr>
      <vt:lpstr>Trestní opatření </vt:lpstr>
      <vt:lpstr>Upuštění od uložení trestního opatření </vt:lpstr>
      <vt:lpstr>Prezentace aplikace PowerPoint</vt:lpstr>
      <vt:lpstr>Řízení ve věcech dětí mladších patnácti let</vt:lpstr>
      <vt:lpstr>Řízení ve věcech dětí mladších patnácti let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Česká advokátní komora   seminář pro advokátní koncipienty</dc:title>
  <dc:creator>Tomáš</dc:creator>
  <cp:lastModifiedBy>Durdík Tomáš</cp:lastModifiedBy>
  <cp:revision>77</cp:revision>
  <dcterms:created xsi:type="dcterms:W3CDTF">2013-12-03T19:17:48Z</dcterms:created>
  <dcterms:modified xsi:type="dcterms:W3CDTF">2022-10-06T21:44:29Z</dcterms:modified>
</cp:coreProperties>
</file>