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56" r:id="rId2"/>
    <p:sldId id="267" r:id="rId3"/>
    <p:sldId id="268" r:id="rId4"/>
    <p:sldId id="257" r:id="rId5"/>
    <p:sldId id="258" r:id="rId6"/>
    <p:sldId id="259" r:id="rId7"/>
    <p:sldId id="260" r:id="rId8"/>
    <p:sldId id="263" r:id="rId9"/>
    <p:sldId id="261" r:id="rId10"/>
    <p:sldId id="262" r:id="rId11"/>
    <p:sldId id="264" r:id="rId12"/>
    <p:sldId id="265" r:id="rId13"/>
    <p:sldId id="266" r:id="rId14"/>
  </p:sldIdLst>
  <p:sldSz cx="12192000" cy="6858000"/>
  <p:notesSz cx="6858000" cy="9144000"/>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4754" autoAdjust="0"/>
    <p:restoredTop sz="94636" autoAdjust="0"/>
  </p:normalViewPr>
  <p:slideViewPr>
    <p:cSldViewPr>
      <p:cViewPr varScale="1">
        <p:scale>
          <a:sx n="86" d="100"/>
          <a:sy n="86" d="100"/>
        </p:scale>
        <p:origin x="1032" y="58"/>
      </p:cViewPr>
      <p:guideLst>
        <p:guide orient="horz" pos="2160"/>
        <p:guide pos="3840"/>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Úvodní snímek">
    <p:spTree>
      <p:nvGrpSpPr>
        <p:cNvPr id="1" name=""/>
        <p:cNvGrpSpPr/>
        <p:nvPr/>
      </p:nvGrpSpPr>
      <p:grpSpPr>
        <a:xfrm>
          <a:off x="0" y="0"/>
          <a:ext cx="0" cy="0"/>
          <a:chOff x="0" y="0"/>
          <a:chExt cx="0" cy="0"/>
        </a:xfrm>
      </p:grpSpPr>
      <p:sp>
        <p:nvSpPr>
          <p:cNvPr id="11" name="Rectangle 10"/>
          <p:cNvSpPr/>
          <p:nvPr/>
        </p:nvSpPr>
        <p:spPr>
          <a:xfrm>
            <a:off x="0" y="3866920"/>
            <a:ext cx="12192000" cy="2991080"/>
          </a:xfrm>
          <a:prstGeom prst="rect">
            <a:avLst/>
          </a:prstGeom>
          <a:gradFill>
            <a:gsLst>
              <a:gs pos="0">
                <a:schemeClr val="bg1">
                  <a:alpha val="91000"/>
                </a:schemeClr>
              </a:gs>
              <a:gs pos="37000">
                <a:schemeClr val="bg1">
                  <a:alpha val="76000"/>
                </a:schemeClr>
              </a:gs>
              <a:gs pos="100000">
                <a:schemeClr val="bg2">
                  <a:alpha val="79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2" name="Rectangle 11"/>
          <p:cNvSpPr/>
          <p:nvPr/>
        </p:nvSpPr>
        <p:spPr>
          <a:xfrm>
            <a:off x="0" y="0"/>
            <a:ext cx="12192000" cy="3866920"/>
          </a:xfrm>
          <a:prstGeom prst="rect">
            <a:avLst/>
          </a:prstGeom>
          <a:gradFill flip="none" rotWithShape="1">
            <a:gsLst>
              <a:gs pos="0">
                <a:schemeClr val="bg1">
                  <a:alpha val="89000"/>
                </a:schemeClr>
              </a:gs>
              <a:gs pos="48000">
                <a:schemeClr val="bg1">
                  <a:alpha val="62000"/>
                </a:schemeClr>
              </a:gs>
              <a:gs pos="100000">
                <a:schemeClr val="bg2">
                  <a:alpha val="79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13" name="Rectangle 12"/>
          <p:cNvSpPr/>
          <p:nvPr/>
        </p:nvSpPr>
        <p:spPr>
          <a:xfrm>
            <a:off x="0" y="2652311"/>
            <a:ext cx="12192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4" name="Oval 13"/>
          <p:cNvSpPr/>
          <p:nvPr/>
        </p:nvSpPr>
        <p:spPr>
          <a:xfrm>
            <a:off x="0" y="1600200"/>
            <a:ext cx="12192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3" name="Subtitle 2"/>
          <p:cNvSpPr>
            <a:spLocks noGrp="1"/>
          </p:cNvSpPr>
          <p:nvPr>
            <p:ph type="subTitle" idx="1"/>
          </p:nvPr>
        </p:nvSpPr>
        <p:spPr>
          <a:xfrm>
            <a:off x="1965060" y="5052546"/>
            <a:ext cx="7516013" cy="882119"/>
          </a:xfrm>
        </p:spPr>
        <p:txBody>
          <a:bodyPr>
            <a:normAutofit/>
          </a:bodyPr>
          <a:lstStyle>
            <a:lvl1pPr marL="0" indent="0" algn="l">
              <a:buNone/>
              <a:defRPr sz="22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cs-CZ"/>
              <a:t>Kliknutím lze upravit styl předlohy.</a:t>
            </a:r>
            <a:endParaRPr lang="en-US" dirty="0"/>
          </a:p>
        </p:txBody>
      </p:sp>
      <p:sp>
        <p:nvSpPr>
          <p:cNvPr id="4" name="Date Placeholder 3"/>
          <p:cNvSpPr>
            <a:spLocks noGrp="1"/>
          </p:cNvSpPr>
          <p:nvPr>
            <p:ph type="dt" sz="half" idx="10"/>
          </p:nvPr>
        </p:nvSpPr>
        <p:spPr/>
        <p:txBody>
          <a:bodyPr/>
          <a:lstStyle/>
          <a:p>
            <a:fld id="{6F3BD0C4-C13E-43F5-8B34-11BC3F199FA4}" type="datetimeFigureOut">
              <a:rPr lang="cs-CZ" smtClean="0"/>
              <a:pPr/>
              <a:t>8.9.2021</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03916E77-F9F4-42C3-A41C-84FAC77F2BC7}" type="slidenum">
              <a:rPr lang="cs-CZ" smtClean="0"/>
              <a:pPr/>
              <a:t>‹#›</a:t>
            </a:fld>
            <a:endParaRPr lang="cs-CZ"/>
          </a:p>
        </p:txBody>
      </p:sp>
      <p:sp>
        <p:nvSpPr>
          <p:cNvPr id="2" name="Title 1"/>
          <p:cNvSpPr>
            <a:spLocks noGrp="1"/>
          </p:cNvSpPr>
          <p:nvPr>
            <p:ph type="ctrTitle"/>
          </p:nvPr>
        </p:nvSpPr>
        <p:spPr>
          <a:xfrm>
            <a:off x="1090109" y="3132290"/>
            <a:ext cx="9567135" cy="1793167"/>
          </a:xfrm>
          <a:effectLst/>
        </p:spPr>
        <p:txBody>
          <a:bodyPr>
            <a:noAutofit/>
          </a:bodyPr>
          <a:lstStyle>
            <a:lvl1pPr marL="640080" indent="-457200" algn="l">
              <a:defRPr sz="5400"/>
            </a:lvl1pPr>
          </a:lstStyle>
          <a:p>
            <a:r>
              <a:rPr lang="cs-CZ"/>
              <a:t>Kliknutím lze upravit styl.</a:t>
            </a:r>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a:t>Kliknutím lze upravit styl.</a:t>
            </a:r>
            <a:endParaRPr lang="en-US"/>
          </a:p>
        </p:txBody>
      </p:sp>
      <p:sp>
        <p:nvSpPr>
          <p:cNvPr id="3" name="Vertical Text Placeholder 2"/>
          <p:cNvSpPr>
            <a:spLocks noGrp="1"/>
          </p:cNvSpPr>
          <p:nvPr>
            <p:ph type="body" orient="vert" idx="1"/>
          </p:nvPr>
        </p:nvSpPr>
        <p:spPr>
          <a:xfrm>
            <a:off x="2540000" y="731519"/>
            <a:ext cx="8534400" cy="3474720"/>
          </a:xfrm>
        </p:spPr>
        <p:txBody>
          <a:bodyPr vert="eaVert"/>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en-US"/>
          </a:p>
        </p:txBody>
      </p:sp>
      <p:sp>
        <p:nvSpPr>
          <p:cNvPr id="4" name="Date Placeholder 3"/>
          <p:cNvSpPr>
            <a:spLocks noGrp="1"/>
          </p:cNvSpPr>
          <p:nvPr>
            <p:ph type="dt" sz="half" idx="10"/>
          </p:nvPr>
        </p:nvSpPr>
        <p:spPr/>
        <p:txBody>
          <a:bodyPr/>
          <a:lstStyle/>
          <a:p>
            <a:fld id="{6F3BD0C4-C13E-43F5-8B34-11BC3F199FA4}" type="datetimeFigureOut">
              <a:rPr lang="cs-CZ" smtClean="0"/>
              <a:pPr/>
              <a:t>8.9.2021</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03916E77-F9F4-42C3-A41C-84FAC77F2BC7}" type="slidenum">
              <a:rPr lang="cs-CZ" smtClean="0"/>
              <a:pPr/>
              <a:t>‹#›</a:t>
            </a:fld>
            <a:endParaRPr lang="cs-CZ"/>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538344" y="376518"/>
            <a:ext cx="2743200" cy="5238339"/>
          </a:xfrm>
          <a:effectLst/>
        </p:spPr>
        <p:txBody>
          <a:bodyPr vert="eaVert"/>
          <a:lstStyle>
            <a:lvl1pPr algn="l">
              <a:defRPr/>
            </a:lvl1pPr>
          </a:lstStyle>
          <a:p>
            <a:r>
              <a:rPr lang="cs-CZ"/>
              <a:t>Kliknutím lze upravit styl.</a:t>
            </a:r>
            <a:endParaRPr lang="en-US"/>
          </a:p>
        </p:txBody>
      </p:sp>
      <p:sp>
        <p:nvSpPr>
          <p:cNvPr id="3" name="Vertical Text Placeholder 2"/>
          <p:cNvSpPr>
            <a:spLocks noGrp="1"/>
          </p:cNvSpPr>
          <p:nvPr>
            <p:ph type="body" orient="vert" idx="1"/>
          </p:nvPr>
        </p:nvSpPr>
        <p:spPr>
          <a:xfrm>
            <a:off x="4432151" y="731520"/>
            <a:ext cx="6439049" cy="4894729"/>
          </a:xfrm>
        </p:spPr>
        <p:txBody>
          <a:bodyPr vert="eaVert"/>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Date Placeholder 3"/>
          <p:cNvSpPr>
            <a:spLocks noGrp="1"/>
          </p:cNvSpPr>
          <p:nvPr>
            <p:ph type="dt" sz="half" idx="10"/>
          </p:nvPr>
        </p:nvSpPr>
        <p:spPr/>
        <p:txBody>
          <a:bodyPr/>
          <a:lstStyle/>
          <a:p>
            <a:fld id="{6F3BD0C4-C13E-43F5-8B34-11BC3F199FA4}" type="datetimeFigureOut">
              <a:rPr lang="cs-CZ" smtClean="0"/>
              <a:pPr/>
              <a:t>8.9.2021</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03916E77-F9F4-42C3-A41C-84FAC77F2BC7}" type="slidenum">
              <a:rPr lang="cs-CZ" smtClean="0"/>
              <a:pPr/>
              <a:t>‹#›</a:t>
            </a:fld>
            <a:endParaRPr lang="cs-CZ"/>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6F3BD0C4-C13E-43F5-8B34-11BC3F199FA4}" type="datetimeFigureOut">
              <a:rPr lang="cs-CZ" smtClean="0"/>
              <a:pPr/>
              <a:t>8.9.2021</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03916E77-F9F4-42C3-A41C-84FAC77F2BC7}" type="slidenum">
              <a:rPr lang="cs-CZ" smtClean="0"/>
              <a:pPr/>
              <a:t>‹#›</a:t>
            </a:fld>
            <a:endParaRPr lang="cs-CZ"/>
          </a:p>
        </p:txBody>
      </p:sp>
      <p:sp>
        <p:nvSpPr>
          <p:cNvPr id="8" name="Title 7"/>
          <p:cNvSpPr>
            <a:spLocks noGrp="1"/>
          </p:cNvSpPr>
          <p:nvPr>
            <p:ph type="title"/>
          </p:nvPr>
        </p:nvSpPr>
        <p:spPr/>
        <p:txBody>
          <a:bodyPr/>
          <a:lstStyle/>
          <a:p>
            <a:r>
              <a:rPr lang="cs-CZ"/>
              <a:t>Kliknutím lze upravit styl.</a:t>
            </a:r>
            <a:endParaRPr lang="en-US"/>
          </a:p>
        </p:txBody>
      </p:sp>
      <p:sp>
        <p:nvSpPr>
          <p:cNvPr id="10" name="Content Placeholder 9"/>
          <p:cNvSpPr>
            <a:spLocks noGrp="1"/>
          </p:cNvSpPr>
          <p:nvPr>
            <p:ph sz="quarter" idx="13"/>
          </p:nvPr>
        </p:nvSpPr>
        <p:spPr>
          <a:xfrm>
            <a:off x="1524000" y="731520"/>
            <a:ext cx="8534400" cy="3474720"/>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části">
    <p:spTree>
      <p:nvGrpSpPr>
        <p:cNvPr id="1" name=""/>
        <p:cNvGrpSpPr/>
        <p:nvPr/>
      </p:nvGrpSpPr>
      <p:grpSpPr>
        <a:xfrm>
          <a:off x="0" y="0"/>
          <a:ext cx="0" cy="0"/>
          <a:chOff x="0" y="0"/>
          <a:chExt cx="0" cy="0"/>
        </a:xfrm>
      </p:grpSpPr>
      <p:sp>
        <p:nvSpPr>
          <p:cNvPr id="7" name="Rectangle 6"/>
          <p:cNvSpPr/>
          <p:nvPr/>
        </p:nvSpPr>
        <p:spPr>
          <a:xfrm>
            <a:off x="0" y="3866920"/>
            <a:ext cx="12192000" cy="2991080"/>
          </a:xfrm>
          <a:prstGeom prst="rect">
            <a:avLst/>
          </a:prstGeom>
          <a:gradFill>
            <a:gsLst>
              <a:gs pos="0">
                <a:schemeClr val="bg1">
                  <a:alpha val="92000"/>
                </a:schemeClr>
              </a:gs>
              <a:gs pos="37000">
                <a:schemeClr val="bg1">
                  <a:alpha val="77000"/>
                </a:schemeClr>
              </a:gs>
              <a:gs pos="100000">
                <a:schemeClr val="bg2">
                  <a:alpha val="80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8" name="Rectangle 7"/>
          <p:cNvSpPr/>
          <p:nvPr/>
        </p:nvSpPr>
        <p:spPr>
          <a:xfrm>
            <a:off x="0" y="0"/>
            <a:ext cx="12192000" cy="3866920"/>
          </a:xfrm>
          <a:prstGeom prst="rect">
            <a:avLst/>
          </a:prstGeom>
          <a:gradFill flip="none" rotWithShape="1">
            <a:gsLst>
              <a:gs pos="0">
                <a:schemeClr val="bg1">
                  <a:alpha val="90000"/>
                </a:schemeClr>
              </a:gs>
              <a:gs pos="48000">
                <a:schemeClr val="bg1">
                  <a:alpha val="63000"/>
                </a:schemeClr>
              </a:gs>
              <a:gs pos="100000">
                <a:schemeClr val="bg2">
                  <a:alpha val="80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9" name="Rectangle 8"/>
          <p:cNvSpPr/>
          <p:nvPr/>
        </p:nvSpPr>
        <p:spPr>
          <a:xfrm>
            <a:off x="0" y="2652311"/>
            <a:ext cx="12192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0" name="Oval 9"/>
          <p:cNvSpPr/>
          <p:nvPr/>
        </p:nvSpPr>
        <p:spPr>
          <a:xfrm>
            <a:off x="0" y="1600200"/>
            <a:ext cx="12192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2710927" y="2172648"/>
            <a:ext cx="7955555" cy="2423346"/>
          </a:xfrm>
          <a:effectLst/>
        </p:spPr>
        <p:txBody>
          <a:bodyPr anchor="b"/>
          <a:lstStyle>
            <a:lvl1pPr algn="r">
              <a:defRPr sz="4600" b="1" cap="none" baseline="0"/>
            </a:lvl1pPr>
          </a:lstStyle>
          <a:p>
            <a:r>
              <a:rPr lang="cs-CZ"/>
              <a:t>Kliknutím lze upravit styl.</a:t>
            </a:r>
            <a:endParaRPr lang="en-US" dirty="0"/>
          </a:p>
        </p:txBody>
      </p:sp>
      <p:sp>
        <p:nvSpPr>
          <p:cNvPr id="3" name="Text Placeholder 2"/>
          <p:cNvSpPr>
            <a:spLocks noGrp="1"/>
          </p:cNvSpPr>
          <p:nvPr>
            <p:ph type="body" idx="1"/>
          </p:nvPr>
        </p:nvSpPr>
        <p:spPr>
          <a:xfrm>
            <a:off x="2696584" y="4607511"/>
            <a:ext cx="7960659" cy="835460"/>
          </a:xfrm>
        </p:spPr>
        <p:txBody>
          <a:bodyPr anchor="t"/>
          <a:lstStyle>
            <a:lvl1pPr marL="0" indent="0" algn="r">
              <a:buNone/>
              <a:defRPr sz="20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cs-CZ"/>
              <a:t>Kliknutím lze upravit styly předlohy textu.</a:t>
            </a:r>
          </a:p>
        </p:txBody>
      </p:sp>
      <p:sp>
        <p:nvSpPr>
          <p:cNvPr id="4" name="Date Placeholder 3"/>
          <p:cNvSpPr>
            <a:spLocks noGrp="1"/>
          </p:cNvSpPr>
          <p:nvPr>
            <p:ph type="dt" sz="half" idx="10"/>
          </p:nvPr>
        </p:nvSpPr>
        <p:spPr/>
        <p:txBody>
          <a:bodyPr/>
          <a:lstStyle/>
          <a:p>
            <a:fld id="{6F3BD0C4-C13E-43F5-8B34-11BC3F199FA4}" type="datetimeFigureOut">
              <a:rPr lang="cs-CZ" smtClean="0"/>
              <a:pPr/>
              <a:t>8.9.2021</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03916E77-F9F4-42C3-A41C-84FAC77F2BC7}" type="slidenum">
              <a:rPr lang="cs-CZ" smtClean="0"/>
              <a:pPr/>
              <a:t>‹#›</a:t>
            </a:fld>
            <a:endParaRPr lang="cs-CZ"/>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6F3BD0C4-C13E-43F5-8B34-11BC3F199FA4}" type="datetimeFigureOut">
              <a:rPr lang="cs-CZ" smtClean="0"/>
              <a:pPr/>
              <a:t>8.9.2021</a:t>
            </a:fld>
            <a:endParaRPr lang="cs-CZ"/>
          </a:p>
        </p:txBody>
      </p:sp>
      <p:sp>
        <p:nvSpPr>
          <p:cNvPr id="6" name="Footer Placeholder 5"/>
          <p:cNvSpPr>
            <a:spLocks noGrp="1"/>
          </p:cNvSpPr>
          <p:nvPr>
            <p:ph type="ftr" sz="quarter" idx="11"/>
          </p:nvPr>
        </p:nvSpPr>
        <p:spPr/>
        <p:txBody>
          <a:bodyPr/>
          <a:lstStyle/>
          <a:p>
            <a:endParaRPr lang="cs-CZ"/>
          </a:p>
        </p:txBody>
      </p:sp>
      <p:sp>
        <p:nvSpPr>
          <p:cNvPr id="7" name="Slide Number Placeholder 6"/>
          <p:cNvSpPr>
            <a:spLocks noGrp="1"/>
          </p:cNvSpPr>
          <p:nvPr>
            <p:ph type="sldNum" sz="quarter" idx="12"/>
          </p:nvPr>
        </p:nvSpPr>
        <p:spPr/>
        <p:txBody>
          <a:bodyPr/>
          <a:lstStyle/>
          <a:p>
            <a:fld id="{03916E77-F9F4-42C3-A41C-84FAC77F2BC7}" type="slidenum">
              <a:rPr lang="cs-CZ" smtClean="0"/>
              <a:pPr/>
              <a:t>‹#›</a:t>
            </a:fld>
            <a:endParaRPr lang="cs-CZ"/>
          </a:p>
        </p:txBody>
      </p:sp>
      <p:sp>
        <p:nvSpPr>
          <p:cNvPr id="8" name="Title 7"/>
          <p:cNvSpPr>
            <a:spLocks noGrp="1"/>
          </p:cNvSpPr>
          <p:nvPr>
            <p:ph type="title"/>
          </p:nvPr>
        </p:nvSpPr>
        <p:spPr/>
        <p:txBody>
          <a:bodyPr/>
          <a:lstStyle/>
          <a:p>
            <a:r>
              <a:rPr lang="cs-CZ"/>
              <a:t>Kliknutím lze upravit styl.</a:t>
            </a:r>
            <a:endParaRPr lang="en-US"/>
          </a:p>
        </p:txBody>
      </p:sp>
      <p:sp>
        <p:nvSpPr>
          <p:cNvPr id="9" name="Content Placeholder 8"/>
          <p:cNvSpPr>
            <a:spLocks noGrp="1"/>
          </p:cNvSpPr>
          <p:nvPr>
            <p:ph sz="quarter" idx="13"/>
          </p:nvPr>
        </p:nvSpPr>
        <p:spPr>
          <a:xfrm>
            <a:off x="1523999" y="731519"/>
            <a:ext cx="4462272" cy="3474720"/>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en-US"/>
          </a:p>
        </p:txBody>
      </p:sp>
      <p:sp>
        <p:nvSpPr>
          <p:cNvPr id="11" name="Content Placeholder 10"/>
          <p:cNvSpPr>
            <a:spLocks noGrp="1"/>
          </p:cNvSpPr>
          <p:nvPr>
            <p:ph sz="quarter" idx="14"/>
          </p:nvPr>
        </p:nvSpPr>
        <p:spPr>
          <a:xfrm>
            <a:off x="6193536" y="731520"/>
            <a:ext cx="4462272" cy="3474720"/>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524000" y="731520"/>
            <a:ext cx="4462272" cy="639762"/>
          </a:xfrm>
        </p:spPr>
        <p:txBody>
          <a:bodyPr anchor="b">
            <a:noAutofit/>
          </a:bodyPr>
          <a:lstStyle>
            <a:lvl1pPr marL="0" indent="0" algn="ctr">
              <a:buNone/>
              <a:defRPr lang="en-US" sz="2400" b="1" i="0" kern="1200" dirty="0" smtClean="0">
                <a:gradFill>
                  <a:gsLst>
                    <a:gs pos="0">
                      <a:schemeClr val="tx1"/>
                    </a:gs>
                    <a:gs pos="40000">
                      <a:schemeClr val="tx1">
                        <a:lumMod val="75000"/>
                        <a:lumOff val="25000"/>
                      </a:schemeClr>
                    </a:gs>
                    <a:gs pos="100000">
                      <a:schemeClr val="tx2">
                        <a:alpha val="65000"/>
                      </a:schemeClr>
                    </a:gs>
                  </a:gsLst>
                  <a:lin ang="5400000" scaled="0"/>
                </a:gradFill>
                <a:effectLst/>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Kliknutím lze upravit styly předlohy textu.</a:t>
            </a:r>
          </a:p>
        </p:txBody>
      </p:sp>
      <p:sp>
        <p:nvSpPr>
          <p:cNvPr id="4" name="Content Placeholder 3"/>
          <p:cNvSpPr>
            <a:spLocks noGrp="1"/>
          </p:cNvSpPr>
          <p:nvPr>
            <p:ph sz="half" idx="2"/>
          </p:nvPr>
        </p:nvSpPr>
        <p:spPr>
          <a:xfrm>
            <a:off x="1541929" y="1400327"/>
            <a:ext cx="4462272" cy="2743200"/>
          </a:xfrm>
        </p:spPr>
        <p:txBody>
          <a:bodyPr>
            <a:normAutofit/>
          </a:bodyPr>
          <a:lstStyle>
            <a:lvl1pPr>
              <a:defRPr sz="18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5" name="Text Placeholder 4"/>
          <p:cNvSpPr>
            <a:spLocks noGrp="1"/>
          </p:cNvSpPr>
          <p:nvPr>
            <p:ph type="body" sz="quarter" idx="3"/>
          </p:nvPr>
        </p:nvSpPr>
        <p:spPr>
          <a:xfrm>
            <a:off x="6196403" y="731520"/>
            <a:ext cx="4462272" cy="639762"/>
          </a:xfrm>
        </p:spPr>
        <p:txBody>
          <a:bodyPr anchor="b">
            <a:noAutofit/>
          </a:bodyPr>
          <a:lstStyle>
            <a:lvl1pPr marL="0" indent="0" algn="ctr">
              <a:buNone/>
              <a:defRPr lang="en-US" sz="2400" b="1" i="0" kern="1200" dirty="0" smtClean="0">
                <a:gradFill>
                  <a:gsLst>
                    <a:gs pos="0">
                      <a:schemeClr val="tx1"/>
                    </a:gs>
                    <a:gs pos="40000">
                      <a:schemeClr val="tx1">
                        <a:lumMod val="75000"/>
                        <a:lumOff val="25000"/>
                      </a:schemeClr>
                    </a:gs>
                    <a:gs pos="100000">
                      <a:schemeClr val="tx2">
                        <a:alpha val="65000"/>
                      </a:schemeClr>
                    </a:gs>
                  </a:gsLst>
                  <a:lin ang="5400000" scaled="0"/>
                </a:gradFill>
                <a:effectLst/>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ctr" defTabSz="914400" rtl="0" eaLnBrk="1" latinLnBrk="0" hangingPunct="1">
              <a:spcBef>
                <a:spcPct val="20000"/>
              </a:spcBef>
              <a:spcAft>
                <a:spcPts val="300"/>
              </a:spcAft>
              <a:buClr>
                <a:schemeClr val="accent6">
                  <a:lumMod val="75000"/>
                </a:schemeClr>
              </a:buClr>
              <a:buSzPct val="130000"/>
              <a:buFont typeface="Georgia" pitchFamily="18" charset="0"/>
              <a:buNone/>
            </a:pPr>
            <a:r>
              <a:rPr lang="cs-CZ"/>
              <a:t>Kliknutím lze upravit styly předlohy textu.</a:t>
            </a:r>
          </a:p>
        </p:txBody>
      </p:sp>
      <p:sp>
        <p:nvSpPr>
          <p:cNvPr id="6" name="Content Placeholder 5"/>
          <p:cNvSpPr>
            <a:spLocks noGrp="1"/>
          </p:cNvSpPr>
          <p:nvPr>
            <p:ph sz="quarter" idx="4"/>
          </p:nvPr>
        </p:nvSpPr>
        <p:spPr>
          <a:xfrm>
            <a:off x="6193367" y="1399032"/>
            <a:ext cx="4462272" cy="2743200"/>
          </a:xfrm>
        </p:spPr>
        <p:txBody>
          <a:bodyPr>
            <a:normAutofit/>
          </a:bodyPr>
          <a:lstStyle>
            <a:lvl1pPr>
              <a:defRPr sz="18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7" name="Date Placeholder 6"/>
          <p:cNvSpPr>
            <a:spLocks noGrp="1"/>
          </p:cNvSpPr>
          <p:nvPr>
            <p:ph type="dt" sz="half" idx="10"/>
          </p:nvPr>
        </p:nvSpPr>
        <p:spPr/>
        <p:txBody>
          <a:bodyPr/>
          <a:lstStyle/>
          <a:p>
            <a:fld id="{6F3BD0C4-C13E-43F5-8B34-11BC3F199FA4}" type="datetimeFigureOut">
              <a:rPr lang="cs-CZ" smtClean="0"/>
              <a:pPr/>
              <a:t>8.9.2021</a:t>
            </a:fld>
            <a:endParaRPr lang="cs-CZ"/>
          </a:p>
        </p:txBody>
      </p:sp>
      <p:sp>
        <p:nvSpPr>
          <p:cNvPr id="8" name="Footer Placeholder 7"/>
          <p:cNvSpPr>
            <a:spLocks noGrp="1"/>
          </p:cNvSpPr>
          <p:nvPr>
            <p:ph type="ftr" sz="quarter" idx="11"/>
          </p:nvPr>
        </p:nvSpPr>
        <p:spPr/>
        <p:txBody>
          <a:bodyPr/>
          <a:lstStyle/>
          <a:p>
            <a:endParaRPr lang="cs-CZ"/>
          </a:p>
        </p:txBody>
      </p:sp>
      <p:sp>
        <p:nvSpPr>
          <p:cNvPr id="9" name="Slide Number Placeholder 8"/>
          <p:cNvSpPr>
            <a:spLocks noGrp="1"/>
          </p:cNvSpPr>
          <p:nvPr>
            <p:ph type="sldNum" sz="quarter" idx="12"/>
          </p:nvPr>
        </p:nvSpPr>
        <p:spPr/>
        <p:txBody>
          <a:bodyPr/>
          <a:lstStyle/>
          <a:p>
            <a:fld id="{03916E77-F9F4-42C3-A41C-84FAC77F2BC7}" type="slidenum">
              <a:rPr lang="cs-CZ" smtClean="0"/>
              <a:pPr/>
              <a:t>‹#›</a:t>
            </a:fld>
            <a:endParaRPr lang="cs-CZ"/>
          </a:p>
        </p:txBody>
      </p:sp>
      <p:sp>
        <p:nvSpPr>
          <p:cNvPr id="10" name="Title 9"/>
          <p:cNvSpPr>
            <a:spLocks noGrp="1"/>
          </p:cNvSpPr>
          <p:nvPr>
            <p:ph type="title"/>
          </p:nvPr>
        </p:nvSpPr>
        <p:spPr/>
        <p:txBody>
          <a:bodyPr/>
          <a:lstStyle/>
          <a:p>
            <a:r>
              <a:rPr lang="cs-CZ"/>
              <a:t>Kliknutím lze upravit styl.</a:t>
            </a:r>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Pouze nadpi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a:t>Kliknutím lze upravit styl.</a:t>
            </a:r>
            <a:endParaRPr lang="en-US" dirty="0"/>
          </a:p>
        </p:txBody>
      </p:sp>
      <p:sp>
        <p:nvSpPr>
          <p:cNvPr id="3" name="Date Placeholder 2"/>
          <p:cNvSpPr>
            <a:spLocks noGrp="1"/>
          </p:cNvSpPr>
          <p:nvPr>
            <p:ph type="dt" sz="half" idx="10"/>
          </p:nvPr>
        </p:nvSpPr>
        <p:spPr/>
        <p:txBody>
          <a:bodyPr/>
          <a:lstStyle/>
          <a:p>
            <a:fld id="{6F3BD0C4-C13E-43F5-8B34-11BC3F199FA4}" type="datetimeFigureOut">
              <a:rPr lang="cs-CZ" smtClean="0"/>
              <a:pPr/>
              <a:t>8.9.2021</a:t>
            </a:fld>
            <a:endParaRPr lang="cs-CZ"/>
          </a:p>
        </p:txBody>
      </p:sp>
      <p:sp>
        <p:nvSpPr>
          <p:cNvPr id="4" name="Footer Placeholder 3"/>
          <p:cNvSpPr>
            <a:spLocks noGrp="1"/>
          </p:cNvSpPr>
          <p:nvPr>
            <p:ph type="ftr" sz="quarter" idx="11"/>
          </p:nvPr>
        </p:nvSpPr>
        <p:spPr/>
        <p:txBody>
          <a:bodyPr/>
          <a:lstStyle/>
          <a:p>
            <a:endParaRPr lang="cs-CZ"/>
          </a:p>
        </p:txBody>
      </p:sp>
      <p:sp>
        <p:nvSpPr>
          <p:cNvPr id="5" name="Slide Number Placeholder 4"/>
          <p:cNvSpPr>
            <a:spLocks noGrp="1"/>
          </p:cNvSpPr>
          <p:nvPr>
            <p:ph type="sldNum" sz="quarter" idx="12"/>
          </p:nvPr>
        </p:nvSpPr>
        <p:spPr/>
        <p:txBody>
          <a:bodyPr/>
          <a:lstStyle/>
          <a:p>
            <a:fld id="{03916E77-F9F4-42C3-A41C-84FAC77F2BC7}" type="slidenum">
              <a:rPr lang="cs-CZ" smtClean="0"/>
              <a:pPr/>
              <a:t>‹#›</a:t>
            </a:fld>
            <a:endParaRPr lang="cs-CZ"/>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F3BD0C4-C13E-43F5-8B34-11BC3F199FA4}" type="datetimeFigureOut">
              <a:rPr lang="cs-CZ" smtClean="0"/>
              <a:pPr/>
              <a:t>8.9.2021</a:t>
            </a:fld>
            <a:endParaRPr lang="cs-CZ"/>
          </a:p>
        </p:txBody>
      </p:sp>
      <p:sp>
        <p:nvSpPr>
          <p:cNvPr id="3" name="Footer Placeholder 2"/>
          <p:cNvSpPr>
            <a:spLocks noGrp="1"/>
          </p:cNvSpPr>
          <p:nvPr>
            <p:ph type="ftr" sz="quarter" idx="11"/>
          </p:nvPr>
        </p:nvSpPr>
        <p:spPr/>
        <p:txBody>
          <a:bodyPr/>
          <a:lstStyle/>
          <a:p>
            <a:endParaRPr lang="cs-CZ"/>
          </a:p>
        </p:txBody>
      </p:sp>
      <p:sp>
        <p:nvSpPr>
          <p:cNvPr id="4" name="Slide Number Placeholder 3"/>
          <p:cNvSpPr>
            <a:spLocks noGrp="1"/>
          </p:cNvSpPr>
          <p:nvPr>
            <p:ph type="sldNum" sz="quarter" idx="12"/>
          </p:nvPr>
        </p:nvSpPr>
        <p:spPr/>
        <p:txBody>
          <a:bodyPr/>
          <a:lstStyle/>
          <a:p>
            <a:fld id="{03916E77-F9F4-42C3-A41C-84FAC77F2BC7}" type="slidenum">
              <a:rPr lang="cs-CZ" smtClean="0"/>
              <a:pPr/>
              <a:t>‹#›</a:t>
            </a:fld>
            <a:endParaRPr lang="cs-CZ"/>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Title 1"/>
          <p:cNvSpPr>
            <a:spLocks noGrp="1"/>
          </p:cNvSpPr>
          <p:nvPr>
            <p:ph type="title"/>
          </p:nvPr>
        </p:nvSpPr>
        <p:spPr>
          <a:xfrm>
            <a:off x="1118794" y="2209801"/>
            <a:ext cx="4848113" cy="1258493"/>
          </a:xfrm>
          <a:effectLst/>
        </p:spPr>
        <p:txBody>
          <a:bodyPr anchor="b">
            <a:noAutofit/>
          </a:bodyPr>
          <a:lstStyle>
            <a:lvl1pPr marL="228600" indent="-228600" algn="l">
              <a:defRPr sz="2800" b="1">
                <a:effectLst/>
              </a:defRPr>
            </a:lvl1pPr>
          </a:lstStyle>
          <a:p>
            <a:r>
              <a:rPr lang="cs-CZ"/>
              <a:t>Kliknutím lze upravit styl.</a:t>
            </a:r>
            <a:endParaRPr lang="en-US" dirty="0"/>
          </a:p>
        </p:txBody>
      </p:sp>
      <p:sp>
        <p:nvSpPr>
          <p:cNvPr id="3" name="Content Placeholder 2"/>
          <p:cNvSpPr>
            <a:spLocks noGrp="1"/>
          </p:cNvSpPr>
          <p:nvPr>
            <p:ph idx="1"/>
          </p:nvPr>
        </p:nvSpPr>
        <p:spPr>
          <a:xfrm>
            <a:off x="6124688" y="731520"/>
            <a:ext cx="5356113" cy="4894730"/>
          </a:xfrm>
        </p:spPr>
        <p:txBody>
          <a:bodyPr anchor="ctr"/>
          <a:lstStyle>
            <a:lvl1pPr>
              <a:defRPr sz="2200"/>
            </a:lvl1pPr>
            <a:lvl2pPr>
              <a:defRPr sz="2000"/>
            </a:lvl2pPr>
            <a:lvl3pPr>
              <a:defRPr sz="1800"/>
            </a:lvl3pPr>
            <a:lvl4pPr>
              <a:defRPr sz="1600"/>
            </a:lvl4pPr>
            <a:lvl5pPr>
              <a:defRPr sz="1400"/>
            </a:lvl5pPr>
            <a:lvl6pPr>
              <a:defRPr sz="2000"/>
            </a:lvl6pPr>
            <a:lvl7pPr>
              <a:defRPr sz="2000"/>
            </a:lvl7pPr>
            <a:lvl8pPr>
              <a:defRPr sz="2000"/>
            </a:lvl8pPr>
            <a:lvl9pPr>
              <a:defRPr sz="2000"/>
            </a:lvl9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Text Placeholder 3"/>
          <p:cNvSpPr>
            <a:spLocks noGrp="1"/>
          </p:cNvSpPr>
          <p:nvPr>
            <p:ph type="body" sz="half" idx="2"/>
          </p:nvPr>
        </p:nvSpPr>
        <p:spPr>
          <a:xfrm>
            <a:off x="1434354" y="3497802"/>
            <a:ext cx="4518213" cy="2139518"/>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Kliknutím lze upravit styly předlohy textu.</a:t>
            </a:r>
          </a:p>
        </p:txBody>
      </p:sp>
      <p:sp>
        <p:nvSpPr>
          <p:cNvPr id="5" name="Date Placeholder 4"/>
          <p:cNvSpPr>
            <a:spLocks noGrp="1"/>
          </p:cNvSpPr>
          <p:nvPr>
            <p:ph type="dt" sz="half" idx="10"/>
          </p:nvPr>
        </p:nvSpPr>
        <p:spPr/>
        <p:txBody>
          <a:bodyPr/>
          <a:lstStyle/>
          <a:p>
            <a:fld id="{6F3BD0C4-C13E-43F5-8B34-11BC3F199FA4}" type="datetimeFigureOut">
              <a:rPr lang="cs-CZ" smtClean="0"/>
              <a:pPr/>
              <a:t>8.9.2021</a:t>
            </a:fld>
            <a:endParaRPr lang="cs-CZ"/>
          </a:p>
        </p:txBody>
      </p:sp>
      <p:sp>
        <p:nvSpPr>
          <p:cNvPr id="6" name="Footer Placeholder 5"/>
          <p:cNvSpPr>
            <a:spLocks noGrp="1"/>
          </p:cNvSpPr>
          <p:nvPr>
            <p:ph type="ftr" sz="quarter" idx="11"/>
          </p:nvPr>
        </p:nvSpPr>
        <p:spPr/>
        <p:txBody>
          <a:bodyPr/>
          <a:lstStyle/>
          <a:p>
            <a:endParaRPr lang="cs-CZ"/>
          </a:p>
        </p:txBody>
      </p:sp>
      <p:sp>
        <p:nvSpPr>
          <p:cNvPr id="7" name="Slide Number Placeholder 6"/>
          <p:cNvSpPr>
            <a:spLocks noGrp="1"/>
          </p:cNvSpPr>
          <p:nvPr>
            <p:ph type="sldNum" sz="quarter" idx="12"/>
          </p:nvPr>
        </p:nvSpPr>
        <p:spPr/>
        <p:txBody>
          <a:bodyPr/>
          <a:lstStyle/>
          <a:p>
            <a:fld id="{03916E77-F9F4-42C3-A41C-84FAC77F2BC7}" type="slidenum">
              <a:rPr lang="cs-CZ" smtClean="0"/>
              <a:pPr/>
              <a:t>‹#›</a:t>
            </a:fld>
            <a:endParaRPr lang="cs-CZ"/>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Obrázek s titulkem">
    <p:spTree>
      <p:nvGrpSpPr>
        <p:cNvPr id="1" name=""/>
        <p:cNvGrpSpPr/>
        <p:nvPr/>
      </p:nvGrpSpPr>
      <p:grpSpPr>
        <a:xfrm>
          <a:off x="0" y="0"/>
          <a:ext cx="0" cy="0"/>
          <a:chOff x="0" y="0"/>
          <a:chExt cx="0" cy="0"/>
        </a:xfrm>
      </p:grpSpPr>
      <p:sp>
        <p:nvSpPr>
          <p:cNvPr id="8" name="Rectangle 7"/>
          <p:cNvSpPr/>
          <p:nvPr/>
        </p:nvSpPr>
        <p:spPr>
          <a:xfrm>
            <a:off x="0" y="3866920"/>
            <a:ext cx="12192000" cy="2991080"/>
          </a:xfrm>
          <a:prstGeom prst="rect">
            <a:avLst/>
          </a:prstGeom>
          <a:gradFill>
            <a:gsLst>
              <a:gs pos="0">
                <a:schemeClr val="bg1">
                  <a:alpha val="92000"/>
                </a:schemeClr>
              </a:gs>
              <a:gs pos="37000">
                <a:schemeClr val="bg1">
                  <a:alpha val="77000"/>
                </a:schemeClr>
              </a:gs>
              <a:gs pos="100000">
                <a:schemeClr val="bg2">
                  <a:alpha val="80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9" name="Rectangle 8"/>
          <p:cNvSpPr/>
          <p:nvPr/>
        </p:nvSpPr>
        <p:spPr>
          <a:xfrm>
            <a:off x="0" y="0"/>
            <a:ext cx="12192000" cy="3866920"/>
          </a:xfrm>
          <a:prstGeom prst="rect">
            <a:avLst/>
          </a:prstGeom>
          <a:gradFill flip="none" rotWithShape="1">
            <a:gsLst>
              <a:gs pos="0">
                <a:schemeClr val="bg1">
                  <a:alpha val="90000"/>
                </a:schemeClr>
              </a:gs>
              <a:gs pos="48000">
                <a:schemeClr val="bg1">
                  <a:alpha val="63000"/>
                </a:schemeClr>
              </a:gs>
              <a:gs pos="100000">
                <a:schemeClr val="bg2">
                  <a:alpha val="80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10" name="Rectangle 9"/>
          <p:cNvSpPr/>
          <p:nvPr/>
        </p:nvSpPr>
        <p:spPr>
          <a:xfrm>
            <a:off x="0" y="2652311"/>
            <a:ext cx="12192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1" name="Oval 10"/>
          <p:cNvSpPr/>
          <p:nvPr/>
        </p:nvSpPr>
        <p:spPr>
          <a:xfrm>
            <a:off x="0" y="1600200"/>
            <a:ext cx="12192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3" name="Picture Placeholder 2"/>
          <p:cNvSpPr>
            <a:spLocks noGrp="1"/>
          </p:cNvSpPr>
          <p:nvPr>
            <p:ph type="pic" idx="1"/>
          </p:nvPr>
        </p:nvSpPr>
        <p:spPr>
          <a:xfrm>
            <a:off x="5966900" y="1143000"/>
            <a:ext cx="5486400" cy="3127806"/>
          </a:xfrm>
          <a:prstGeom prst="roundRect">
            <a:avLst>
              <a:gd name="adj" fmla="val 4230"/>
            </a:avLst>
          </a:prstGeom>
          <a:solidFill>
            <a:schemeClr val="bg2">
              <a:lumMod val="90000"/>
            </a:schemeClr>
          </a:solidFill>
          <a:effectLst>
            <a:reflection blurRad="4350" stA="23000" endA="300" endPos="28000" dir="5400000" sy="-100000" algn="bl" rotWithShape="0"/>
          </a:effectLst>
          <a:scene3d>
            <a:camera prst="perspectiveContrastingLeftFacing" fov="1800000">
              <a:rot lat="300000" lon="2100000" rev="0"/>
            </a:camera>
            <a:lightRig rig="balanced" dir="t"/>
          </a:scene3d>
          <a:sp3d>
            <a:bevelT w="50800" h="50800"/>
          </a:sp3d>
        </p:spPr>
        <p:txBody>
          <a:bodyPr>
            <a:normAutofit/>
            <a:flatTx/>
          </a:bodyPr>
          <a:lstStyle>
            <a:lvl1pPr marL="0" indent="0" algn="ctr">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cs-CZ"/>
              <a:t>Kliknutím na ikonu přidáte obrázek.</a:t>
            </a:r>
            <a:endParaRPr lang="en-US" dirty="0"/>
          </a:p>
        </p:txBody>
      </p:sp>
      <p:sp>
        <p:nvSpPr>
          <p:cNvPr id="4" name="Text Placeholder 3"/>
          <p:cNvSpPr>
            <a:spLocks noGrp="1"/>
          </p:cNvSpPr>
          <p:nvPr>
            <p:ph type="body" sz="half" idx="2"/>
          </p:nvPr>
        </p:nvSpPr>
        <p:spPr>
          <a:xfrm>
            <a:off x="1170516" y="1010486"/>
            <a:ext cx="4925485" cy="2163020"/>
          </a:xfrm>
        </p:spPr>
        <p:txBody>
          <a:bodyPr anchor="b"/>
          <a:lstStyle>
            <a:lvl1pPr marL="182880" indent="-182880">
              <a:buFont typeface="Georgia" pitchFamily="18" charset="0"/>
              <a:buChar char="*"/>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Kliknutím lze upravit styly předlohy textu.</a:t>
            </a:r>
          </a:p>
        </p:txBody>
      </p:sp>
      <p:sp>
        <p:nvSpPr>
          <p:cNvPr id="5" name="Date Placeholder 4"/>
          <p:cNvSpPr>
            <a:spLocks noGrp="1"/>
          </p:cNvSpPr>
          <p:nvPr>
            <p:ph type="dt" sz="half" idx="10"/>
          </p:nvPr>
        </p:nvSpPr>
        <p:spPr/>
        <p:txBody>
          <a:bodyPr/>
          <a:lstStyle/>
          <a:p>
            <a:fld id="{6F3BD0C4-C13E-43F5-8B34-11BC3F199FA4}" type="datetimeFigureOut">
              <a:rPr lang="cs-CZ" smtClean="0"/>
              <a:pPr/>
              <a:t>8.9.2021</a:t>
            </a:fld>
            <a:endParaRPr lang="cs-CZ"/>
          </a:p>
        </p:txBody>
      </p:sp>
      <p:sp>
        <p:nvSpPr>
          <p:cNvPr id="6" name="Footer Placeholder 5"/>
          <p:cNvSpPr>
            <a:spLocks noGrp="1"/>
          </p:cNvSpPr>
          <p:nvPr>
            <p:ph type="ftr" sz="quarter" idx="11"/>
          </p:nvPr>
        </p:nvSpPr>
        <p:spPr/>
        <p:txBody>
          <a:bodyPr/>
          <a:lstStyle/>
          <a:p>
            <a:endParaRPr lang="cs-CZ"/>
          </a:p>
        </p:txBody>
      </p:sp>
      <p:sp>
        <p:nvSpPr>
          <p:cNvPr id="7" name="Slide Number Placeholder 6"/>
          <p:cNvSpPr>
            <a:spLocks noGrp="1"/>
          </p:cNvSpPr>
          <p:nvPr>
            <p:ph type="sldNum" sz="quarter" idx="12"/>
          </p:nvPr>
        </p:nvSpPr>
        <p:spPr/>
        <p:txBody>
          <a:bodyPr/>
          <a:lstStyle/>
          <a:p>
            <a:fld id="{03916E77-F9F4-42C3-A41C-84FAC77F2BC7}" type="slidenum">
              <a:rPr lang="cs-CZ" smtClean="0"/>
              <a:pPr/>
              <a:t>‹#›</a:t>
            </a:fld>
            <a:endParaRPr lang="cs-CZ"/>
          </a:p>
        </p:txBody>
      </p:sp>
      <p:sp>
        <p:nvSpPr>
          <p:cNvPr id="2" name="Title 1"/>
          <p:cNvSpPr>
            <a:spLocks noGrp="1"/>
          </p:cNvSpPr>
          <p:nvPr>
            <p:ph type="title"/>
          </p:nvPr>
        </p:nvSpPr>
        <p:spPr>
          <a:xfrm>
            <a:off x="969691" y="4464421"/>
            <a:ext cx="8511384" cy="1143000"/>
          </a:xfrm>
        </p:spPr>
        <p:txBody>
          <a:bodyPr anchor="b">
            <a:noAutofit/>
          </a:bodyPr>
          <a:lstStyle>
            <a:lvl1pPr algn="l">
              <a:defRPr sz="4600" b="1"/>
            </a:lvl1pPr>
          </a:lstStyle>
          <a:p>
            <a:r>
              <a:rPr lang="cs-CZ"/>
              <a:t>Kliknutím lze upravit styl.</a:t>
            </a:r>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7" name="Rectangle 6"/>
          <p:cNvSpPr/>
          <p:nvPr/>
        </p:nvSpPr>
        <p:spPr>
          <a:xfrm>
            <a:off x="0" y="5105400"/>
            <a:ext cx="12192000" cy="1752600"/>
          </a:xfrm>
          <a:prstGeom prst="rect">
            <a:avLst/>
          </a:prstGeom>
          <a:gradFill>
            <a:gsLst>
              <a:gs pos="0">
                <a:schemeClr val="bg1">
                  <a:alpha val="91000"/>
                </a:schemeClr>
              </a:gs>
              <a:gs pos="37000">
                <a:schemeClr val="bg1">
                  <a:alpha val="76000"/>
                </a:schemeClr>
              </a:gs>
              <a:gs pos="100000">
                <a:schemeClr val="bg2">
                  <a:alpha val="79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8" name="Rectangle 7"/>
          <p:cNvSpPr/>
          <p:nvPr/>
        </p:nvSpPr>
        <p:spPr>
          <a:xfrm>
            <a:off x="0" y="0"/>
            <a:ext cx="12192000" cy="5105400"/>
          </a:xfrm>
          <a:prstGeom prst="rect">
            <a:avLst/>
          </a:prstGeom>
          <a:gradFill flip="none" rotWithShape="1">
            <a:gsLst>
              <a:gs pos="0">
                <a:schemeClr val="bg1">
                  <a:alpha val="89000"/>
                </a:schemeClr>
              </a:gs>
              <a:gs pos="48000">
                <a:schemeClr val="bg1">
                  <a:alpha val="62000"/>
                </a:schemeClr>
              </a:gs>
              <a:gs pos="100000">
                <a:schemeClr val="bg2">
                  <a:alpha val="79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9" name="Rectangle 8"/>
          <p:cNvSpPr/>
          <p:nvPr/>
        </p:nvSpPr>
        <p:spPr>
          <a:xfrm>
            <a:off x="0" y="3768304"/>
            <a:ext cx="12192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0" name="Oval 9"/>
          <p:cNvSpPr/>
          <p:nvPr/>
        </p:nvSpPr>
        <p:spPr>
          <a:xfrm>
            <a:off x="0" y="1600200"/>
            <a:ext cx="12192000" cy="5105400"/>
          </a:xfrm>
          <a:prstGeom prst="ellipse">
            <a:avLst/>
          </a:prstGeom>
          <a:gradFill flip="none" rotWithShape="1">
            <a:gsLst>
              <a:gs pos="0">
                <a:schemeClr val="bg1"/>
              </a:gs>
              <a:gs pos="56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Placeholder 1"/>
          <p:cNvSpPr>
            <a:spLocks noGrp="1"/>
          </p:cNvSpPr>
          <p:nvPr>
            <p:ph type="title"/>
          </p:nvPr>
        </p:nvSpPr>
        <p:spPr>
          <a:xfrm>
            <a:off x="2391053" y="4372168"/>
            <a:ext cx="8683348" cy="1143000"/>
          </a:xfrm>
          <a:prstGeom prst="rect">
            <a:avLst/>
          </a:prstGeom>
          <a:effectLst/>
        </p:spPr>
        <p:txBody>
          <a:bodyPr vert="horz" lIns="91440" tIns="45720" rIns="91440" bIns="45720" rtlCol="0" anchor="t" anchorCtr="0">
            <a:noAutofit/>
          </a:bodyPr>
          <a:lstStyle/>
          <a:p>
            <a:r>
              <a:rPr lang="cs-CZ"/>
              <a:t>Kliknutím lze upravit styl.</a:t>
            </a:r>
            <a:endParaRPr lang="en-US" dirty="0"/>
          </a:p>
        </p:txBody>
      </p:sp>
      <p:sp>
        <p:nvSpPr>
          <p:cNvPr id="3" name="Text Placeholder 2"/>
          <p:cNvSpPr>
            <a:spLocks noGrp="1"/>
          </p:cNvSpPr>
          <p:nvPr>
            <p:ph type="body" idx="1"/>
          </p:nvPr>
        </p:nvSpPr>
        <p:spPr>
          <a:xfrm>
            <a:off x="1524000" y="732260"/>
            <a:ext cx="8534400" cy="3474720"/>
          </a:xfrm>
          <a:prstGeom prst="rect">
            <a:avLst/>
          </a:prstGeom>
        </p:spPr>
        <p:txBody>
          <a:bodyPr vert="horz" lIns="91440" tIns="45720" rIns="91440" bIns="45720" rtlCol="0">
            <a:normAutofit/>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Date Placeholder 3"/>
          <p:cNvSpPr>
            <a:spLocks noGrp="1"/>
          </p:cNvSpPr>
          <p:nvPr>
            <p:ph type="dt" sz="half" idx="2"/>
          </p:nvPr>
        </p:nvSpPr>
        <p:spPr>
          <a:xfrm>
            <a:off x="8229600" y="6172201"/>
            <a:ext cx="3352800" cy="365125"/>
          </a:xfrm>
          <a:prstGeom prst="rect">
            <a:avLst/>
          </a:prstGeom>
        </p:spPr>
        <p:txBody>
          <a:bodyPr vert="horz" lIns="91440" tIns="45720" rIns="91440" bIns="45720" rtlCol="0" anchor="ctr"/>
          <a:lstStyle>
            <a:lvl1pPr algn="r">
              <a:defRPr sz="1100" b="1">
                <a:solidFill>
                  <a:schemeClr val="tx1">
                    <a:lumMod val="50000"/>
                    <a:lumOff val="50000"/>
                  </a:schemeClr>
                </a:solidFill>
              </a:defRPr>
            </a:lvl1pPr>
          </a:lstStyle>
          <a:p>
            <a:fld id="{6F3BD0C4-C13E-43F5-8B34-11BC3F199FA4}" type="datetimeFigureOut">
              <a:rPr lang="cs-CZ" smtClean="0"/>
              <a:pPr/>
              <a:t>8.9.2021</a:t>
            </a:fld>
            <a:endParaRPr lang="cs-CZ"/>
          </a:p>
        </p:txBody>
      </p:sp>
      <p:sp>
        <p:nvSpPr>
          <p:cNvPr id="5" name="Footer Placeholder 4"/>
          <p:cNvSpPr>
            <a:spLocks noGrp="1"/>
          </p:cNvSpPr>
          <p:nvPr>
            <p:ph type="ftr" sz="quarter" idx="3"/>
          </p:nvPr>
        </p:nvSpPr>
        <p:spPr>
          <a:xfrm>
            <a:off x="609600" y="6172201"/>
            <a:ext cx="4470401" cy="365125"/>
          </a:xfrm>
          <a:prstGeom prst="rect">
            <a:avLst/>
          </a:prstGeom>
        </p:spPr>
        <p:txBody>
          <a:bodyPr vert="horz" lIns="91440" tIns="45720" rIns="91440" bIns="45720" rtlCol="0" anchor="ctr"/>
          <a:lstStyle>
            <a:lvl1pPr algn="l">
              <a:defRPr sz="1100" b="1">
                <a:solidFill>
                  <a:schemeClr val="tx1">
                    <a:lumMod val="50000"/>
                    <a:lumOff val="50000"/>
                  </a:schemeClr>
                </a:solidFill>
              </a:defRPr>
            </a:lvl1pPr>
          </a:lstStyle>
          <a:p>
            <a:endParaRPr lang="cs-CZ"/>
          </a:p>
        </p:txBody>
      </p:sp>
      <p:sp>
        <p:nvSpPr>
          <p:cNvPr id="6" name="Slide Number Placeholder 5"/>
          <p:cNvSpPr>
            <a:spLocks noGrp="1"/>
          </p:cNvSpPr>
          <p:nvPr>
            <p:ph type="sldNum" sz="quarter" idx="4"/>
          </p:nvPr>
        </p:nvSpPr>
        <p:spPr>
          <a:xfrm>
            <a:off x="5080000" y="6172201"/>
            <a:ext cx="2438400" cy="365125"/>
          </a:xfrm>
          <a:prstGeom prst="rect">
            <a:avLst/>
          </a:prstGeom>
        </p:spPr>
        <p:txBody>
          <a:bodyPr vert="horz" lIns="91440" tIns="45720" rIns="91440" bIns="45720" rtlCol="0" anchor="ctr"/>
          <a:lstStyle>
            <a:lvl1pPr algn="ctr">
              <a:defRPr sz="1200" b="1">
                <a:solidFill>
                  <a:schemeClr val="tx1">
                    <a:lumMod val="50000"/>
                    <a:lumOff val="50000"/>
                  </a:schemeClr>
                </a:solidFill>
              </a:defRPr>
            </a:lvl1pPr>
          </a:lstStyle>
          <a:p>
            <a:fld id="{03916E77-F9F4-42C3-A41C-84FAC77F2BC7}" type="slidenum">
              <a:rPr lang="cs-CZ" smtClean="0"/>
              <a:pPr/>
              <a:t>‹#›</a:t>
            </a:fld>
            <a:endParaRPr lang="cs-CZ"/>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marL="320040" indent="-320040" algn="r" defTabSz="914400" rtl="0" eaLnBrk="1" latinLnBrk="0" hangingPunct="1">
        <a:spcBef>
          <a:spcPct val="0"/>
        </a:spcBef>
        <a:buClr>
          <a:schemeClr val="accent6">
            <a:lumMod val="75000"/>
          </a:schemeClr>
        </a:buClr>
        <a:buSzPct val="128000"/>
        <a:buFont typeface="Georgia" pitchFamily="18" charset="0"/>
        <a:buChar char="*"/>
        <a:defRPr sz="4600" b="1" i="0" kern="1200">
          <a:gradFill>
            <a:gsLst>
              <a:gs pos="0">
                <a:schemeClr val="tx1"/>
              </a:gs>
              <a:gs pos="40000">
                <a:schemeClr val="tx1">
                  <a:lumMod val="75000"/>
                  <a:lumOff val="25000"/>
                </a:schemeClr>
              </a:gs>
              <a:gs pos="100000">
                <a:schemeClr val="tx2">
                  <a:alpha val="65000"/>
                </a:schemeClr>
              </a:gs>
            </a:gsLst>
            <a:lin ang="5400000" scaled="0"/>
          </a:gradFill>
          <a:effectLst>
            <a:reflection blurRad="6350" stA="55000" endA="300" endPos="45500" dir="5400000" sy="-100000" algn="bl" rotWithShape="0"/>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286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200" kern="1200">
          <a:solidFill>
            <a:schemeClr val="tx1">
              <a:lumMod val="75000"/>
              <a:lumOff val="25000"/>
            </a:schemeClr>
          </a:solidFill>
          <a:latin typeface="+mn-lt"/>
          <a:ea typeface="+mn-ea"/>
          <a:cs typeface="+mn-cs"/>
        </a:defRPr>
      </a:lvl1pPr>
      <a:lvl2pPr marL="54864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000" kern="1200">
          <a:solidFill>
            <a:schemeClr val="tx1">
              <a:lumMod val="75000"/>
              <a:lumOff val="25000"/>
            </a:schemeClr>
          </a:solidFill>
          <a:latin typeface="+mn-lt"/>
          <a:ea typeface="+mn-ea"/>
          <a:cs typeface="+mn-cs"/>
        </a:defRPr>
      </a:lvl2pPr>
      <a:lvl3pPr marL="822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800" kern="1200">
          <a:solidFill>
            <a:schemeClr val="tx1">
              <a:lumMod val="75000"/>
              <a:lumOff val="25000"/>
            </a:schemeClr>
          </a:solidFill>
          <a:latin typeface="+mn-lt"/>
          <a:ea typeface="+mn-ea"/>
          <a:cs typeface="+mn-cs"/>
        </a:defRPr>
      </a:lvl3pPr>
      <a:lvl4pPr marL="109728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600" kern="1200">
          <a:solidFill>
            <a:schemeClr val="tx1">
              <a:lumMod val="75000"/>
              <a:lumOff val="25000"/>
            </a:schemeClr>
          </a:solidFill>
          <a:latin typeface="+mn-lt"/>
          <a:ea typeface="+mn-ea"/>
          <a:cs typeface="+mn-cs"/>
        </a:defRPr>
      </a:lvl4pPr>
      <a:lvl5pPr marL="138988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5pPr>
      <a:lvl6pPr marL="166420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6pPr>
      <a:lvl7pPr marL="1965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7pPr>
      <a:lvl8pPr marL="22860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8pPr>
      <a:lvl9pPr marL="2587752"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hyperlink" Target="https://www.noveaspi.cz/products/lawText/1/75794/1/ASPI:/40/2009%20Sb.#195" TargetMode="External"/><Relationship Id="rId13" Type="http://schemas.openxmlformats.org/officeDocument/2006/relationships/hyperlink" Target="https://www.noveaspi.cz/products/lawText/1/75794/1/ASPI:/40/2009%20Sb.#315" TargetMode="External"/><Relationship Id="rId18" Type="http://schemas.openxmlformats.org/officeDocument/2006/relationships/hyperlink" Target="https://www.noveaspi.cz/products/lawText/1/75794/1/ASPI:/40/2009%20Sb.#339" TargetMode="External"/><Relationship Id="rId3" Type="http://schemas.openxmlformats.org/officeDocument/2006/relationships/hyperlink" Target="https://www.noveaspi.cz/products/lawText/1/75794/1/ASPI:/40/2009%20Sb.#142" TargetMode="External"/><Relationship Id="rId21" Type="http://schemas.openxmlformats.org/officeDocument/2006/relationships/hyperlink" Target="https://www.noveaspi.cz/products/lawText/1/75794/1/ASPI:/40/2009%20Sb.#360" TargetMode="External"/><Relationship Id="rId7" Type="http://schemas.openxmlformats.org/officeDocument/2006/relationships/hyperlink" Target="https://www.noveaspi.cz/products/lawText/1/75794/1/ASPI:/40/2009%20Sb.#194" TargetMode="External"/><Relationship Id="rId12" Type="http://schemas.openxmlformats.org/officeDocument/2006/relationships/hyperlink" Target="https://www.noveaspi.cz/products/lawText/1/75794/1/ASPI:/40/2009%20Sb.#309" TargetMode="External"/><Relationship Id="rId17" Type="http://schemas.openxmlformats.org/officeDocument/2006/relationships/hyperlink" Target="https://www.noveaspi.cz/products/lawText/1/75794/1/ASPI:/40/2009%20Sb.#338" TargetMode="External"/><Relationship Id="rId2" Type="http://schemas.openxmlformats.org/officeDocument/2006/relationships/hyperlink" Target="https://www.noveaspi.cz/products/lawText/1/75794/1/ASPI:/40/2009%20Sb.#141" TargetMode="External"/><Relationship Id="rId16" Type="http://schemas.openxmlformats.org/officeDocument/2006/relationships/hyperlink" Target="https://www.noveaspi.cz/products/lawText/1/75794/1/ASPI:/40/2009%20Sb.#321" TargetMode="External"/><Relationship Id="rId20" Type="http://schemas.openxmlformats.org/officeDocument/2006/relationships/hyperlink" Target="https://www.noveaspi.cz/products/lawText/1/75794/1/ASPI:/40/2009%20Sb.#354" TargetMode="External"/><Relationship Id="rId1" Type="http://schemas.openxmlformats.org/officeDocument/2006/relationships/slideLayout" Target="../slideLayouts/slideLayout2.xml"/><Relationship Id="rId6" Type="http://schemas.openxmlformats.org/officeDocument/2006/relationships/hyperlink" Target="https://www.noveaspi.cz/products/lawText/1/75794/1/ASPI:/40/2009%20Sb.#188" TargetMode="External"/><Relationship Id="rId11" Type="http://schemas.openxmlformats.org/officeDocument/2006/relationships/hyperlink" Target="https://www.noveaspi.cz/products/lawText/1/75794/1/ASPI:/40/2009%20Sb.#248.2" TargetMode="External"/><Relationship Id="rId5" Type="http://schemas.openxmlformats.org/officeDocument/2006/relationships/hyperlink" Target="https://www.noveaspi.cz/products/lawText/1/75794/1/ASPI:/40/2009%20Sb.#158" TargetMode="External"/><Relationship Id="rId15" Type="http://schemas.openxmlformats.org/officeDocument/2006/relationships/hyperlink" Target="https://www.noveaspi.cz/products/lawText/1/75794/1/ASPI:/40/2009%20Sb.#320" TargetMode="External"/><Relationship Id="rId10" Type="http://schemas.openxmlformats.org/officeDocument/2006/relationships/hyperlink" Target="https://www.noveaspi.cz/products/lawText/1/75794/1/ASPI:/40/2009%20Sb.#199" TargetMode="External"/><Relationship Id="rId19" Type="http://schemas.openxmlformats.org/officeDocument/2006/relationships/hyperlink" Target="https://www.noveaspi.cz/products/lawText/1/75794/1/ASPI:/40/2009%20Sb.#344" TargetMode="External"/><Relationship Id="rId4" Type="http://schemas.openxmlformats.org/officeDocument/2006/relationships/hyperlink" Target="https://www.noveaspi.cz/products/lawText/1/75794/1/ASPI:/40/2009%20Sb.#144" TargetMode="External"/><Relationship Id="rId9" Type="http://schemas.openxmlformats.org/officeDocument/2006/relationships/hyperlink" Target="https://www.noveaspi.cz/products/lawText/1/75794/1/ASPI:/40/2009%20Sb.#196" TargetMode="External"/><Relationship Id="rId14" Type="http://schemas.openxmlformats.org/officeDocument/2006/relationships/hyperlink" Target="https://www.noveaspi.cz/products/lawText/1/75794/1/ASPI:/40/2009%20Sb.#319" TargetMode="External"/><Relationship Id="rId22" Type="http://schemas.openxmlformats.org/officeDocument/2006/relationships/hyperlink" Target="https://www.noveaspi.cz/products/lawText/1/75794/1/ASPI:/40/2009%20Sb.#411" TargetMode="Externa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hyperlink" Target="https://www.aspi.cz/products/lawText/1/86630/1/ASPI%253A/418/2011%20Sb.%25234.1" TargetMode="External"/><Relationship Id="rId13" Type="http://schemas.openxmlformats.org/officeDocument/2006/relationships/hyperlink" Target="https://www.aspi.cz/products/lawText/1/88068/1/ASPI%253A/418/2011%20Sb.%252315" TargetMode="External"/><Relationship Id="rId3" Type="http://schemas.openxmlformats.org/officeDocument/2006/relationships/hyperlink" Target="https://www.aspi.cz/products/lawText/1/83936/1/ASPI%253A/418/2011%20Sb.%252315.2-15.23" TargetMode="External"/><Relationship Id="rId7" Type="http://schemas.openxmlformats.org/officeDocument/2006/relationships/hyperlink" Target="https://www.aspi.cz/products/lawText/1/83936/1/ASPI%253A/418/2011%20Sb.%252333" TargetMode="External"/><Relationship Id="rId12" Type="http://schemas.openxmlformats.org/officeDocument/2006/relationships/hyperlink" Target="https://www.aspi.cz/products/lawText/1/86630/1/ASPI%253A/418/2011%20Sb.%252313" TargetMode="External"/><Relationship Id="rId2" Type="http://schemas.openxmlformats.org/officeDocument/2006/relationships/hyperlink" Target="https://www.aspi.cz/products/lawText/1/83936/1/ASPI%253A/418/2011%20Sb.%252315.1.d" TargetMode="External"/><Relationship Id="rId1" Type="http://schemas.openxmlformats.org/officeDocument/2006/relationships/slideLayout" Target="../slideLayouts/slideLayout2.xml"/><Relationship Id="rId6" Type="http://schemas.openxmlformats.org/officeDocument/2006/relationships/hyperlink" Target="https://www.aspi.cz/products/lawText/1/83936/1/ASPI%253A/418/2011%20Sb.%252330.1" TargetMode="External"/><Relationship Id="rId11" Type="http://schemas.openxmlformats.org/officeDocument/2006/relationships/hyperlink" Target="https://www.aspi.cz/products/lawText/1/86630/1/ASPI%253A/418/2011%20Sb.%252311.2" TargetMode="External"/><Relationship Id="rId5" Type="http://schemas.openxmlformats.org/officeDocument/2006/relationships/hyperlink" Target="https://www.aspi.cz/products/lawText/1/83936/1/ASPI%253A/418/2011%20Sb.%252326" TargetMode="External"/><Relationship Id="rId10" Type="http://schemas.openxmlformats.org/officeDocument/2006/relationships/hyperlink" Target="https://www.aspi.cz/products/lawText/1/86630/1/ASPI%253A/418/2011%20Sb.%25238.1" TargetMode="External"/><Relationship Id="rId4" Type="http://schemas.openxmlformats.org/officeDocument/2006/relationships/hyperlink" Target="https://www.aspi.cz/products/lawText/1/83936/1/ASPI%253A/418/2011%20Sb.%252319" TargetMode="External"/><Relationship Id="rId9" Type="http://schemas.openxmlformats.org/officeDocument/2006/relationships/hyperlink" Target="https://www.aspi.cz/products/lawText/1/86630/1/ASPI%253A/418/2011%20Sb.%25237" TargetMode="External"/><Relationship Id="rId14" Type="http://schemas.openxmlformats.org/officeDocument/2006/relationships/hyperlink" Target="https://www.aspi.cz/products/lawText/1/88068/1/ASPI%253A/418/2011%20Sb.%252326a"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odnadpis 2"/>
          <p:cNvSpPr>
            <a:spLocks noGrp="1"/>
          </p:cNvSpPr>
          <p:nvPr>
            <p:ph type="subTitle" idx="1"/>
          </p:nvPr>
        </p:nvSpPr>
        <p:spPr/>
        <p:txBody>
          <a:bodyPr>
            <a:normAutofit/>
          </a:bodyPr>
          <a:lstStyle/>
          <a:p>
            <a:pPr algn="ctr"/>
            <a:r>
              <a:rPr lang="cs-CZ" sz="2400" i="1" dirty="0">
                <a:solidFill>
                  <a:srgbClr val="00B050"/>
                </a:solidFill>
                <a:effectLst>
                  <a:outerShdw blurRad="38100" dist="38100" dir="2700000" algn="tl">
                    <a:srgbClr val="000000">
                      <a:alpha val="43137"/>
                    </a:srgbClr>
                  </a:outerShdw>
                </a:effectLst>
                <a:latin typeface="Garamond" panose="02020404030301010803" pitchFamily="18" charset="0"/>
                <a:ea typeface="Tahoma" panose="020B0604030504040204" pitchFamily="34" charset="0"/>
                <a:cs typeface="Tahoma" panose="020B0604030504040204" pitchFamily="34" charset="0"/>
              </a:rPr>
              <a:t>Vybrané otázky trestní odpovědnosti právnických osob §§ 1 – 10 zák. č. 418/2011 Sb.</a:t>
            </a:r>
          </a:p>
        </p:txBody>
      </p:sp>
      <p:sp>
        <p:nvSpPr>
          <p:cNvPr id="2" name="Nadpis 1"/>
          <p:cNvSpPr>
            <a:spLocks noGrp="1"/>
          </p:cNvSpPr>
          <p:nvPr>
            <p:ph type="ctrTitle"/>
          </p:nvPr>
        </p:nvSpPr>
        <p:spPr/>
        <p:txBody>
          <a:bodyPr>
            <a:noAutofit/>
          </a:bodyPr>
          <a:lstStyle/>
          <a:p>
            <a:pPr marL="182880" indent="0" algn="ctr">
              <a:buNone/>
            </a:pPr>
            <a:r>
              <a:rPr lang="cs-CZ" sz="3600" i="1" dirty="0">
                <a:solidFill>
                  <a:srgbClr val="FFC000"/>
                </a:solidFill>
                <a:effectLst>
                  <a:outerShdw blurRad="38100" dist="38100" dir="2700000" algn="tl">
                    <a:srgbClr val="000000">
                      <a:alpha val="43137"/>
                    </a:srgbClr>
                  </a:outerShdw>
                </a:effectLst>
                <a:latin typeface="Garamond" panose="02020404030301010803" pitchFamily="18" charset="0"/>
                <a:ea typeface="Tahoma" panose="020B0604030504040204" pitchFamily="34" charset="0"/>
                <a:cs typeface="Tahoma" panose="020B0604030504040204" pitchFamily="34" charset="0"/>
              </a:rPr>
              <a:t>TOPO – ČAK 2021</a:t>
            </a:r>
            <a:r>
              <a:rPr lang="cs-CZ" sz="3600" i="1" dirty="0">
                <a:solidFill>
                  <a:srgbClr val="0070C0"/>
                </a:solidFill>
                <a:effectLst>
                  <a:outerShdw blurRad="38100" dist="38100" dir="2700000" algn="tl">
                    <a:srgbClr val="000000">
                      <a:alpha val="43137"/>
                    </a:srgbClr>
                  </a:outerShdw>
                </a:effectLst>
                <a:latin typeface="Garamond" panose="02020404030301010803" pitchFamily="18" charset="0"/>
                <a:ea typeface="Tahoma" panose="020B0604030504040204" pitchFamily="34" charset="0"/>
                <a:cs typeface="Tahoma" panose="020B0604030504040204" pitchFamily="34" charset="0"/>
              </a:rPr>
              <a:t> </a:t>
            </a:r>
            <a:br>
              <a:rPr lang="cs-CZ" sz="3600" i="1" dirty="0">
                <a:solidFill>
                  <a:srgbClr val="0070C0"/>
                </a:solidFill>
                <a:effectLst>
                  <a:outerShdw blurRad="38100" dist="38100" dir="2700000" algn="tl">
                    <a:srgbClr val="000000">
                      <a:alpha val="43137"/>
                    </a:srgbClr>
                  </a:outerShdw>
                </a:effectLst>
                <a:latin typeface="Garamond" panose="02020404030301010803" pitchFamily="18" charset="0"/>
                <a:ea typeface="Tahoma" panose="020B0604030504040204" pitchFamily="34" charset="0"/>
                <a:cs typeface="Tahoma" panose="020B0604030504040204" pitchFamily="34" charset="0"/>
              </a:rPr>
            </a:br>
            <a:endParaRPr lang="cs-CZ" sz="3600" i="1" dirty="0">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endParaRPr>
          </a:p>
        </p:txBody>
      </p:sp>
    </p:spTree>
    <p:extLst>
      <p:ext uri="{BB962C8B-B14F-4D97-AF65-F5344CB8AC3E}">
        <p14:creationId xmlns:p14="http://schemas.microsoft.com/office/powerpoint/2010/main" val="1122679262"/>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2423592" y="274638"/>
            <a:ext cx="7787208" cy="346050"/>
          </a:xfrm>
        </p:spPr>
        <p:txBody>
          <a:bodyPr>
            <a:noAutofit/>
          </a:bodyPr>
          <a:lstStyle/>
          <a:p>
            <a:pPr marL="0" indent="0" algn="ctr">
              <a:buNone/>
            </a:pPr>
            <a:r>
              <a:rPr lang="cs-CZ" sz="2000" i="1" dirty="0">
                <a:solidFill>
                  <a:srgbClr val="C00000"/>
                </a:solidFill>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rPr>
              <a:t>TOPO – obecná ustanovení a základy trestní odpovědnosti</a:t>
            </a:r>
            <a:endParaRPr lang="cs-CZ" sz="2000" dirty="0">
              <a:latin typeface="Garamond" panose="02020404030301010803" pitchFamily="18" charset="0"/>
            </a:endParaRPr>
          </a:p>
        </p:txBody>
      </p:sp>
      <p:sp>
        <p:nvSpPr>
          <p:cNvPr id="3" name="Zástupný symbol pro obsah 2"/>
          <p:cNvSpPr>
            <a:spLocks noGrp="1"/>
          </p:cNvSpPr>
          <p:nvPr>
            <p:ph sz="quarter" idx="13"/>
          </p:nvPr>
        </p:nvSpPr>
        <p:spPr>
          <a:xfrm>
            <a:off x="2423592" y="692696"/>
            <a:ext cx="7787208" cy="5327104"/>
          </a:xfrm>
        </p:spPr>
        <p:txBody>
          <a:bodyPr>
            <a:normAutofit fontScale="92500"/>
          </a:bodyPr>
          <a:lstStyle/>
          <a:p>
            <a:pPr marL="0" indent="0" algn="ctr">
              <a:buNone/>
            </a:pPr>
            <a:r>
              <a:rPr lang="cs-CZ" sz="1400" b="1" dirty="0">
                <a:solidFill>
                  <a:srgbClr val="0070C0"/>
                </a:solidFill>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rPr>
              <a:t>trestné činy </a:t>
            </a:r>
            <a:r>
              <a:rPr lang="cs-CZ" sz="1400" i="1" dirty="0">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rPr>
              <a:t>(§ 7)</a:t>
            </a:r>
            <a:endParaRPr lang="cs-CZ" sz="1200" i="1" u="sng" dirty="0">
              <a:solidFill>
                <a:srgbClr val="00B050"/>
              </a:solidFill>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endParaRPr>
          </a:p>
          <a:p>
            <a:pPr marL="0" indent="0" algn="just">
              <a:buNone/>
            </a:pPr>
            <a:r>
              <a:rPr lang="cs-CZ" sz="1200" i="1" u="sng" dirty="0">
                <a:solidFill>
                  <a:srgbClr val="00B050"/>
                </a:solidFill>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rPr>
              <a:t>Z hlediska </a:t>
            </a:r>
            <a:r>
              <a:rPr lang="cs-CZ" sz="1200" b="1" i="1" u="sng" dirty="0">
                <a:solidFill>
                  <a:srgbClr val="00B050"/>
                </a:solidFill>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rPr>
              <a:t>systematiky zvláštní části trestního zákoníku </a:t>
            </a:r>
            <a:r>
              <a:rPr lang="cs-CZ" sz="1200" i="1" u="sng" dirty="0">
                <a:solidFill>
                  <a:srgbClr val="00B050"/>
                </a:solidFill>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rPr>
              <a:t>se trestné činy, jichž se může dopustit právnická osoba, člení na</a:t>
            </a:r>
            <a:r>
              <a:rPr lang="cs-CZ" sz="1200" i="1" dirty="0">
                <a:latin typeface="Garamond" panose="02020404030301010803" pitchFamily="18" charset="0"/>
                <a:ea typeface="Tahoma" pitchFamily="34" charset="0"/>
                <a:cs typeface="Tahoma" pitchFamily="34" charset="0"/>
              </a:rPr>
              <a:t>:</a:t>
            </a:r>
            <a:endParaRPr lang="cs-CZ" sz="1200" dirty="0">
              <a:latin typeface="Garamond" panose="02020404030301010803" pitchFamily="18" charset="0"/>
              <a:ea typeface="Tahoma" pitchFamily="34" charset="0"/>
              <a:cs typeface="Tahoma" pitchFamily="34" charset="0"/>
            </a:endParaRPr>
          </a:p>
          <a:p>
            <a:pPr marL="0" indent="0" algn="just">
              <a:buNone/>
            </a:pPr>
            <a:r>
              <a:rPr lang="cs-CZ" sz="1200" i="1" dirty="0">
                <a:solidFill>
                  <a:srgbClr val="FF0000"/>
                </a:solidFill>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rPr>
              <a:t>trestné činy proti svobodě a právům na ochranu osobnosti soukromí a listovního tajemství </a:t>
            </a:r>
            <a:r>
              <a:rPr lang="cs-CZ" sz="1200" i="1" dirty="0">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rPr>
              <a:t>(hlava II);</a:t>
            </a:r>
          </a:p>
          <a:p>
            <a:pPr marL="0" indent="0" algn="just">
              <a:buNone/>
            </a:pPr>
            <a:r>
              <a:rPr lang="cs-CZ" sz="1200" i="1" dirty="0">
                <a:solidFill>
                  <a:srgbClr val="FF0000"/>
                </a:solidFill>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rPr>
              <a:t>trestné činy proti lidské důstojnosti v sexuální oblasti </a:t>
            </a:r>
            <a:r>
              <a:rPr lang="cs-CZ" sz="1200" i="1" dirty="0">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rPr>
              <a:t>(hlava III);</a:t>
            </a:r>
          </a:p>
          <a:p>
            <a:pPr marL="0" indent="0" algn="just">
              <a:buNone/>
            </a:pPr>
            <a:r>
              <a:rPr lang="cs-CZ" sz="1200" i="1" dirty="0">
                <a:solidFill>
                  <a:srgbClr val="FF0000"/>
                </a:solidFill>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rPr>
              <a:t>trestné činy proti rodině a dětem </a:t>
            </a:r>
            <a:r>
              <a:rPr lang="cs-CZ" sz="1200" i="1" dirty="0">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rPr>
              <a:t>(hlava IV);</a:t>
            </a:r>
          </a:p>
          <a:p>
            <a:pPr marL="0" indent="0" algn="just">
              <a:buNone/>
            </a:pPr>
            <a:r>
              <a:rPr lang="cs-CZ" sz="1200" i="1" dirty="0">
                <a:solidFill>
                  <a:srgbClr val="FF0000"/>
                </a:solidFill>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rPr>
              <a:t>trestné činy proti majetku </a:t>
            </a:r>
            <a:r>
              <a:rPr lang="cs-CZ" sz="1200" i="1" dirty="0">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rPr>
              <a:t>(hlava V);</a:t>
            </a:r>
            <a:endParaRPr lang="cs-CZ" sz="1200" dirty="0">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endParaRPr>
          </a:p>
          <a:p>
            <a:pPr marL="0" indent="0" algn="just">
              <a:buNone/>
            </a:pPr>
            <a:r>
              <a:rPr lang="cs-CZ" sz="1200" i="1" dirty="0">
                <a:solidFill>
                  <a:srgbClr val="FF0000"/>
                </a:solidFill>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rPr>
              <a:t>trestné činy hospodářské </a:t>
            </a:r>
            <a:r>
              <a:rPr lang="cs-CZ" sz="1200" i="1" dirty="0">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rPr>
              <a:t>(hlava VI);</a:t>
            </a:r>
            <a:endParaRPr lang="cs-CZ" sz="1200" dirty="0">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endParaRPr>
          </a:p>
          <a:p>
            <a:pPr marL="0" indent="0" algn="just">
              <a:buNone/>
            </a:pPr>
            <a:r>
              <a:rPr lang="cs-CZ" sz="1200" i="1" dirty="0">
                <a:solidFill>
                  <a:srgbClr val="FF0000"/>
                </a:solidFill>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rPr>
              <a:t>trestné činy obecně nebezpečné </a:t>
            </a:r>
            <a:r>
              <a:rPr lang="cs-CZ" sz="1200" i="1" dirty="0">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rPr>
              <a:t>(hlava VII);</a:t>
            </a:r>
            <a:endParaRPr lang="cs-CZ" sz="1200" dirty="0">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endParaRPr>
          </a:p>
          <a:p>
            <a:pPr marL="0" indent="0" algn="just">
              <a:buNone/>
            </a:pPr>
            <a:r>
              <a:rPr lang="cs-CZ" sz="1200" i="1" dirty="0">
                <a:solidFill>
                  <a:srgbClr val="FF0000"/>
                </a:solidFill>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rPr>
              <a:t>trestné činy proti životnímu prostředí </a:t>
            </a:r>
            <a:r>
              <a:rPr lang="cs-CZ" sz="1200" i="1" dirty="0">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rPr>
              <a:t>(hlava VIII);</a:t>
            </a:r>
            <a:endParaRPr lang="cs-CZ" sz="1200" dirty="0">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endParaRPr>
          </a:p>
          <a:p>
            <a:pPr marL="0" indent="0" algn="just">
              <a:buNone/>
            </a:pPr>
            <a:r>
              <a:rPr lang="cs-CZ" sz="1200" i="1" dirty="0">
                <a:solidFill>
                  <a:srgbClr val="FF0000"/>
                </a:solidFill>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rPr>
              <a:t>trestné činy proti České republice, cizími státu a mezinárodní organizaci </a:t>
            </a:r>
            <a:r>
              <a:rPr lang="cs-CZ" sz="1200" i="1" dirty="0">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rPr>
              <a:t>(hlava IX);</a:t>
            </a:r>
            <a:endParaRPr lang="cs-CZ" sz="1200" dirty="0">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endParaRPr>
          </a:p>
          <a:p>
            <a:pPr marL="0" indent="0" algn="just">
              <a:buNone/>
            </a:pPr>
            <a:r>
              <a:rPr lang="cs-CZ" sz="1200" i="1" dirty="0">
                <a:solidFill>
                  <a:srgbClr val="FF0000"/>
                </a:solidFill>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rPr>
              <a:t>trestné činy proti pořádku ve věcech veřejných </a:t>
            </a:r>
            <a:r>
              <a:rPr lang="cs-CZ" sz="1200" i="1" dirty="0">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rPr>
              <a:t>(hlava X);</a:t>
            </a:r>
            <a:endParaRPr lang="cs-CZ" sz="1200" dirty="0">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endParaRPr>
          </a:p>
          <a:p>
            <a:pPr marL="0" indent="0" algn="just">
              <a:buNone/>
            </a:pPr>
            <a:r>
              <a:rPr lang="cs-CZ" sz="1200" i="1" dirty="0">
                <a:solidFill>
                  <a:srgbClr val="FF0000"/>
                </a:solidFill>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rPr>
              <a:t>trestné činy proti lidskosti, proti míru a válečné trestné činy </a:t>
            </a:r>
            <a:r>
              <a:rPr lang="cs-CZ" sz="1200" i="1" dirty="0">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rPr>
              <a:t>(hlava XIII).</a:t>
            </a:r>
          </a:p>
          <a:p>
            <a:pPr marL="0" indent="0" algn="just">
              <a:buNone/>
            </a:pPr>
            <a:endParaRPr lang="cs-CZ" sz="1200" i="1" dirty="0">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endParaRPr>
          </a:p>
          <a:p>
            <a:pPr marL="0" indent="0" algn="ctr">
              <a:buNone/>
            </a:pPr>
            <a:r>
              <a:rPr lang="cs-CZ" sz="1200" b="1" i="1" dirty="0">
                <a:solidFill>
                  <a:srgbClr val="0070C0"/>
                </a:solidFill>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rPr>
              <a:t>Nově od 1. 12. 2016  nabytím účinnosti zák. č. 183/2016 Sb. – negativní výčet trestných činů</a:t>
            </a:r>
          </a:p>
          <a:p>
            <a:pPr marL="0" indent="0" algn="just">
              <a:buNone/>
            </a:pPr>
            <a:r>
              <a:rPr lang="cs-CZ" sz="1200" i="1" dirty="0">
                <a:solidFill>
                  <a:schemeClr val="tx1"/>
                </a:solidFill>
                <a:effectLst>
                  <a:outerShdw blurRad="38100" dist="38100" dir="2700000" algn="tl">
                    <a:srgbClr val="000000">
                      <a:alpha val="43137"/>
                    </a:srgbClr>
                  </a:outerShdw>
                </a:effectLst>
                <a:latin typeface="Garamond" panose="02020404030301010803" pitchFamily="18" charset="0"/>
              </a:rPr>
              <a:t>Trestnými činy se pro účely tohoto zákona rozumí zločiny nebo přečiny uvedené v trestním zákoníku, </a:t>
            </a:r>
            <a:r>
              <a:rPr lang="cs-CZ" sz="1400" b="1" i="1" dirty="0">
                <a:solidFill>
                  <a:srgbClr val="0070C0"/>
                </a:solidFill>
                <a:effectLst>
                  <a:outerShdw blurRad="38100" dist="38100" dir="2700000" algn="tl">
                    <a:srgbClr val="000000">
                      <a:alpha val="43137"/>
                    </a:srgbClr>
                  </a:outerShdw>
                </a:effectLst>
                <a:latin typeface="Garamond" panose="02020404030301010803" pitchFamily="18" charset="0"/>
              </a:rPr>
              <a:t>s výjimkou trestných činů </a:t>
            </a:r>
            <a:r>
              <a:rPr lang="cs-CZ" sz="1200" i="1" dirty="0">
                <a:solidFill>
                  <a:schemeClr val="tx1"/>
                </a:solidFill>
                <a:effectLst>
                  <a:outerShdw blurRad="38100" dist="38100" dir="2700000" algn="tl">
                    <a:srgbClr val="000000">
                      <a:alpha val="43137"/>
                    </a:srgbClr>
                  </a:outerShdw>
                </a:effectLst>
                <a:latin typeface="Garamond" panose="02020404030301010803" pitchFamily="18" charset="0"/>
              </a:rPr>
              <a:t>zabití (</a:t>
            </a:r>
            <a:r>
              <a:rPr lang="cs-CZ" sz="1200" i="1" dirty="0">
                <a:solidFill>
                  <a:schemeClr val="tx1"/>
                </a:solidFill>
                <a:effectLst>
                  <a:outerShdw blurRad="38100" dist="38100" dir="2700000" algn="tl">
                    <a:srgbClr val="000000">
                      <a:alpha val="43137"/>
                    </a:srgbClr>
                  </a:outerShdw>
                </a:effectLst>
                <a:latin typeface="Garamond" panose="02020404030301010803" pitchFamily="18" charset="0"/>
                <a:hlinkClick r:id="rId2"/>
              </a:rPr>
              <a:t>§ 141 trestního zákoníku</a:t>
            </a:r>
            <a:r>
              <a:rPr lang="cs-CZ" sz="1200" i="1" dirty="0">
                <a:solidFill>
                  <a:schemeClr val="tx1"/>
                </a:solidFill>
                <a:effectLst>
                  <a:outerShdw blurRad="38100" dist="38100" dir="2700000" algn="tl">
                    <a:srgbClr val="000000">
                      <a:alpha val="43137"/>
                    </a:srgbClr>
                  </a:outerShdw>
                </a:effectLst>
                <a:latin typeface="Garamond" panose="02020404030301010803" pitchFamily="18" charset="0"/>
              </a:rPr>
              <a:t>), vraždy novorozeného dítěte matkou (</a:t>
            </a:r>
            <a:r>
              <a:rPr lang="cs-CZ" sz="1200" i="1" dirty="0">
                <a:solidFill>
                  <a:schemeClr val="tx1"/>
                </a:solidFill>
                <a:effectLst>
                  <a:outerShdw blurRad="38100" dist="38100" dir="2700000" algn="tl">
                    <a:srgbClr val="000000">
                      <a:alpha val="43137"/>
                    </a:srgbClr>
                  </a:outerShdw>
                </a:effectLst>
                <a:latin typeface="Garamond" panose="02020404030301010803" pitchFamily="18" charset="0"/>
                <a:hlinkClick r:id="rId3"/>
              </a:rPr>
              <a:t>§ 142 trestního zákoníku</a:t>
            </a:r>
            <a:r>
              <a:rPr lang="cs-CZ" sz="1200" i="1" dirty="0">
                <a:solidFill>
                  <a:schemeClr val="tx1"/>
                </a:solidFill>
                <a:effectLst>
                  <a:outerShdw blurRad="38100" dist="38100" dir="2700000" algn="tl">
                    <a:srgbClr val="000000">
                      <a:alpha val="43137"/>
                    </a:srgbClr>
                  </a:outerShdw>
                </a:effectLst>
                <a:latin typeface="Garamond" panose="02020404030301010803" pitchFamily="18" charset="0"/>
              </a:rPr>
              <a:t>), účasti na sebevraždě (</a:t>
            </a:r>
            <a:r>
              <a:rPr lang="cs-CZ" sz="1200" i="1" dirty="0">
                <a:solidFill>
                  <a:schemeClr val="tx1"/>
                </a:solidFill>
                <a:effectLst>
                  <a:outerShdw blurRad="38100" dist="38100" dir="2700000" algn="tl">
                    <a:srgbClr val="000000">
                      <a:alpha val="43137"/>
                    </a:srgbClr>
                  </a:outerShdw>
                </a:effectLst>
                <a:latin typeface="Garamond" panose="02020404030301010803" pitchFamily="18" charset="0"/>
                <a:hlinkClick r:id="rId4"/>
              </a:rPr>
              <a:t>§ 144 trestního zákoníku</a:t>
            </a:r>
            <a:r>
              <a:rPr lang="cs-CZ" sz="1200" i="1" dirty="0">
                <a:solidFill>
                  <a:schemeClr val="tx1"/>
                </a:solidFill>
                <a:effectLst>
                  <a:outerShdw blurRad="38100" dist="38100" dir="2700000" algn="tl">
                    <a:srgbClr val="000000">
                      <a:alpha val="43137"/>
                    </a:srgbClr>
                  </a:outerShdw>
                </a:effectLst>
                <a:latin typeface="Garamond" panose="02020404030301010803" pitchFamily="18" charset="0"/>
              </a:rPr>
              <a:t>), rvačky (</a:t>
            </a:r>
            <a:r>
              <a:rPr lang="cs-CZ" sz="1200" i="1" dirty="0">
                <a:solidFill>
                  <a:schemeClr val="tx1"/>
                </a:solidFill>
                <a:effectLst>
                  <a:outerShdw blurRad="38100" dist="38100" dir="2700000" algn="tl">
                    <a:srgbClr val="000000">
                      <a:alpha val="43137"/>
                    </a:srgbClr>
                  </a:outerShdw>
                </a:effectLst>
                <a:latin typeface="Garamond" panose="02020404030301010803" pitchFamily="18" charset="0"/>
                <a:hlinkClick r:id="rId5"/>
              </a:rPr>
              <a:t>§ 158 trestního zákoníku</a:t>
            </a:r>
            <a:r>
              <a:rPr lang="cs-CZ" sz="1200" i="1" dirty="0">
                <a:solidFill>
                  <a:schemeClr val="tx1"/>
                </a:solidFill>
                <a:effectLst>
                  <a:outerShdw blurRad="38100" dist="38100" dir="2700000" algn="tl">
                    <a:srgbClr val="000000">
                      <a:alpha val="43137"/>
                    </a:srgbClr>
                  </a:outerShdw>
                </a:effectLst>
                <a:latin typeface="Garamond" panose="02020404030301010803" pitchFamily="18" charset="0"/>
              </a:rPr>
              <a:t>), soulože mezi příbuznými (</a:t>
            </a:r>
            <a:r>
              <a:rPr lang="cs-CZ" sz="1200" i="1" dirty="0">
                <a:solidFill>
                  <a:schemeClr val="tx1"/>
                </a:solidFill>
                <a:effectLst>
                  <a:outerShdw blurRad="38100" dist="38100" dir="2700000" algn="tl">
                    <a:srgbClr val="000000">
                      <a:alpha val="43137"/>
                    </a:srgbClr>
                  </a:outerShdw>
                </a:effectLst>
                <a:latin typeface="Garamond" panose="02020404030301010803" pitchFamily="18" charset="0"/>
                <a:hlinkClick r:id="rId6"/>
              </a:rPr>
              <a:t>§ 188 trestního zákoníku</a:t>
            </a:r>
            <a:r>
              <a:rPr lang="cs-CZ" sz="1200" i="1" dirty="0">
                <a:solidFill>
                  <a:schemeClr val="tx1"/>
                </a:solidFill>
                <a:effectLst>
                  <a:outerShdw blurRad="38100" dist="38100" dir="2700000" algn="tl">
                    <a:srgbClr val="000000">
                      <a:alpha val="43137"/>
                    </a:srgbClr>
                  </a:outerShdw>
                </a:effectLst>
                <a:latin typeface="Garamond" panose="02020404030301010803" pitchFamily="18" charset="0"/>
              </a:rPr>
              <a:t>), dvojího manželství (</a:t>
            </a:r>
            <a:r>
              <a:rPr lang="cs-CZ" sz="1200" i="1" dirty="0">
                <a:solidFill>
                  <a:schemeClr val="tx1"/>
                </a:solidFill>
                <a:effectLst>
                  <a:outerShdw blurRad="38100" dist="38100" dir="2700000" algn="tl">
                    <a:srgbClr val="000000">
                      <a:alpha val="43137"/>
                    </a:srgbClr>
                  </a:outerShdw>
                </a:effectLst>
                <a:latin typeface="Garamond" panose="02020404030301010803" pitchFamily="18" charset="0"/>
                <a:hlinkClick r:id="rId7"/>
              </a:rPr>
              <a:t>§ 194 trestního zákoníku</a:t>
            </a:r>
            <a:r>
              <a:rPr lang="cs-CZ" sz="1200" i="1" dirty="0">
                <a:solidFill>
                  <a:schemeClr val="tx1"/>
                </a:solidFill>
                <a:effectLst>
                  <a:outerShdw blurRad="38100" dist="38100" dir="2700000" algn="tl">
                    <a:srgbClr val="000000">
                      <a:alpha val="43137"/>
                    </a:srgbClr>
                  </a:outerShdw>
                </a:effectLst>
                <a:latin typeface="Garamond" panose="02020404030301010803" pitchFamily="18" charset="0"/>
              </a:rPr>
              <a:t>), opuštění dítěte nebo svěřené osoby (</a:t>
            </a:r>
            <a:r>
              <a:rPr lang="cs-CZ" sz="1200" i="1" dirty="0">
                <a:solidFill>
                  <a:schemeClr val="tx1"/>
                </a:solidFill>
                <a:effectLst>
                  <a:outerShdw blurRad="38100" dist="38100" dir="2700000" algn="tl">
                    <a:srgbClr val="000000">
                      <a:alpha val="43137"/>
                    </a:srgbClr>
                  </a:outerShdw>
                </a:effectLst>
                <a:latin typeface="Garamond" panose="02020404030301010803" pitchFamily="18" charset="0"/>
                <a:hlinkClick r:id="rId8"/>
              </a:rPr>
              <a:t>§ 195 trestního zákoníku</a:t>
            </a:r>
            <a:r>
              <a:rPr lang="cs-CZ" sz="1200" i="1" dirty="0">
                <a:solidFill>
                  <a:schemeClr val="tx1"/>
                </a:solidFill>
                <a:effectLst>
                  <a:outerShdw blurRad="38100" dist="38100" dir="2700000" algn="tl">
                    <a:srgbClr val="000000">
                      <a:alpha val="43137"/>
                    </a:srgbClr>
                  </a:outerShdw>
                </a:effectLst>
                <a:latin typeface="Garamond" panose="02020404030301010803" pitchFamily="18" charset="0"/>
              </a:rPr>
              <a:t>), zanedbání povinné výživy (</a:t>
            </a:r>
            <a:r>
              <a:rPr lang="cs-CZ" sz="1200" i="1" dirty="0">
                <a:solidFill>
                  <a:schemeClr val="tx1"/>
                </a:solidFill>
                <a:effectLst>
                  <a:outerShdw blurRad="38100" dist="38100" dir="2700000" algn="tl">
                    <a:srgbClr val="000000">
                      <a:alpha val="43137"/>
                    </a:srgbClr>
                  </a:outerShdw>
                </a:effectLst>
                <a:latin typeface="Garamond" panose="02020404030301010803" pitchFamily="18" charset="0"/>
                <a:hlinkClick r:id="rId9"/>
              </a:rPr>
              <a:t>§ 196 trestního zákoníku</a:t>
            </a:r>
            <a:r>
              <a:rPr lang="cs-CZ" sz="1200" i="1" dirty="0">
                <a:solidFill>
                  <a:schemeClr val="tx1"/>
                </a:solidFill>
                <a:effectLst>
                  <a:outerShdw blurRad="38100" dist="38100" dir="2700000" algn="tl">
                    <a:srgbClr val="000000">
                      <a:alpha val="43137"/>
                    </a:srgbClr>
                  </a:outerShdw>
                </a:effectLst>
                <a:latin typeface="Garamond" panose="02020404030301010803" pitchFamily="18" charset="0"/>
              </a:rPr>
              <a:t>), týrání osoby žijící ve společném obydlí (</a:t>
            </a:r>
            <a:r>
              <a:rPr lang="cs-CZ" sz="1200" i="1" dirty="0">
                <a:solidFill>
                  <a:schemeClr val="tx1"/>
                </a:solidFill>
                <a:effectLst>
                  <a:outerShdw blurRad="38100" dist="38100" dir="2700000" algn="tl">
                    <a:srgbClr val="000000">
                      <a:alpha val="43137"/>
                    </a:srgbClr>
                  </a:outerShdw>
                </a:effectLst>
                <a:latin typeface="Garamond" panose="02020404030301010803" pitchFamily="18" charset="0"/>
                <a:hlinkClick r:id="rId10"/>
              </a:rPr>
              <a:t>§ 199 trestního zákoníku</a:t>
            </a:r>
            <a:r>
              <a:rPr lang="cs-CZ" sz="1200" i="1" dirty="0">
                <a:solidFill>
                  <a:schemeClr val="tx1"/>
                </a:solidFill>
                <a:effectLst>
                  <a:outerShdw blurRad="38100" dist="38100" dir="2700000" algn="tl">
                    <a:srgbClr val="000000">
                      <a:alpha val="43137"/>
                    </a:srgbClr>
                  </a:outerShdw>
                </a:effectLst>
                <a:latin typeface="Garamond" panose="02020404030301010803" pitchFamily="18" charset="0"/>
              </a:rPr>
              <a:t>), porušení předpisů o pravidlech hospodářské soutěže podle </a:t>
            </a:r>
            <a:r>
              <a:rPr lang="cs-CZ" sz="1200" i="1" dirty="0">
                <a:solidFill>
                  <a:schemeClr val="tx1"/>
                </a:solidFill>
                <a:effectLst>
                  <a:outerShdw blurRad="38100" dist="38100" dir="2700000" algn="tl">
                    <a:srgbClr val="000000">
                      <a:alpha val="43137"/>
                    </a:srgbClr>
                  </a:outerShdw>
                </a:effectLst>
                <a:latin typeface="Garamond" panose="02020404030301010803" pitchFamily="18" charset="0"/>
                <a:hlinkClick r:id="rId11"/>
              </a:rPr>
              <a:t>§ 248 odst. 2 trestního zákoníku</a:t>
            </a:r>
            <a:r>
              <a:rPr lang="cs-CZ" sz="1200" i="1" dirty="0">
                <a:solidFill>
                  <a:schemeClr val="tx1"/>
                </a:solidFill>
                <a:effectLst>
                  <a:outerShdw blurRad="38100" dist="38100" dir="2700000" algn="tl">
                    <a:srgbClr val="000000">
                      <a:alpha val="43137"/>
                    </a:srgbClr>
                  </a:outerShdw>
                </a:effectLst>
                <a:latin typeface="Garamond" panose="02020404030301010803" pitchFamily="18" charset="0"/>
              </a:rPr>
              <a:t>, vlastizrady (</a:t>
            </a:r>
            <a:r>
              <a:rPr lang="cs-CZ" sz="1200" i="1" dirty="0">
                <a:solidFill>
                  <a:schemeClr val="tx1"/>
                </a:solidFill>
                <a:effectLst>
                  <a:outerShdw blurRad="38100" dist="38100" dir="2700000" algn="tl">
                    <a:srgbClr val="000000">
                      <a:alpha val="43137"/>
                    </a:srgbClr>
                  </a:outerShdw>
                </a:effectLst>
                <a:latin typeface="Garamond" panose="02020404030301010803" pitchFamily="18" charset="0"/>
                <a:hlinkClick r:id="rId12"/>
              </a:rPr>
              <a:t>§ 309 trestního zákoníku</a:t>
            </a:r>
            <a:r>
              <a:rPr lang="cs-CZ" sz="1200" i="1" dirty="0">
                <a:solidFill>
                  <a:schemeClr val="tx1"/>
                </a:solidFill>
                <a:effectLst>
                  <a:outerShdw blurRad="38100" dist="38100" dir="2700000" algn="tl">
                    <a:srgbClr val="000000">
                      <a:alpha val="43137"/>
                    </a:srgbClr>
                  </a:outerShdw>
                </a:effectLst>
                <a:latin typeface="Garamond" panose="02020404030301010803" pitchFamily="18" charset="0"/>
              </a:rPr>
              <a:t>), zneužití zastupování státu a mezinárodní organizace (</a:t>
            </a:r>
            <a:r>
              <a:rPr lang="cs-CZ" sz="1200" i="1" dirty="0">
                <a:solidFill>
                  <a:schemeClr val="tx1"/>
                </a:solidFill>
                <a:effectLst>
                  <a:outerShdw blurRad="38100" dist="38100" dir="2700000" algn="tl">
                    <a:srgbClr val="000000">
                      <a:alpha val="43137"/>
                    </a:srgbClr>
                  </a:outerShdw>
                </a:effectLst>
                <a:latin typeface="Garamond" panose="02020404030301010803" pitchFamily="18" charset="0"/>
                <a:hlinkClick r:id="rId13"/>
              </a:rPr>
              <a:t>§ 315 trestního zákoníku</a:t>
            </a:r>
            <a:r>
              <a:rPr lang="cs-CZ" sz="1200" i="1" dirty="0">
                <a:solidFill>
                  <a:schemeClr val="tx1"/>
                </a:solidFill>
                <a:effectLst>
                  <a:outerShdw blurRad="38100" dist="38100" dir="2700000" algn="tl">
                    <a:srgbClr val="000000">
                      <a:alpha val="43137"/>
                    </a:srgbClr>
                  </a:outerShdw>
                </a:effectLst>
                <a:latin typeface="Garamond" panose="02020404030301010803" pitchFamily="18" charset="0"/>
              </a:rPr>
              <a:t>), spolupráce s nepřítelem (</a:t>
            </a:r>
            <a:r>
              <a:rPr lang="cs-CZ" sz="1200" i="1" dirty="0">
                <a:solidFill>
                  <a:schemeClr val="tx1"/>
                </a:solidFill>
                <a:effectLst>
                  <a:outerShdw blurRad="38100" dist="38100" dir="2700000" algn="tl">
                    <a:srgbClr val="000000">
                      <a:alpha val="43137"/>
                    </a:srgbClr>
                  </a:outerShdw>
                </a:effectLst>
                <a:latin typeface="Garamond" panose="02020404030301010803" pitchFamily="18" charset="0"/>
                <a:hlinkClick r:id="rId14"/>
              </a:rPr>
              <a:t>§ 319 trestního zákoníku</a:t>
            </a:r>
            <a:r>
              <a:rPr lang="cs-CZ" sz="1200" i="1" dirty="0">
                <a:solidFill>
                  <a:schemeClr val="tx1"/>
                </a:solidFill>
                <a:effectLst>
                  <a:outerShdw blurRad="38100" dist="38100" dir="2700000" algn="tl">
                    <a:srgbClr val="000000">
                      <a:alpha val="43137"/>
                    </a:srgbClr>
                  </a:outerShdw>
                </a:effectLst>
                <a:latin typeface="Garamond" panose="02020404030301010803" pitchFamily="18" charset="0"/>
              </a:rPr>
              <a:t>), válečné zrady (</a:t>
            </a:r>
            <a:r>
              <a:rPr lang="cs-CZ" sz="1200" i="1" dirty="0">
                <a:solidFill>
                  <a:schemeClr val="tx1"/>
                </a:solidFill>
                <a:effectLst>
                  <a:outerShdw blurRad="38100" dist="38100" dir="2700000" algn="tl">
                    <a:srgbClr val="000000">
                      <a:alpha val="43137"/>
                    </a:srgbClr>
                  </a:outerShdw>
                </a:effectLst>
                <a:latin typeface="Garamond" panose="02020404030301010803" pitchFamily="18" charset="0"/>
                <a:hlinkClick r:id="rId15"/>
              </a:rPr>
              <a:t>§ 320 trestního zákoníku</a:t>
            </a:r>
            <a:r>
              <a:rPr lang="cs-CZ" sz="1200" i="1" dirty="0">
                <a:solidFill>
                  <a:schemeClr val="tx1"/>
                </a:solidFill>
                <a:effectLst>
                  <a:outerShdw blurRad="38100" dist="38100" dir="2700000" algn="tl">
                    <a:srgbClr val="000000">
                      <a:alpha val="43137"/>
                    </a:srgbClr>
                  </a:outerShdw>
                </a:effectLst>
                <a:latin typeface="Garamond" panose="02020404030301010803" pitchFamily="18" charset="0"/>
              </a:rPr>
              <a:t>), služby v cizích ozbrojených silách (</a:t>
            </a:r>
            <a:r>
              <a:rPr lang="cs-CZ" sz="1200" i="1" dirty="0">
                <a:solidFill>
                  <a:schemeClr val="tx1"/>
                </a:solidFill>
                <a:effectLst>
                  <a:outerShdw blurRad="38100" dist="38100" dir="2700000" algn="tl">
                    <a:srgbClr val="000000">
                      <a:alpha val="43137"/>
                    </a:srgbClr>
                  </a:outerShdw>
                </a:effectLst>
                <a:latin typeface="Garamond" panose="02020404030301010803" pitchFamily="18" charset="0"/>
                <a:hlinkClick r:id="rId16"/>
              </a:rPr>
              <a:t>§ 321 trestního zákoníku</a:t>
            </a:r>
            <a:r>
              <a:rPr lang="cs-CZ" sz="1200" i="1" dirty="0">
                <a:solidFill>
                  <a:schemeClr val="tx1"/>
                </a:solidFill>
                <a:effectLst>
                  <a:outerShdw blurRad="38100" dist="38100" dir="2700000" algn="tl">
                    <a:srgbClr val="000000">
                      <a:alpha val="43137"/>
                    </a:srgbClr>
                  </a:outerShdw>
                </a:effectLst>
                <a:latin typeface="Garamond" panose="02020404030301010803" pitchFamily="18" charset="0"/>
              </a:rPr>
              <a:t>), osvobození vězně (</a:t>
            </a:r>
            <a:r>
              <a:rPr lang="cs-CZ" sz="1200" i="1" dirty="0">
                <a:solidFill>
                  <a:schemeClr val="tx1"/>
                </a:solidFill>
                <a:effectLst>
                  <a:outerShdw blurRad="38100" dist="38100" dir="2700000" algn="tl">
                    <a:srgbClr val="000000">
                      <a:alpha val="43137"/>
                    </a:srgbClr>
                  </a:outerShdw>
                </a:effectLst>
                <a:latin typeface="Garamond" panose="02020404030301010803" pitchFamily="18" charset="0"/>
                <a:hlinkClick r:id="rId17"/>
              </a:rPr>
              <a:t>§ 338 trestního zákoníku</a:t>
            </a:r>
            <a:r>
              <a:rPr lang="cs-CZ" sz="1200" i="1" dirty="0">
                <a:solidFill>
                  <a:schemeClr val="tx1"/>
                </a:solidFill>
                <a:effectLst>
                  <a:outerShdw blurRad="38100" dist="38100" dir="2700000" algn="tl">
                    <a:srgbClr val="000000">
                      <a:alpha val="43137"/>
                    </a:srgbClr>
                  </a:outerShdw>
                </a:effectLst>
                <a:latin typeface="Garamond" panose="02020404030301010803" pitchFamily="18" charset="0"/>
              </a:rPr>
              <a:t>), násilného překročení státní hranice (</a:t>
            </a:r>
            <a:r>
              <a:rPr lang="cs-CZ" sz="1200" i="1" dirty="0">
                <a:solidFill>
                  <a:schemeClr val="tx1"/>
                </a:solidFill>
                <a:effectLst>
                  <a:outerShdw blurRad="38100" dist="38100" dir="2700000" algn="tl">
                    <a:srgbClr val="000000">
                      <a:alpha val="43137"/>
                    </a:srgbClr>
                  </a:outerShdw>
                </a:effectLst>
                <a:latin typeface="Garamond" panose="02020404030301010803" pitchFamily="18" charset="0"/>
                <a:hlinkClick r:id="rId18"/>
              </a:rPr>
              <a:t>§ 339 trestního zákoníku</a:t>
            </a:r>
            <a:r>
              <a:rPr lang="cs-CZ" sz="1200" i="1" dirty="0">
                <a:solidFill>
                  <a:schemeClr val="tx1"/>
                </a:solidFill>
                <a:effectLst>
                  <a:outerShdw blurRad="38100" dist="38100" dir="2700000" algn="tl">
                    <a:srgbClr val="000000">
                      <a:alpha val="43137"/>
                    </a:srgbClr>
                  </a:outerShdw>
                </a:effectLst>
                <a:latin typeface="Garamond" panose="02020404030301010803" pitchFamily="18" charset="0"/>
              </a:rPr>
              <a:t>), vzpoury vězňů (</a:t>
            </a:r>
            <a:r>
              <a:rPr lang="cs-CZ" sz="1200" i="1" dirty="0">
                <a:solidFill>
                  <a:schemeClr val="tx1"/>
                </a:solidFill>
                <a:effectLst>
                  <a:outerShdw blurRad="38100" dist="38100" dir="2700000" algn="tl">
                    <a:srgbClr val="000000">
                      <a:alpha val="43137"/>
                    </a:srgbClr>
                  </a:outerShdw>
                </a:effectLst>
                <a:latin typeface="Garamond" panose="02020404030301010803" pitchFamily="18" charset="0"/>
                <a:hlinkClick r:id="rId19"/>
              </a:rPr>
              <a:t>§ 344 trestního zákoníku</a:t>
            </a:r>
            <a:r>
              <a:rPr lang="cs-CZ" sz="1200" i="1" dirty="0">
                <a:solidFill>
                  <a:schemeClr val="tx1"/>
                </a:solidFill>
                <a:effectLst>
                  <a:outerShdw blurRad="38100" dist="38100" dir="2700000" algn="tl">
                    <a:srgbClr val="000000">
                      <a:alpha val="43137"/>
                    </a:srgbClr>
                  </a:outerShdw>
                </a:effectLst>
                <a:latin typeface="Garamond" panose="02020404030301010803" pitchFamily="18" charset="0"/>
              </a:rPr>
              <a:t>), nebezpečného pronásledování (</a:t>
            </a:r>
            <a:r>
              <a:rPr lang="cs-CZ" sz="1200" i="1" dirty="0">
                <a:solidFill>
                  <a:schemeClr val="tx1"/>
                </a:solidFill>
                <a:effectLst>
                  <a:outerShdw blurRad="38100" dist="38100" dir="2700000" algn="tl">
                    <a:srgbClr val="000000">
                      <a:alpha val="43137"/>
                    </a:srgbClr>
                  </a:outerShdw>
                </a:effectLst>
                <a:latin typeface="Garamond" panose="02020404030301010803" pitchFamily="18" charset="0"/>
                <a:hlinkClick r:id="rId20"/>
              </a:rPr>
              <a:t>§ 354 trestního zákoníku</a:t>
            </a:r>
            <a:r>
              <a:rPr lang="cs-CZ" sz="1200" i="1" dirty="0">
                <a:solidFill>
                  <a:schemeClr val="tx1"/>
                </a:solidFill>
                <a:effectLst>
                  <a:outerShdw blurRad="38100" dist="38100" dir="2700000" algn="tl">
                    <a:srgbClr val="000000">
                      <a:alpha val="43137"/>
                    </a:srgbClr>
                  </a:outerShdw>
                </a:effectLst>
                <a:latin typeface="Garamond" panose="02020404030301010803" pitchFamily="18" charset="0"/>
              </a:rPr>
              <a:t>), opilství (</a:t>
            </a:r>
            <a:r>
              <a:rPr lang="cs-CZ" sz="1200" i="1" dirty="0">
                <a:solidFill>
                  <a:schemeClr val="tx1"/>
                </a:solidFill>
                <a:effectLst>
                  <a:outerShdw blurRad="38100" dist="38100" dir="2700000" algn="tl">
                    <a:srgbClr val="000000">
                      <a:alpha val="43137"/>
                    </a:srgbClr>
                  </a:outerShdw>
                </a:effectLst>
                <a:latin typeface="Garamond" panose="02020404030301010803" pitchFamily="18" charset="0"/>
                <a:hlinkClick r:id="rId21"/>
              </a:rPr>
              <a:t>§ 360 trestního zákoníku</a:t>
            </a:r>
            <a:r>
              <a:rPr lang="cs-CZ" sz="1200" i="1" dirty="0">
                <a:solidFill>
                  <a:schemeClr val="tx1"/>
                </a:solidFill>
                <a:effectLst>
                  <a:outerShdw blurRad="38100" dist="38100" dir="2700000" algn="tl">
                    <a:srgbClr val="000000">
                      <a:alpha val="43137"/>
                    </a:srgbClr>
                  </a:outerShdw>
                </a:effectLst>
                <a:latin typeface="Garamond" panose="02020404030301010803" pitchFamily="18" charset="0"/>
              </a:rPr>
              <a:t>), proti branné povinnosti uvedených ve zvláštní části hlavě jedenácté trestního zákoníku, vojenských uvedených ve zvláštní části hlavě dvanácté trestního zákoníku a použití zakázaného bojového prostředku a nedovoleného vedení boje (</a:t>
            </a:r>
            <a:r>
              <a:rPr lang="cs-CZ" sz="1200" i="1" dirty="0">
                <a:solidFill>
                  <a:schemeClr val="tx1"/>
                </a:solidFill>
                <a:effectLst>
                  <a:outerShdw blurRad="38100" dist="38100" dir="2700000" algn="tl">
                    <a:srgbClr val="000000">
                      <a:alpha val="43137"/>
                    </a:srgbClr>
                  </a:outerShdw>
                </a:effectLst>
                <a:latin typeface="Garamond" panose="02020404030301010803" pitchFamily="18" charset="0"/>
                <a:hlinkClick r:id="rId22"/>
              </a:rPr>
              <a:t>§ 411 trestního zákoníku</a:t>
            </a:r>
            <a:r>
              <a:rPr lang="cs-CZ" sz="1200" i="1" dirty="0">
                <a:solidFill>
                  <a:schemeClr val="tx1"/>
                </a:solidFill>
                <a:effectLst>
                  <a:outerShdw blurRad="38100" dist="38100" dir="2700000" algn="tl">
                    <a:srgbClr val="000000">
                      <a:alpha val="43137"/>
                    </a:srgbClr>
                  </a:outerShdw>
                </a:effectLst>
                <a:latin typeface="Garamond" panose="02020404030301010803" pitchFamily="18" charset="0"/>
              </a:rPr>
              <a:t>).</a:t>
            </a:r>
            <a:endParaRPr lang="cs-CZ" sz="1200" i="1" dirty="0">
              <a:solidFill>
                <a:schemeClr val="tx1"/>
              </a:solidFill>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endParaRPr>
          </a:p>
          <a:p>
            <a:pPr marL="0" indent="0" algn="just">
              <a:buNone/>
            </a:pPr>
            <a:endParaRPr lang="cs-CZ" sz="1200" dirty="0">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endParaRPr>
          </a:p>
          <a:p>
            <a:pPr marL="0" indent="0">
              <a:buNone/>
            </a:pPr>
            <a:endParaRPr lang="cs-CZ" sz="1200" dirty="0">
              <a:latin typeface="Tahoma" pitchFamily="34" charset="0"/>
              <a:ea typeface="Tahoma" pitchFamily="34" charset="0"/>
              <a:cs typeface="Tahoma" pitchFamily="34" charset="0"/>
            </a:endParaRPr>
          </a:p>
        </p:txBody>
      </p:sp>
    </p:spTree>
    <p:extLst>
      <p:ext uri="{BB962C8B-B14F-4D97-AF65-F5344CB8AC3E}">
        <p14:creationId xmlns:p14="http://schemas.microsoft.com/office/powerpoint/2010/main" val="2417699942"/>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2423592" y="274638"/>
            <a:ext cx="7787208" cy="562074"/>
          </a:xfrm>
        </p:spPr>
        <p:txBody>
          <a:bodyPr>
            <a:normAutofit/>
          </a:bodyPr>
          <a:lstStyle/>
          <a:p>
            <a:pPr marL="0" indent="0" algn="ctr">
              <a:buNone/>
            </a:pPr>
            <a:r>
              <a:rPr lang="cs-CZ" sz="2000" i="1" dirty="0">
                <a:solidFill>
                  <a:srgbClr val="C00000"/>
                </a:solidFill>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rPr>
              <a:t>TOPO – základy trestní odpovědnosti a </a:t>
            </a:r>
            <a:r>
              <a:rPr lang="cs-CZ" sz="2000" i="1" dirty="0" err="1">
                <a:solidFill>
                  <a:srgbClr val="C00000"/>
                </a:solidFill>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rPr>
              <a:t>a</a:t>
            </a:r>
            <a:r>
              <a:rPr lang="cs-CZ" sz="2000" i="1" dirty="0">
                <a:solidFill>
                  <a:srgbClr val="C00000"/>
                </a:solidFill>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rPr>
              <a:t> základy trestní odpovědnosti</a:t>
            </a:r>
            <a:endParaRPr lang="cs-CZ" sz="2000" dirty="0">
              <a:latin typeface="Garamond" panose="02020404030301010803" pitchFamily="18" charset="0"/>
            </a:endParaRPr>
          </a:p>
        </p:txBody>
      </p:sp>
      <p:sp>
        <p:nvSpPr>
          <p:cNvPr id="3" name="Zástupný symbol pro obsah 2"/>
          <p:cNvSpPr>
            <a:spLocks noGrp="1"/>
          </p:cNvSpPr>
          <p:nvPr>
            <p:ph sz="quarter" idx="13"/>
          </p:nvPr>
        </p:nvSpPr>
        <p:spPr>
          <a:xfrm>
            <a:off x="2423592" y="764704"/>
            <a:ext cx="7787208" cy="5255096"/>
          </a:xfrm>
        </p:spPr>
        <p:txBody>
          <a:bodyPr>
            <a:normAutofit/>
          </a:bodyPr>
          <a:lstStyle/>
          <a:p>
            <a:pPr marL="0" indent="0" algn="ctr">
              <a:buNone/>
            </a:pPr>
            <a:r>
              <a:rPr lang="cs-CZ" sz="1300" b="1" dirty="0">
                <a:solidFill>
                  <a:srgbClr val="0070C0"/>
                </a:solidFill>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rPr>
              <a:t>§ 8</a:t>
            </a:r>
            <a:r>
              <a:rPr lang="cs-CZ" sz="1300" b="1" dirty="0">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rPr>
              <a:t> - </a:t>
            </a:r>
            <a:r>
              <a:rPr lang="cs-CZ" sz="1300" b="1" i="1" dirty="0">
                <a:solidFill>
                  <a:srgbClr val="FF0000"/>
                </a:solidFill>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rPr>
              <a:t>Trestní odpovědnost právnické osoby</a:t>
            </a:r>
          </a:p>
          <a:p>
            <a:pPr marL="0" indent="0" algn="just">
              <a:buNone/>
            </a:pPr>
            <a:r>
              <a:rPr lang="cs-CZ" sz="1200" dirty="0">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rPr>
              <a:t> </a:t>
            </a:r>
          </a:p>
          <a:p>
            <a:pPr marL="0" indent="0" algn="just">
              <a:buNone/>
            </a:pPr>
            <a:r>
              <a:rPr lang="cs-CZ" sz="1200" b="1" dirty="0">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rPr>
              <a:t>1) </a:t>
            </a:r>
            <a:r>
              <a:rPr lang="cs-CZ" sz="1200" b="1" i="1" dirty="0">
                <a:solidFill>
                  <a:srgbClr val="7030A0"/>
                </a:solidFill>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rPr>
              <a:t>Trestným činem spáchaným právnickou osobou je </a:t>
            </a:r>
            <a:r>
              <a:rPr lang="cs-CZ" sz="1200" b="1" i="1" u="sng" dirty="0">
                <a:solidFill>
                  <a:srgbClr val="00B050"/>
                </a:solidFill>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rPr>
              <a:t>protiprávní čin </a:t>
            </a:r>
            <a:r>
              <a:rPr lang="cs-CZ" sz="1200" i="1" u="sng" dirty="0">
                <a:solidFill>
                  <a:srgbClr val="00B050"/>
                </a:solidFill>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rPr>
              <a:t>spáchaný  </a:t>
            </a:r>
          </a:p>
          <a:p>
            <a:pPr algn="just"/>
            <a:r>
              <a:rPr lang="cs-CZ" sz="1200" b="1" i="1" u="sng" dirty="0">
                <a:solidFill>
                  <a:srgbClr val="00B050"/>
                </a:solidFill>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rPr>
              <a:t>v jejím zájmu</a:t>
            </a:r>
            <a:r>
              <a:rPr lang="cs-CZ" sz="1200" i="1" u="sng" dirty="0">
                <a:solidFill>
                  <a:srgbClr val="00B050"/>
                </a:solidFill>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rPr>
              <a:t> nebo </a:t>
            </a:r>
          </a:p>
          <a:p>
            <a:pPr algn="just"/>
            <a:r>
              <a:rPr lang="cs-CZ" sz="1200" b="1" i="1" u="sng" dirty="0">
                <a:solidFill>
                  <a:srgbClr val="00B050"/>
                </a:solidFill>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rPr>
              <a:t>v rámci její činnosti</a:t>
            </a:r>
            <a:r>
              <a:rPr lang="cs-CZ" sz="1200" i="1" u="sng" dirty="0">
                <a:solidFill>
                  <a:srgbClr val="00B050"/>
                </a:solidFill>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rPr>
              <a:t>, </a:t>
            </a:r>
          </a:p>
          <a:p>
            <a:pPr algn="just"/>
            <a:r>
              <a:rPr lang="cs-CZ" sz="1200" i="1" u="sng" dirty="0">
                <a:solidFill>
                  <a:srgbClr val="00B050"/>
                </a:solidFill>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rPr>
              <a:t>jednal-li tak</a:t>
            </a:r>
          </a:p>
          <a:p>
            <a:pPr marL="0" indent="0" algn="just">
              <a:buNone/>
            </a:pPr>
            <a:r>
              <a:rPr lang="cs-CZ" sz="1200" b="1" dirty="0">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rPr>
              <a:t>a) </a:t>
            </a:r>
            <a:r>
              <a:rPr lang="cs-CZ" sz="1200" b="1" i="1" dirty="0">
                <a:solidFill>
                  <a:srgbClr val="00B0F0"/>
                </a:solidFill>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rPr>
              <a:t>statutární orgán </a:t>
            </a:r>
            <a:r>
              <a:rPr lang="cs-CZ" sz="1200" i="1" dirty="0">
                <a:solidFill>
                  <a:srgbClr val="00B0F0"/>
                </a:solidFill>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rPr>
              <a:t>nebo </a:t>
            </a:r>
            <a:r>
              <a:rPr lang="cs-CZ" sz="1200" b="1" i="1" dirty="0">
                <a:solidFill>
                  <a:srgbClr val="00B0F0"/>
                </a:solidFill>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rPr>
              <a:t>člen statutárního orgánu</a:t>
            </a:r>
            <a:r>
              <a:rPr lang="cs-CZ" sz="1200" i="1" dirty="0">
                <a:solidFill>
                  <a:srgbClr val="00B0F0"/>
                </a:solidFill>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rPr>
              <a:t>, anebo </a:t>
            </a:r>
            <a:r>
              <a:rPr lang="cs-CZ" sz="1200" b="1" i="1" dirty="0">
                <a:solidFill>
                  <a:srgbClr val="00B0F0"/>
                </a:solidFill>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rPr>
              <a:t>jiná osoba, která je oprávněna jménem nebo za právnickou osobu jednat</a:t>
            </a:r>
            <a:r>
              <a:rPr lang="cs-CZ" sz="1200" dirty="0">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rPr>
              <a:t>,</a:t>
            </a:r>
          </a:p>
          <a:p>
            <a:pPr marL="0" indent="0" algn="just">
              <a:buNone/>
            </a:pPr>
            <a:r>
              <a:rPr lang="cs-CZ" sz="1200" b="1" dirty="0">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rPr>
              <a:t>b) </a:t>
            </a:r>
            <a:r>
              <a:rPr lang="cs-CZ" sz="1200" b="1" dirty="0">
                <a:solidFill>
                  <a:srgbClr val="00B0F0"/>
                </a:solidFill>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rPr>
              <a:t>ten, kdo u této právnické osoby ve vedoucím postavení vykonává řídící nebo kontrolní činnost</a:t>
            </a:r>
            <a:r>
              <a:rPr lang="cs-CZ" sz="1200" dirty="0">
                <a:solidFill>
                  <a:srgbClr val="00B0F0"/>
                </a:solidFill>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rPr>
              <a:t>, i když není osobou uvedenou v písmenu a),</a:t>
            </a:r>
          </a:p>
          <a:p>
            <a:pPr marL="0" indent="0" algn="just">
              <a:buNone/>
            </a:pPr>
            <a:r>
              <a:rPr lang="cs-CZ" sz="1200" b="1" dirty="0">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rPr>
              <a:t>c) </a:t>
            </a:r>
            <a:r>
              <a:rPr lang="cs-CZ" sz="1200" b="1" dirty="0">
                <a:solidFill>
                  <a:srgbClr val="00B0F0"/>
                </a:solidFill>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rPr>
              <a:t>ten, kdo vykonává rozhodující vliv na řízení této právnické osoby</a:t>
            </a:r>
            <a:r>
              <a:rPr lang="cs-CZ" sz="1200" dirty="0">
                <a:solidFill>
                  <a:srgbClr val="00B0F0"/>
                </a:solidFill>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rPr>
              <a:t>, </a:t>
            </a:r>
            <a:r>
              <a:rPr lang="cs-CZ" sz="1200" i="1" u="sng" dirty="0">
                <a:solidFill>
                  <a:srgbClr val="00B0F0"/>
                </a:solidFill>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rPr>
              <a:t>jestliže jeho jednání bylo alespoň jednou z podmínek vzniku následku zakládajícího trestní odpovědnost právnické osoby</a:t>
            </a:r>
            <a:r>
              <a:rPr lang="cs-CZ" sz="1200" dirty="0">
                <a:solidFill>
                  <a:srgbClr val="00B0F0"/>
                </a:solidFill>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rPr>
              <a:t>, nebo</a:t>
            </a:r>
          </a:p>
          <a:p>
            <a:pPr marL="0" indent="0" algn="just">
              <a:buNone/>
            </a:pPr>
            <a:r>
              <a:rPr lang="cs-CZ" sz="1200" b="1" dirty="0">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rPr>
              <a:t>d) </a:t>
            </a:r>
            <a:r>
              <a:rPr lang="cs-CZ" sz="1200" b="1" dirty="0">
                <a:solidFill>
                  <a:srgbClr val="00B0F0"/>
                </a:solidFill>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rPr>
              <a:t>zaměstnanec</a:t>
            </a:r>
            <a:r>
              <a:rPr lang="cs-CZ" sz="1200" dirty="0">
                <a:solidFill>
                  <a:srgbClr val="00B0F0"/>
                </a:solidFill>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rPr>
              <a:t> nebo </a:t>
            </a:r>
            <a:r>
              <a:rPr lang="cs-CZ" sz="1200" b="1" dirty="0">
                <a:solidFill>
                  <a:srgbClr val="00B0F0"/>
                </a:solidFill>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rPr>
              <a:t>osoba v obdobném postavení </a:t>
            </a:r>
            <a:r>
              <a:rPr lang="cs-CZ" sz="1200" dirty="0">
                <a:solidFill>
                  <a:srgbClr val="00B0F0"/>
                </a:solidFill>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rPr>
              <a:t>(dále jen „zaměstnanec“) </a:t>
            </a:r>
            <a:r>
              <a:rPr lang="cs-CZ" sz="1200" i="1" dirty="0">
                <a:solidFill>
                  <a:srgbClr val="00B0F0"/>
                </a:solidFill>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rPr>
              <a:t>při plnění pracovních úkolů, i když není osobou uvedenou v písmenech</a:t>
            </a:r>
            <a:r>
              <a:rPr lang="cs-CZ" sz="1200" dirty="0">
                <a:solidFill>
                  <a:srgbClr val="00B0F0"/>
                </a:solidFill>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rPr>
              <a:t> a) až c),</a:t>
            </a:r>
          </a:p>
          <a:p>
            <a:pPr marL="0" indent="0" algn="just">
              <a:buNone/>
            </a:pPr>
            <a:r>
              <a:rPr lang="cs-CZ" sz="1200" i="1" u="sng" dirty="0">
                <a:solidFill>
                  <a:srgbClr val="00B050"/>
                </a:solidFill>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rPr>
              <a:t> jestliže jí ho lze přičítat podle odstavce 2</a:t>
            </a:r>
            <a:r>
              <a:rPr lang="cs-CZ" sz="1200" dirty="0">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rPr>
              <a:t>.</a:t>
            </a:r>
          </a:p>
          <a:p>
            <a:pPr marL="0" indent="0" algn="just">
              <a:buNone/>
            </a:pPr>
            <a:endParaRPr lang="cs-CZ" sz="1200" dirty="0">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endParaRPr>
          </a:p>
        </p:txBody>
      </p:sp>
    </p:spTree>
    <p:extLst>
      <p:ext uri="{BB962C8B-B14F-4D97-AF65-F5344CB8AC3E}">
        <p14:creationId xmlns:p14="http://schemas.microsoft.com/office/powerpoint/2010/main" val="1582453332"/>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2495600" y="274638"/>
            <a:ext cx="7715200" cy="562074"/>
          </a:xfrm>
        </p:spPr>
        <p:txBody>
          <a:bodyPr>
            <a:normAutofit/>
          </a:bodyPr>
          <a:lstStyle/>
          <a:p>
            <a:pPr marL="0" indent="0" algn="ctr">
              <a:buNone/>
            </a:pPr>
            <a:r>
              <a:rPr lang="cs-CZ" sz="2000" i="1" dirty="0">
                <a:solidFill>
                  <a:srgbClr val="C00000"/>
                </a:solidFill>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rPr>
              <a:t>TOPO – obecná ustanovení a základy trestní odpovědnosti</a:t>
            </a:r>
            <a:endParaRPr lang="cs-CZ" sz="2000" dirty="0">
              <a:latin typeface="Garamond" panose="02020404030301010803" pitchFamily="18" charset="0"/>
            </a:endParaRPr>
          </a:p>
        </p:txBody>
      </p:sp>
      <p:sp>
        <p:nvSpPr>
          <p:cNvPr id="3" name="Zástupný symbol pro obsah 2"/>
          <p:cNvSpPr>
            <a:spLocks noGrp="1"/>
          </p:cNvSpPr>
          <p:nvPr>
            <p:ph sz="quarter" idx="13"/>
          </p:nvPr>
        </p:nvSpPr>
        <p:spPr>
          <a:xfrm>
            <a:off x="2423592" y="620688"/>
            <a:ext cx="7787208" cy="5399112"/>
          </a:xfrm>
        </p:spPr>
        <p:txBody>
          <a:bodyPr>
            <a:normAutofit/>
          </a:bodyPr>
          <a:lstStyle/>
          <a:p>
            <a:pPr marL="0" indent="0" algn="just">
              <a:buNone/>
            </a:pPr>
            <a:r>
              <a:rPr lang="cs-CZ" sz="1200" b="1" dirty="0">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rPr>
              <a:t>2) </a:t>
            </a:r>
            <a:r>
              <a:rPr lang="cs-CZ" sz="1200" b="1" i="1" dirty="0">
                <a:solidFill>
                  <a:srgbClr val="7030A0"/>
                </a:solidFill>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rPr>
              <a:t>Právnické osobě lze přičítat spáchání trestného činu uvedeného v § 7, jestliže byl spáchán</a:t>
            </a:r>
          </a:p>
          <a:p>
            <a:pPr marL="0" indent="0" algn="just">
              <a:buNone/>
            </a:pPr>
            <a:r>
              <a:rPr lang="cs-CZ" sz="1200" b="1" dirty="0">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rPr>
              <a:t>a) </a:t>
            </a:r>
            <a:r>
              <a:rPr lang="cs-CZ" sz="1200" i="1" u="sng" dirty="0">
                <a:solidFill>
                  <a:srgbClr val="00B0F0"/>
                </a:solidFill>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rPr>
              <a:t>jednáním orgánů právnické osoby nebo osob</a:t>
            </a:r>
            <a:r>
              <a:rPr lang="cs-CZ" sz="1200" dirty="0">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rPr>
              <a:t> uvedených v odstavci 1 písm. a) až c), nebo</a:t>
            </a:r>
          </a:p>
          <a:p>
            <a:pPr marL="0" indent="0" algn="just">
              <a:buNone/>
            </a:pPr>
            <a:r>
              <a:rPr lang="cs-CZ" sz="1200" b="1" dirty="0">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rPr>
              <a:t>b) </a:t>
            </a:r>
            <a:r>
              <a:rPr lang="cs-CZ" sz="1200" i="1" u="sng" dirty="0">
                <a:solidFill>
                  <a:srgbClr val="00B0F0"/>
                </a:solidFill>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rPr>
              <a:t>zaměstnancem uvedeným v odstavci 1 písm. d)</a:t>
            </a:r>
            <a:r>
              <a:rPr lang="cs-CZ" sz="1200" i="1" dirty="0">
                <a:solidFill>
                  <a:srgbClr val="00B0F0"/>
                </a:solidFill>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rPr>
              <a:t> </a:t>
            </a:r>
          </a:p>
          <a:p>
            <a:pPr algn="just"/>
            <a:r>
              <a:rPr lang="cs-CZ" sz="1200" i="1" u="sng" dirty="0">
                <a:solidFill>
                  <a:srgbClr val="00B050"/>
                </a:solidFill>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rPr>
              <a:t>na podkladě rozhodnutí, schválení nebo pokynu orgánů právnické osoby nebo osob uvedených v odstavci 1 písm. a) až c)</a:t>
            </a:r>
            <a:r>
              <a:rPr lang="cs-CZ" sz="1200" dirty="0">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rPr>
              <a:t> anebo proto, že </a:t>
            </a:r>
          </a:p>
          <a:p>
            <a:pPr algn="just"/>
            <a:r>
              <a:rPr lang="cs-CZ" sz="1200" i="1" u="sng" dirty="0">
                <a:solidFill>
                  <a:srgbClr val="00B050"/>
                </a:solidFill>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rPr>
              <a:t>orgány právnické osoby nebo osoby uvedené v odstavci 1 písm. a) až c) neprovedly taková opatření, která měly provést podle jiného právního předpisu nebo která po nich lze spravedlivě požadovat, zejména neprovedly povinnou nebo potřebnou kontrolu nad činností zaměstnanců nebo jiných osob, jimž jsou nadřízeny</a:t>
            </a:r>
            <a:r>
              <a:rPr lang="cs-CZ" sz="1200" dirty="0">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rPr>
              <a:t>, anebo </a:t>
            </a:r>
          </a:p>
          <a:p>
            <a:pPr algn="just"/>
            <a:r>
              <a:rPr lang="cs-CZ" sz="1200" i="1" u="sng" dirty="0">
                <a:solidFill>
                  <a:srgbClr val="00B050"/>
                </a:solidFill>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rPr>
              <a:t>neučinily nezbytná opatření k zamezení nebo odvrácení následků spáchaného trestného činu</a:t>
            </a:r>
            <a:r>
              <a:rPr lang="cs-CZ" sz="1200" dirty="0">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rPr>
              <a:t>.</a:t>
            </a:r>
          </a:p>
          <a:p>
            <a:pPr marL="0" indent="0" algn="just">
              <a:buNone/>
            </a:pPr>
            <a:r>
              <a:rPr lang="cs-CZ" sz="1200" b="1" dirty="0">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rPr>
              <a:t> 3) </a:t>
            </a:r>
            <a:r>
              <a:rPr lang="cs-CZ" sz="1200" b="1" i="1" dirty="0">
                <a:solidFill>
                  <a:srgbClr val="7030A0"/>
                </a:solidFill>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rPr>
              <a:t>Trestní odpovědnosti právnické osoby nebrání, </a:t>
            </a:r>
            <a:r>
              <a:rPr lang="cs-CZ" sz="1200" i="1" u="sng" dirty="0">
                <a:solidFill>
                  <a:srgbClr val="00B050"/>
                </a:solidFill>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rPr>
              <a:t>nepodaří-li se zjistit, která konkrétní fyzická osoba jednala způsobem uvedeným v odstavcích 1 a 2</a:t>
            </a:r>
            <a:r>
              <a:rPr lang="cs-CZ" sz="1200" dirty="0">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rPr>
              <a:t>.</a:t>
            </a:r>
          </a:p>
          <a:p>
            <a:pPr marL="0" indent="0" algn="just">
              <a:buNone/>
            </a:pPr>
            <a:r>
              <a:rPr lang="cs-CZ" sz="1200" b="1" dirty="0">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rPr>
              <a:t>4) </a:t>
            </a:r>
            <a:r>
              <a:rPr lang="cs-CZ" sz="1200" b="1" i="1" dirty="0">
                <a:solidFill>
                  <a:srgbClr val="7030A0"/>
                </a:solidFill>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rPr>
              <a:t>Ustanovení odstavců 1 a 2 se užijí i tehdy</a:t>
            </a:r>
            <a:r>
              <a:rPr lang="cs-CZ" sz="1200" dirty="0">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rPr>
              <a:t>, jestliže</a:t>
            </a:r>
          </a:p>
          <a:p>
            <a:pPr marL="0" indent="0" algn="just">
              <a:buNone/>
            </a:pPr>
            <a:r>
              <a:rPr lang="cs-CZ" sz="1200" b="1" dirty="0">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rPr>
              <a:t>a) </a:t>
            </a:r>
            <a:r>
              <a:rPr lang="cs-CZ" sz="1200" i="1" u="sng" dirty="0">
                <a:solidFill>
                  <a:srgbClr val="00B0F0"/>
                </a:solidFill>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rPr>
              <a:t>k jednání uvedenému v odstavcích 1 a 2 došlo před vznikem právnické osoby</a:t>
            </a:r>
            <a:r>
              <a:rPr lang="cs-CZ" sz="1200" dirty="0">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rPr>
              <a:t>,</a:t>
            </a:r>
          </a:p>
          <a:p>
            <a:pPr marL="0" indent="0" algn="just">
              <a:buNone/>
            </a:pPr>
            <a:r>
              <a:rPr lang="cs-CZ" sz="1200" b="1" dirty="0">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rPr>
              <a:t>b) </a:t>
            </a:r>
            <a:r>
              <a:rPr lang="cs-CZ" sz="1200" i="1" u="sng" dirty="0">
                <a:solidFill>
                  <a:srgbClr val="00B0F0"/>
                </a:solidFill>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rPr>
              <a:t>právnická osoba vznikla, ale soud rozhodl o neplatnosti právnické osoby</a:t>
            </a:r>
            <a:r>
              <a:rPr lang="cs-CZ" sz="1200" dirty="0">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rPr>
              <a:t>,</a:t>
            </a:r>
          </a:p>
          <a:p>
            <a:pPr marL="0" indent="0" algn="just">
              <a:buNone/>
            </a:pPr>
            <a:r>
              <a:rPr lang="cs-CZ" sz="1200" b="1" dirty="0">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rPr>
              <a:t>c) </a:t>
            </a:r>
            <a:r>
              <a:rPr lang="cs-CZ" sz="1200" i="1" u="sng" dirty="0">
                <a:solidFill>
                  <a:srgbClr val="00B0F0"/>
                </a:solidFill>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rPr>
              <a:t>právní úkon, který měl založit oprávnění k jednání za právnickou osobu, je neplatný nebo neúčinný</a:t>
            </a:r>
            <a:r>
              <a:rPr lang="cs-CZ" sz="1200" dirty="0">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rPr>
              <a:t>, nebo</a:t>
            </a:r>
          </a:p>
          <a:p>
            <a:pPr marL="0" indent="0" algn="just">
              <a:buNone/>
            </a:pPr>
            <a:r>
              <a:rPr lang="cs-CZ" sz="1200" b="1" dirty="0">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rPr>
              <a:t>d) </a:t>
            </a:r>
            <a:r>
              <a:rPr lang="cs-CZ" sz="1200" i="1" u="sng" dirty="0">
                <a:solidFill>
                  <a:srgbClr val="00B0F0"/>
                </a:solidFill>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rPr>
              <a:t>jednající fyzická osoba není za takový trestný čin trestně odpovědná</a:t>
            </a:r>
            <a:r>
              <a:rPr lang="cs-CZ" sz="1200" dirty="0">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rPr>
              <a:t>.</a:t>
            </a:r>
          </a:p>
          <a:p>
            <a:pPr marL="0" indent="0">
              <a:buNone/>
            </a:pPr>
            <a:r>
              <a:rPr lang="cs-CZ" sz="1200" b="1" dirty="0">
                <a:solidFill>
                  <a:schemeClr val="tx1"/>
                </a:solidFill>
                <a:effectLst>
                  <a:outerShdw blurRad="38100" dist="38100" dir="2700000" algn="tl">
                    <a:srgbClr val="000000">
                      <a:alpha val="43137"/>
                    </a:srgbClr>
                  </a:outerShdw>
                </a:effectLst>
                <a:latin typeface="Garamond" panose="02020404030301010803" pitchFamily="18" charset="0"/>
              </a:rPr>
              <a:t>5) </a:t>
            </a:r>
            <a:r>
              <a:rPr lang="cs-CZ" sz="1200" b="1" i="1" dirty="0">
                <a:solidFill>
                  <a:srgbClr val="7030A0"/>
                </a:solidFill>
                <a:effectLst>
                  <a:outerShdw blurRad="38100" dist="38100" dir="2700000" algn="tl">
                    <a:srgbClr val="000000">
                      <a:alpha val="43137"/>
                    </a:srgbClr>
                  </a:outerShdw>
                </a:effectLst>
                <a:latin typeface="Garamond" panose="02020404030301010803" pitchFamily="18" charset="0"/>
              </a:rPr>
              <a:t>Právnická osoba se trestní odpovědnosti podle odstavců 1 až 4 zprostí, </a:t>
            </a:r>
          </a:p>
          <a:p>
            <a:pPr marL="0" indent="0">
              <a:buNone/>
            </a:pPr>
            <a:r>
              <a:rPr lang="cs-CZ" sz="1200" i="1" u="sng" dirty="0">
                <a:solidFill>
                  <a:srgbClr val="00B0F0"/>
                </a:solidFill>
                <a:effectLst>
                  <a:outerShdw blurRad="38100" dist="38100" dir="2700000" algn="tl">
                    <a:srgbClr val="000000">
                      <a:alpha val="43137"/>
                    </a:srgbClr>
                  </a:outerShdw>
                </a:effectLst>
                <a:latin typeface="Garamond" panose="02020404030301010803" pitchFamily="18" charset="0"/>
              </a:rPr>
              <a:t>pokud vynaložila veškeré úsilí, které na ní bylo možno spravedlivě požadovat, aby spáchání protiprávního činu osobami uvedenými v odstavci 1 zabránila</a:t>
            </a:r>
            <a:r>
              <a:rPr lang="cs-CZ" sz="1400" b="1" i="1" dirty="0">
                <a:solidFill>
                  <a:srgbClr val="7030A0"/>
                </a:solidFill>
                <a:effectLst>
                  <a:outerShdw blurRad="38100" dist="38100" dir="2700000" algn="tl">
                    <a:srgbClr val="000000">
                      <a:alpha val="43137"/>
                    </a:srgbClr>
                  </a:outerShdw>
                </a:effectLst>
                <a:latin typeface="Garamond" panose="02020404030301010803" pitchFamily="18" charset="0"/>
              </a:rPr>
              <a:t>. – od 1. 12. 2016 vloženo zák. č. 183/2016 Sb.</a:t>
            </a:r>
            <a:endParaRPr lang="cs-CZ" sz="1200" b="1" i="1" dirty="0">
              <a:solidFill>
                <a:srgbClr val="7030A0"/>
              </a:solidFill>
              <a:effectLst>
                <a:outerShdw blurRad="38100" dist="38100" dir="2700000" algn="tl">
                  <a:srgbClr val="000000">
                    <a:alpha val="43137"/>
                  </a:srgbClr>
                </a:outerShdw>
              </a:effectLst>
              <a:latin typeface="Garamond" panose="02020404030301010803" pitchFamily="18" charset="0"/>
            </a:endParaRPr>
          </a:p>
        </p:txBody>
      </p:sp>
    </p:spTree>
    <p:extLst>
      <p:ext uri="{BB962C8B-B14F-4D97-AF65-F5344CB8AC3E}">
        <p14:creationId xmlns:p14="http://schemas.microsoft.com/office/powerpoint/2010/main" val="1878850421"/>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2423592" y="274638"/>
            <a:ext cx="7787208" cy="562074"/>
          </a:xfrm>
        </p:spPr>
        <p:txBody>
          <a:bodyPr>
            <a:normAutofit/>
          </a:bodyPr>
          <a:lstStyle/>
          <a:p>
            <a:pPr marL="0" indent="0" algn="ctr">
              <a:buNone/>
            </a:pPr>
            <a:r>
              <a:rPr lang="cs-CZ" sz="2000" i="1" dirty="0">
                <a:solidFill>
                  <a:srgbClr val="C00000"/>
                </a:solidFill>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rPr>
              <a:t>TOPO </a:t>
            </a:r>
            <a:r>
              <a:rPr lang="cs-CZ" sz="2000" i="1">
                <a:solidFill>
                  <a:srgbClr val="C00000"/>
                </a:solidFill>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rPr>
              <a:t>– obecná ustanovení a základy </a:t>
            </a:r>
            <a:r>
              <a:rPr lang="cs-CZ" sz="2000" i="1" dirty="0">
                <a:solidFill>
                  <a:srgbClr val="C00000"/>
                </a:solidFill>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rPr>
              <a:t>trestní odpovědnosti</a:t>
            </a:r>
            <a:endParaRPr lang="cs-CZ" sz="2000" dirty="0">
              <a:latin typeface="Garamond" panose="02020404030301010803" pitchFamily="18" charset="0"/>
            </a:endParaRPr>
          </a:p>
        </p:txBody>
      </p:sp>
      <p:sp>
        <p:nvSpPr>
          <p:cNvPr id="3" name="Zástupný symbol pro obsah 2"/>
          <p:cNvSpPr>
            <a:spLocks noGrp="1"/>
          </p:cNvSpPr>
          <p:nvPr>
            <p:ph sz="quarter" idx="13"/>
          </p:nvPr>
        </p:nvSpPr>
        <p:spPr>
          <a:xfrm>
            <a:off x="2423592" y="764704"/>
            <a:ext cx="7787208" cy="5255096"/>
          </a:xfrm>
        </p:spPr>
        <p:txBody>
          <a:bodyPr>
            <a:normAutofit/>
          </a:bodyPr>
          <a:lstStyle/>
          <a:p>
            <a:pPr marL="0" indent="0" algn="ctr">
              <a:buNone/>
            </a:pPr>
            <a:r>
              <a:rPr lang="cs-CZ" sz="1400" b="1" dirty="0">
                <a:solidFill>
                  <a:srgbClr val="0070C0"/>
                </a:solidFill>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rPr>
              <a:t>§ 9 </a:t>
            </a:r>
            <a:r>
              <a:rPr lang="cs-CZ" sz="1400" dirty="0">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rPr>
              <a:t>- </a:t>
            </a:r>
            <a:r>
              <a:rPr lang="cs-CZ" sz="1400" i="1" dirty="0">
                <a:solidFill>
                  <a:srgbClr val="FF0000"/>
                </a:solidFill>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rPr>
              <a:t>Pachatel, spolupachatel a účastník</a:t>
            </a:r>
            <a:endParaRPr lang="cs-CZ" sz="1200" dirty="0">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endParaRPr>
          </a:p>
          <a:p>
            <a:pPr marL="0" indent="0" algn="just">
              <a:buNone/>
            </a:pPr>
            <a:r>
              <a:rPr lang="cs-CZ" sz="1200" b="1" dirty="0">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rPr>
              <a:t>1) </a:t>
            </a:r>
            <a:r>
              <a:rPr lang="cs-CZ" sz="1200" b="1" i="1" dirty="0">
                <a:solidFill>
                  <a:srgbClr val="7030A0"/>
                </a:solidFill>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rPr>
              <a:t>Pachatelem trestného činu je právnická osoba</a:t>
            </a:r>
            <a:r>
              <a:rPr lang="cs-CZ" sz="1200" dirty="0">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rPr>
              <a:t>, </a:t>
            </a:r>
            <a:r>
              <a:rPr lang="cs-CZ" sz="1200" i="1" u="sng" dirty="0">
                <a:solidFill>
                  <a:srgbClr val="00B050"/>
                </a:solidFill>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rPr>
              <a:t>které </a:t>
            </a:r>
            <a:r>
              <a:rPr lang="cs-CZ" sz="1200" b="1" i="1" u="sng" dirty="0">
                <a:solidFill>
                  <a:srgbClr val="00B050"/>
                </a:solidFill>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rPr>
              <a:t>lze přičítat </a:t>
            </a:r>
            <a:r>
              <a:rPr lang="cs-CZ" sz="1200" i="1" u="sng" dirty="0">
                <a:solidFill>
                  <a:srgbClr val="00B050"/>
                </a:solidFill>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rPr>
              <a:t>porušení nebo ohrožení zájmu chráněného trestním zákonem způsobem uvedeným v tomto zákoně</a:t>
            </a:r>
            <a:r>
              <a:rPr lang="cs-CZ" sz="1200" dirty="0">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rPr>
              <a:t>.</a:t>
            </a:r>
          </a:p>
          <a:p>
            <a:pPr marL="0" indent="0" algn="just">
              <a:buNone/>
            </a:pPr>
            <a:r>
              <a:rPr lang="cs-CZ" sz="1200" b="1" dirty="0">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rPr>
              <a:t> 2) </a:t>
            </a:r>
            <a:r>
              <a:rPr lang="cs-CZ" sz="1200" b="1" i="1" dirty="0">
                <a:solidFill>
                  <a:srgbClr val="7030A0"/>
                </a:solidFill>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rPr>
              <a:t>Pachatelem je i právnická osoba</a:t>
            </a:r>
            <a:r>
              <a:rPr lang="cs-CZ" sz="1200" i="1" u="sng" dirty="0">
                <a:solidFill>
                  <a:srgbClr val="00B050"/>
                </a:solidFill>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rPr>
              <a:t>, která k provedení činu </a:t>
            </a:r>
            <a:r>
              <a:rPr lang="cs-CZ" sz="1200" b="1" i="1" u="sng" dirty="0">
                <a:solidFill>
                  <a:srgbClr val="00B050"/>
                </a:solidFill>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rPr>
              <a:t>užila </a:t>
            </a:r>
            <a:r>
              <a:rPr lang="cs-CZ" sz="1200" i="1" u="sng" dirty="0">
                <a:solidFill>
                  <a:srgbClr val="00B050"/>
                </a:solidFill>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rPr>
              <a:t>jiné právnické nebo fyzické osoby</a:t>
            </a:r>
            <a:r>
              <a:rPr lang="cs-CZ" sz="1200" dirty="0">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rPr>
              <a:t>.</a:t>
            </a:r>
          </a:p>
          <a:p>
            <a:pPr marL="0" indent="0" algn="just">
              <a:buNone/>
            </a:pPr>
            <a:r>
              <a:rPr lang="cs-CZ" sz="1200" dirty="0">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rPr>
              <a:t> </a:t>
            </a:r>
            <a:r>
              <a:rPr lang="cs-CZ" sz="1200" b="1" dirty="0">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rPr>
              <a:t>3) </a:t>
            </a:r>
            <a:r>
              <a:rPr lang="cs-CZ" sz="1200" i="1" u="sng" dirty="0">
                <a:solidFill>
                  <a:srgbClr val="00B050"/>
                </a:solidFill>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rPr>
              <a:t>Trestní odpovědností právnické osoby není dotčena trestní odpovědnost fyzických osob uvedených v § 8 odst. 1 a trestní odpovědností těchto fyzických osob není dotčena trestní odpovědnost právnické osoby. Byl-li trestný čin spáchán společným jednáním více osob, z nichž alespoň jedna je osoba právnická, odpovídá každá z nich, jako by trestný čin spáchala sama</a:t>
            </a:r>
            <a:r>
              <a:rPr lang="cs-CZ" sz="1200" dirty="0">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rPr>
              <a:t>.</a:t>
            </a:r>
          </a:p>
          <a:p>
            <a:pPr marL="0" indent="0" algn="ctr">
              <a:buNone/>
            </a:pPr>
            <a:r>
              <a:rPr lang="cs-CZ" sz="1500" b="1" dirty="0">
                <a:solidFill>
                  <a:srgbClr val="0070C0"/>
                </a:solidFill>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rPr>
              <a:t>§ 10 </a:t>
            </a:r>
            <a:r>
              <a:rPr lang="cs-CZ" sz="1500" dirty="0">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rPr>
              <a:t>- </a:t>
            </a:r>
            <a:r>
              <a:rPr lang="cs-CZ" sz="1500" i="1" dirty="0">
                <a:solidFill>
                  <a:srgbClr val="FF0000"/>
                </a:solidFill>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rPr>
              <a:t>Trestní odpovědnost právního nástupce právnické osoby</a:t>
            </a:r>
            <a:endParaRPr lang="cs-CZ" sz="1200" dirty="0">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endParaRPr>
          </a:p>
          <a:p>
            <a:pPr marL="0" indent="0" algn="just">
              <a:buNone/>
            </a:pPr>
            <a:r>
              <a:rPr lang="cs-CZ" sz="1200" b="1" dirty="0">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rPr>
              <a:t>1) </a:t>
            </a:r>
            <a:r>
              <a:rPr lang="cs-CZ" sz="1200" i="1" u="sng" dirty="0">
                <a:solidFill>
                  <a:srgbClr val="00B050"/>
                </a:solidFill>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rPr>
              <a:t>Trestní odpovědnost právnické osoby </a:t>
            </a:r>
            <a:r>
              <a:rPr lang="cs-CZ" sz="1200" b="1" i="1" u="sng" dirty="0">
                <a:solidFill>
                  <a:srgbClr val="00B050"/>
                </a:solidFill>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rPr>
              <a:t>přechází </a:t>
            </a:r>
            <a:r>
              <a:rPr lang="cs-CZ" sz="1200" i="1" u="sng" dirty="0">
                <a:solidFill>
                  <a:srgbClr val="00B050"/>
                </a:solidFill>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rPr>
              <a:t>na všechny její právní nástupce</a:t>
            </a:r>
            <a:r>
              <a:rPr lang="cs-CZ" sz="1200" dirty="0">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rPr>
              <a:t>.</a:t>
            </a:r>
          </a:p>
          <a:p>
            <a:pPr marL="0" indent="0" algn="just">
              <a:buNone/>
            </a:pPr>
            <a:r>
              <a:rPr lang="cs-CZ" sz="1200" b="1" dirty="0">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rPr>
              <a:t>2) </a:t>
            </a:r>
            <a:r>
              <a:rPr lang="cs-CZ" sz="1200" i="1" u="sng" dirty="0">
                <a:solidFill>
                  <a:srgbClr val="00B050"/>
                </a:solidFill>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rPr>
              <a:t>Přešla-li trestní odpovědnost podle odstavce 1 na </a:t>
            </a:r>
            <a:r>
              <a:rPr lang="cs-CZ" sz="1200" b="1" i="1" u="sng" dirty="0">
                <a:solidFill>
                  <a:srgbClr val="00B050"/>
                </a:solidFill>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rPr>
              <a:t>více právních nástupců právnické osoby</a:t>
            </a:r>
            <a:r>
              <a:rPr lang="cs-CZ" sz="1200" i="1" u="sng" dirty="0">
                <a:solidFill>
                  <a:srgbClr val="00B050"/>
                </a:solidFill>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rPr>
              <a:t>, přihlédne soud při rozhodování o druhu a výměře trestu nebo ochranného opatření i k tomu, v jakém rozsahu na každého z nich přešly výnosy, užitky a jiné výhody ze spáchaného trestného činu, případně i k tomu, v jakém rozsahu kterýkoli z nich pokračuje v činnosti, v souvislosti s níž byl spáchán trestný čin</a:t>
            </a:r>
            <a:r>
              <a:rPr lang="cs-CZ" sz="1200" dirty="0">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rPr>
              <a:t>.</a:t>
            </a:r>
          </a:p>
          <a:p>
            <a:pPr marL="0" indent="0" algn="just">
              <a:buNone/>
            </a:pPr>
            <a:r>
              <a:rPr lang="cs-CZ" sz="1200" b="1" dirty="0">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rPr>
              <a:t>3) </a:t>
            </a:r>
            <a:r>
              <a:rPr lang="cs-CZ" sz="1200" i="1" u="sng" dirty="0">
                <a:solidFill>
                  <a:srgbClr val="00B050"/>
                </a:solidFill>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rPr>
              <a:t>Na ukládání úhrnného, souhrnného a společného trestu právnímu nástupci se obdobně užijí ustanovení trestního zákoníku; nepřichází-li takový postup v úvahu vzhledem k povaze právního nástupnictví nebo z jiných důvodů, soud uloží samostatný trest</a:t>
            </a:r>
            <a:r>
              <a:rPr lang="cs-CZ" sz="1200" dirty="0">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rPr>
              <a:t>.</a:t>
            </a:r>
          </a:p>
          <a:p>
            <a:pPr marL="0" indent="0" algn="just">
              <a:buNone/>
            </a:pPr>
            <a:r>
              <a:rPr lang="cs-CZ" sz="1200" b="1" dirty="0">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rPr>
              <a:t>4)</a:t>
            </a:r>
            <a:r>
              <a:rPr lang="cs-CZ" sz="1200" dirty="0">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rPr>
              <a:t> </a:t>
            </a:r>
            <a:r>
              <a:rPr lang="cs-CZ" sz="1200" i="1" u="sng" dirty="0">
                <a:solidFill>
                  <a:srgbClr val="00B050"/>
                </a:solidFill>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rPr>
              <a:t>Obdobně podle odstavců 1 až 3 bude soud postupovat v případě, že </a:t>
            </a:r>
            <a:r>
              <a:rPr lang="cs-CZ" sz="1200" b="1" i="1" u="sng" dirty="0">
                <a:solidFill>
                  <a:srgbClr val="00B050"/>
                </a:solidFill>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rPr>
              <a:t>dojde ke zrušení právnické osoby po pravomocném skončení trestního stíhání</a:t>
            </a:r>
            <a:r>
              <a:rPr lang="cs-CZ" sz="1200" dirty="0">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rPr>
              <a:t>.</a:t>
            </a:r>
          </a:p>
        </p:txBody>
      </p:sp>
    </p:spTree>
    <p:extLst>
      <p:ext uri="{BB962C8B-B14F-4D97-AF65-F5344CB8AC3E}">
        <p14:creationId xmlns:p14="http://schemas.microsoft.com/office/powerpoint/2010/main" val="1648093737"/>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767408" y="4941168"/>
            <a:ext cx="10306993" cy="574000"/>
          </a:xfrm>
        </p:spPr>
        <p:txBody>
          <a:bodyPr/>
          <a:lstStyle/>
          <a:p>
            <a:pPr marL="0" indent="0" algn="ctr">
              <a:buNone/>
            </a:pPr>
            <a:r>
              <a:rPr lang="cs-CZ" sz="2000" i="1" dirty="0">
                <a:solidFill>
                  <a:srgbClr val="C00000"/>
                </a:solidFill>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rPr>
              <a:t>TOPO – obecná ustanovení</a:t>
            </a:r>
            <a:endParaRPr lang="cs-CZ" sz="2000" dirty="0"/>
          </a:p>
        </p:txBody>
      </p:sp>
      <p:sp>
        <p:nvSpPr>
          <p:cNvPr id="3" name="Zástupný symbol pro obsah 2"/>
          <p:cNvSpPr>
            <a:spLocks noGrp="1"/>
          </p:cNvSpPr>
          <p:nvPr>
            <p:ph sz="quarter" idx="13"/>
          </p:nvPr>
        </p:nvSpPr>
        <p:spPr>
          <a:xfrm>
            <a:off x="695400" y="332656"/>
            <a:ext cx="10729192" cy="3873584"/>
          </a:xfrm>
        </p:spPr>
        <p:txBody>
          <a:bodyPr>
            <a:normAutofit/>
          </a:bodyPr>
          <a:lstStyle/>
          <a:p>
            <a:pPr marL="45720" indent="0" algn="ctr">
              <a:buNone/>
            </a:pPr>
            <a:r>
              <a:rPr lang="cs-CZ" sz="1800" b="1" dirty="0">
                <a:solidFill>
                  <a:srgbClr val="FFC000"/>
                </a:solidFill>
                <a:effectLst>
                  <a:outerShdw blurRad="38100" dist="38100" dir="2700000" algn="tl">
                    <a:srgbClr val="000000">
                      <a:alpha val="43137"/>
                    </a:srgbClr>
                  </a:outerShdw>
                </a:effectLst>
                <a:latin typeface="Garamond" panose="02020404030301010803" pitchFamily="18" charset="0"/>
              </a:rPr>
              <a:t>Struktura a účinnost zákona č. 418/2011 Sb.</a:t>
            </a:r>
          </a:p>
          <a:p>
            <a:pPr marL="45720" indent="0">
              <a:buNone/>
            </a:pPr>
            <a:r>
              <a:rPr lang="cs-CZ" sz="1400" b="1" dirty="0">
                <a:solidFill>
                  <a:srgbClr val="00B0F0"/>
                </a:solidFill>
                <a:effectLst>
                  <a:outerShdw blurRad="38100" dist="38100" dir="2700000" algn="tl">
                    <a:srgbClr val="000000">
                      <a:alpha val="43137"/>
                    </a:srgbClr>
                  </a:outerShdw>
                </a:effectLst>
                <a:latin typeface="Garamond" panose="02020404030301010803" pitchFamily="18" charset="0"/>
              </a:rPr>
              <a:t>Část první </a:t>
            </a:r>
            <a:r>
              <a:rPr lang="cs-CZ" sz="1400" dirty="0">
                <a:effectLst>
                  <a:outerShdw blurRad="38100" dist="38100" dir="2700000" algn="tl">
                    <a:srgbClr val="000000">
                      <a:alpha val="43137"/>
                    </a:srgbClr>
                  </a:outerShdw>
                </a:effectLst>
                <a:latin typeface="Garamond" panose="02020404030301010803" pitchFamily="18" charset="0"/>
              </a:rPr>
              <a:t>– Obecná ustanovení (§§ 1 – 6)</a:t>
            </a:r>
          </a:p>
          <a:p>
            <a:pPr marL="45720" indent="0">
              <a:buNone/>
            </a:pPr>
            <a:r>
              <a:rPr lang="cs-CZ" sz="1400" b="1" dirty="0">
                <a:solidFill>
                  <a:srgbClr val="00B0F0"/>
                </a:solidFill>
                <a:effectLst>
                  <a:outerShdw blurRad="38100" dist="38100" dir="2700000" algn="tl">
                    <a:srgbClr val="000000">
                      <a:alpha val="43137"/>
                    </a:srgbClr>
                  </a:outerShdw>
                </a:effectLst>
                <a:latin typeface="Garamond" panose="02020404030301010803" pitchFamily="18" charset="0"/>
              </a:rPr>
              <a:t>Část druhá </a:t>
            </a:r>
            <a:r>
              <a:rPr lang="cs-CZ" sz="1400" dirty="0">
                <a:effectLst>
                  <a:outerShdw blurRad="38100" dist="38100" dir="2700000" algn="tl">
                    <a:srgbClr val="000000">
                      <a:alpha val="43137"/>
                    </a:srgbClr>
                  </a:outerShdw>
                </a:effectLst>
                <a:latin typeface="Garamond" panose="02020404030301010803" pitchFamily="18" charset="0"/>
              </a:rPr>
              <a:t>– Základy trestní odpovědnosti právnických osob (§§ 7 – 13)</a:t>
            </a:r>
          </a:p>
          <a:p>
            <a:pPr marL="45720" indent="0">
              <a:buNone/>
            </a:pPr>
            <a:r>
              <a:rPr lang="cs-CZ" sz="1400" b="1" dirty="0">
                <a:solidFill>
                  <a:srgbClr val="00B0F0"/>
                </a:solidFill>
                <a:effectLst>
                  <a:outerShdw blurRad="38100" dist="38100" dir="2700000" algn="tl">
                    <a:srgbClr val="000000">
                      <a:alpha val="43137"/>
                    </a:srgbClr>
                  </a:outerShdw>
                </a:effectLst>
                <a:latin typeface="Garamond" panose="02020404030301010803" pitchFamily="18" charset="0"/>
              </a:rPr>
              <a:t>Část třetí </a:t>
            </a:r>
            <a:r>
              <a:rPr lang="cs-CZ" sz="1400" dirty="0">
                <a:effectLst>
                  <a:outerShdw blurRad="38100" dist="38100" dir="2700000" algn="tl">
                    <a:srgbClr val="000000">
                      <a:alpha val="43137"/>
                    </a:srgbClr>
                  </a:outerShdw>
                </a:effectLst>
                <a:latin typeface="Garamond" panose="02020404030301010803" pitchFamily="18" charset="0"/>
              </a:rPr>
              <a:t>– Tresty a ochranná opatření (§§ 14 – 25)</a:t>
            </a:r>
          </a:p>
          <a:p>
            <a:pPr marL="45720" indent="0">
              <a:buNone/>
            </a:pPr>
            <a:r>
              <a:rPr lang="cs-CZ" sz="1400" i="1" dirty="0">
                <a:solidFill>
                  <a:srgbClr val="FFC000"/>
                </a:solidFill>
                <a:effectLst>
                  <a:outerShdw blurRad="38100" dist="38100" dir="2700000" algn="tl">
                    <a:srgbClr val="000000">
                      <a:alpha val="43137"/>
                    </a:srgbClr>
                  </a:outerShdw>
                </a:effectLst>
                <a:latin typeface="Garamond" panose="02020404030301010803" pitchFamily="18" charset="0"/>
              </a:rPr>
              <a:t>Hlava I. </a:t>
            </a:r>
            <a:r>
              <a:rPr lang="cs-CZ" sz="1400" dirty="0">
                <a:effectLst>
                  <a:outerShdw blurRad="38100" dist="38100" dir="2700000" algn="tl">
                    <a:srgbClr val="000000">
                      <a:alpha val="43137"/>
                    </a:srgbClr>
                  </a:outerShdw>
                </a:effectLst>
                <a:latin typeface="Garamond" panose="02020404030301010803" pitchFamily="18" charset="0"/>
              </a:rPr>
              <a:t>– Obecná ustanovení (§ 14 - § 15)</a:t>
            </a:r>
          </a:p>
          <a:p>
            <a:pPr marL="45720" indent="0">
              <a:buNone/>
            </a:pPr>
            <a:r>
              <a:rPr lang="cs-CZ" sz="1400" i="1" dirty="0">
                <a:solidFill>
                  <a:srgbClr val="FFC000"/>
                </a:solidFill>
                <a:effectLst>
                  <a:outerShdw blurRad="38100" dist="38100" dir="2700000" algn="tl">
                    <a:srgbClr val="000000">
                      <a:alpha val="43137"/>
                    </a:srgbClr>
                  </a:outerShdw>
                </a:effectLst>
                <a:latin typeface="Garamond" panose="02020404030301010803" pitchFamily="18" charset="0"/>
              </a:rPr>
              <a:t> Hlava II. </a:t>
            </a:r>
            <a:r>
              <a:rPr lang="cs-CZ" sz="1400" dirty="0">
                <a:effectLst>
                  <a:outerShdw blurRad="38100" dist="38100" dir="2700000" algn="tl">
                    <a:srgbClr val="000000">
                      <a:alpha val="43137"/>
                    </a:srgbClr>
                  </a:outerShdw>
                </a:effectLst>
                <a:latin typeface="Garamond" panose="02020404030301010803" pitchFamily="18" charset="0"/>
              </a:rPr>
              <a:t>– Ukládání jednotlivých druhů trestů (§ 16 - § 23)</a:t>
            </a:r>
          </a:p>
          <a:p>
            <a:pPr marL="45720" indent="0">
              <a:buNone/>
            </a:pPr>
            <a:r>
              <a:rPr lang="cs-CZ" sz="1400" i="1" dirty="0">
                <a:solidFill>
                  <a:srgbClr val="FFC000"/>
                </a:solidFill>
                <a:effectLst>
                  <a:outerShdw blurRad="38100" dist="38100" dir="2700000" algn="tl">
                    <a:srgbClr val="000000">
                      <a:alpha val="43137"/>
                    </a:srgbClr>
                  </a:outerShdw>
                </a:effectLst>
                <a:latin typeface="Garamond" panose="02020404030301010803" pitchFamily="18" charset="0"/>
              </a:rPr>
              <a:t>Hlava III. </a:t>
            </a:r>
            <a:r>
              <a:rPr lang="cs-CZ" sz="1400" dirty="0">
                <a:effectLst>
                  <a:outerShdw blurRad="38100" dist="38100" dir="2700000" algn="tl">
                    <a:srgbClr val="000000">
                      <a:alpha val="43137"/>
                    </a:srgbClr>
                  </a:outerShdw>
                </a:effectLst>
                <a:latin typeface="Garamond" panose="02020404030301010803" pitchFamily="18" charset="0"/>
              </a:rPr>
              <a:t>– Zánik výkonu trestu (§ 24 - § 25)</a:t>
            </a:r>
          </a:p>
          <a:p>
            <a:pPr marL="45720" indent="0">
              <a:buNone/>
            </a:pPr>
            <a:r>
              <a:rPr lang="cs-CZ" sz="1400" i="1" dirty="0">
                <a:solidFill>
                  <a:srgbClr val="FFC000"/>
                </a:solidFill>
                <a:effectLst>
                  <a:outerShdw blurRad="38100" dist="38100" dir="2700000" algn="tl">
                    <a:srgbClr val="000000">
                      <a:alpha val="43137"/>
                    </a:srgbClr>
                  </a:outerShdw>
                </a:effectLst>
                <a:latin typeface="Garamond" panose="02020404030301010803" pitchFamily="18" charset="0"/>
              </a:rPr>
              <a:t>Hlava IV. </a:t>
            </a:r>
            <a:r>
              <a:rPr lang="cs-CZ" sz="1400" dirty="0">
                <a:effectLst>
                  <a:outerShdw blurRad="38100" dist="38100" dir="2700000" algn="tl">
                    <a:srgbClr val="000000">
                      <a:alpha val="43137"/>
                    </a:srgbClr>
                  </a:outerShdw>
                </a:effectLst>
                <a:latin typeface="Garamond" panose="02020404030301010803" pitchFamily="18" charset="0"/>
              </a:rPr>
              <a:t>- Ochranná opatření (§ 26 - § 26a)</a:t>
            </a:r>
          </a:p>
          <a:p>
            <a:pPr marL="45720" indent="0">
              <a:buNone/>
            </a:pPr>
            <a:r>
              <a:rPr lang="cs-CZ" sz="1400" i="1" dirty="0">
                <a:solidFill>
                  <a:srgbClr val="FFC000"/>
                </a:solidFill>
                <a:effectLst>
                  <a:outerShdw blurRad="38100" dist="38100" dir="2700000" algn="tl">
                    <a:srgbClr val="000000">
                      <a:alpha val="43137"/>
                    </a:srgbClr>
                  </a:outerShdw>
                </a:effectLst>
                <a:latin typeface="Garamond" panose="02020404030301010803" pitchFamily="18" charset="0"/>
              </a:rPr>
              <a:t>Hlava V.</a:t>
            </a:r>
            <a:r>
              <a:rPr lang="cs-CZ" sz="1400" dirty="0">
                <a:effectLst>
                  <a:outerShdw blurRad="38100" dist="38100" dir="2700000" algn="tl">
                    <a:srgbClr val="000000">
                      <a:alpha val="43137"/>
                    </a:srgbClr>
                  </a:outerShdw>
                </a:effectLst>
                <a:latin typeface="Garamond" panose="02020404030301010803" pitchFamily="18" charset="0"/>
              </a:rPr>
              <a:t> – Zánik účinků </a:t>
            </a:r>
            <a:r>
              <a:rPr lang="cs-CZ" sz="1400" dirty="0" err="1">
                <a:effectLst>
                  <a:outerShdw blurRad="38100" dist="38100" dir="2700000" algn="tl">
                    <a:srgbClr val="000000">
                      <a:alpha val="43137"/>
                    </a:srgbClr>
                  </a:outerShdw>
                </a:effectLst>
                <a:latin typeface="Garamond" panose="02020404030301010803" pitchFamily="18" charset="0"/>
              </a:rPr>
              <a:t>odosuzení</a:t>
            </a:r>
            <a:r>
              <a:rPr lang="cs-CZ" sz="1400" dirty="0">
                <a:effectLst>
                  <a:outerShdw blurRad="38100" dist="38100" dir="2700000" algn="tl">
                    <a:srgbClr val="000000">
                      <a:alpha val="43137"/>
                    </a:srgbClr>
                  </a:outerShdw>
                </a:effectLst>
                <a:latin typeface="Garamond" panose="02020404030301010803" pitchFamily="18" charset="0"/>
              </a:rPr>
              <a:t> (§ 27)</a:t>
            </a:r>
          </a:p>
          <a:p>
            <a:pPr marL="45720" indent="0">
              <a:buNone/>
            </a:pPr>
            <a:r>
              <a:rPr lang="cs-CZ" sz="1400" b="1" dirty="0">
                <a:solidFill>
                  <a:srgbClr val="00B0F0"/>
                </a:solidFill>
                <a:effectLst>
                  <a:outerShdw blurRad="38100" dist="38100" dir="2700000" algn="tl">
                    <a:srgbClr val="000000">
                      <a:alpha val="43137"/>
                    </a:srgbClr>
                  </a:outerShdw>
                </a:effectLst>
                <a:latin typeface="Garamond" panose="02020404030301010803" pitchFamily="18" charset="0"/>
              </a:rPr>
              <a:t>Část čtvrtá </a:t>
            </a:r>
            <a:r>
              <a:rPr lang="cs-CZ" sz="1400" dirty="0">
                <a:effectLst>
                  <a:outerShdw blurRad="38100" dist="38100" dir="2700000" algn="tl">
                    <a:srgbClr val="000000">
                      <a:alpha val="43137"/>
                    </a:srgbClr>
                  </a:outerShdw>
                </a:effectLst>
                <a:latin typeface="Garamond" panose="02020404030301010803" pitchFamily="18" charset="0"/>
              </a:rPr>
              <a:t>– Zvláštní ustanovení o řízení proti právnickým osobám (§§ 29 – 41) </a:t>
            </a:r>
            <a:r>
              <a:rPr lang="cs-CZ" sz="1400" i="1" dirty="0">
                <a:effectLst>
                  <a:outerShdw blurRad="38100" dist="38100" dir="2700000" algn="tl">
                    <a:srgbClr val="000000">
                      <a:alpha val="43137"/>
                    </a:srgbClr>
                  </a:outerShdw>
                </a:effectLst>
                <a:latin typeface="Garamond" panose="02020404030301010803" pitchFamily="18" charset="0"/>
              </a:rPr>
              <a:t>zrušeno ustanovení § 28</a:t>
            </a:r>
            <a:endParaRPr lang="cs-CZ" sz="1400" dirty="0">
              <a:effectLst>
                <a:outerShdw blurRad="38100" dist="38100" dir="2700000" algn="tl">
                  <a:srgbClr val="000000">
                    <a:alpha val="43137"/>
                  </a:srgbClr>
                </a:outerShdw>
              </a:effectLst>
              <a:latin typeface="Garamond" panose="02020404030301010803" pitchFamily="18" charset="0"/>
            </a:endParaRPr>
          </a:p>
          <a:p>
            <a:pPr marL="45720" indent="0">
              <a:buNone/>
            </a:pPr>
            <a:r>
              <a:rPr lang="cs-CZ" sz="1400" b="1" dirty="0">
                <a:solidFill>
                  <a:srgbClr val="00B0F0"/>
                </a:solidFill>
                <a:effectLst>
                  <a:outerShdw blurRad="38100" dist="38100" dir="2700000" algn="tl">
                    <a:srgbClr val="000000">
                      <a:alpha val="43137"/>
                    </a:srgbClr>
                  </a:outerShdw>
                </a:effectLst>
                <a:latin typeface="Garamond" panose="02020404030301010803" pitchFamily="18" charset="0"/>
              </a:rPr>
              <a:t>Část pátá </a:t>
            </a:r>
            <a:r>
              <a:rPr lang="cs-CZ" sz="1400" dirty="0">
                <a:effectLst>
                  <a:outerShdw blurRad="38100" dist="38100" dir="2700000" algn="tl">
                    <a:srgbClr val="000000">
                      <a:alpha val="43137"/>
                    </a:srgbClr>
                  </a:outerShdw>
                </a:effectLst>
                <a:latin typeface="Garamond" panose="02020404030301010803" pitchFamily="18" charset="0"/>
              </a:rPr>
              <a:t>– Zvláštní ustanovení o řízení o mezinárodní justiční spolupráci ve věcech trestních (§ 42) </a:t>
            </a:r>
            <a:r>
              <a:rPr lang="cs-CZ" sz="1400" i="1" dirty="0">
                <a:effectLst>
                  <a:outerShdw blurRad="38100" dist="38100" dir="2700000" algn="tl">
                    <a:srgbClr val="000000">
                      <a:alpha val="43137"/>
                    </a:srgbClr>
                  </a:outerShdw>
                </a:effectLst>
                <a:latin typeface="Garamond" panose="02020404030301010803" pitchFamily="18" charset="0"/>
              </a:rPr>
              <a:t>zrušena ustanovení §§ 43 - 47</a:t>
            </a:r>
          </a:p>
          <a:p>
            <a:pPr marL="45720" indent="0">
              <a:buNone/>
            </a:pPr>
            <a:r>
              <a:rPr lang="cs-CZ" sz="1400" b="1" dirty="0">
                <a:solidFill>
                  <a:srgbClr val="00B0F0"/>
                </a:solidFill>
                <a:effectLst>
                  <a:outerShdw blurRad="38100" dist="38100" dir="2700000" algn="tl">
                    <a:srgbClr val="000000">
                      <a:alpha val="43137"/>
                    </a:srgbClr>
                  </a:outerShdw>
                </a:effectLst>
                <a:latin typeface="Garamond" panose="02020404030301010803" pitchFamily="18" charset="0"/>
              </a:rPr>
              <a:t>Část šestá </a:t>
            </a:r>
            <a:r>
              <a:rPr lang="cs-CZ" sz="1400" dirty="0">
                <a:effectLst>
                  <a:outerShdw blurRad="38100" dist="38100" dir="2700000" algn="tl">
                    <a:srgbClr val="000000">
                      <a:alpha val="43137"/>
                    </a:srgbClr>
                  </a:outerShdw>
                </a:effectLst>
                <a:latin typeface="Garamond" panose="02020404030301010803" pitchFamily="18" charset="0"/>
              </a:rPr>
              <a:t>– Účinnost (§ 48) – </a:t>
            </a:r>
            <a:r>
              <a:rPr lang="cs-CZ" sz="1600" b="1" dirty="0">
                <a:solidFill>
                  <a:srgbClr val="FFC000"/>
                </a:solidFill>
                <a:effectLst>
                  <a:outerShdw blurRad="38100" dist="38100" dir="2700000" algn="tl">
                    <a:srgbClr val="000000">
                      <a:alpha val="43137"/>
                    </a:srgbClr>
                  </a:outerShdw>
                </a:effectLst>
                <a:latin typeface="Garamond" panose="02020404030301010803" pitchFamily="18" charset="0"/>
              </a:rPr>
              <a:t>od 1. 1. 2012</a:t>
            </a:r>
            <a:endParaRPr lang="cs-CZ" sz="1600" dirty="0">
              <a:solidFill>
                <a:srgbClr val="FFC000"/>
              </a:solidFill>
              <a:effectLst>
                <a:outerShdw blurRad="38100" dist="38100" dir="2700000" algn="tl">
                  <a:srgbClr val="000000">
                    <a:alpha val="43137"/>
                  </a:srgbClr>
                </a:outerShdw>
              </a:effectLst>
              <a:latin typeface="Garamond" panose="02020404030301010803" pitchFamily="18" charset="0"/>
            </a:endParaRPr>
          </a:p>
        </p:txBody>
      </p:sp>
    </p:spTree>
    <p:extLst>
      <p:ext uri="{BB962C8B-B14F-4D97-AF65-F5344CB8AC3E}">
        <p14:creationId xmlns:p14="http://schemas.microsoft.com/office/powerpoint/2010/main" val="114409273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FC49B2C-1A64-46D8-9A15-72A102342556}"/>
              </a:ext>
            </a:extLst>
          </p:cNvPr>
          <p:cNvSpPr>
            <a:spLocks noGrp="1"/>
          </p:cNvSpPr>
          <p:nvPr>
            <p:ph type="title"/>
          </p:nvPr>
        </p:nvSpPr>
        <p:spPr>
          <a:xfrm>
            <a:off x="1271464" y="4941168"/>
            <a:ext cx="9802937" cy="574000"/>
          </a:xfrm>
        </p:spPr>
        <p:txBody>
          <a:bodyPr/>
          <a:lstStyle/>
          <a:p>
            <a:pPr algn="ctr"/>
            <a:r>
              <a:rPr lang="cs-CZ" sz="2000" i="1" dirty="0">
                <a:solidFill>
                  <a:srgbClr val="C00000"/>
                </a:solidFill>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rPr>
              <a:t>TOPO – obecná ustanovení</a:t>
            </a:r>
            <a:endParaRPr lang="cs-CZ" sz="2000" dirty="0"/>
          </a:p>
        </p:txBody>
      </p:sp>
      <p:sp>
        <p:nvSpPr>
          <p:cNvPr id="3" name="Zástupný obsah 2">
            <a:extLst>
              <a:ext uri="{FF2B5EF4-FFF2-40B4-BE49-F238E27FC236}">
                <a16:creationId xmlns:a16="http://schemas.microsoft.com/office/drawing/2014/main" id="{B8C18AD9-1143-4E43-8358-C6CD84034F5E}"/>
              </a:ext>
            </a:extLst>
          </p:cNvPr>
          <p:cNvSpPr>
            <a:spLocks noGrp="1"/>
          </p:cNvSpPr>
          <p:nvPr>
            <p:ph sz="quarter" idx="13"/>
          </p:nvPr>
        </p:nvSpPr>
        <p:spPr>
          <a:xfrm>
            <a:off x="1199456" y="188640"/>
            <a:ext cx="10297144" cy="4536504"/>
          </a:xfrm>
        </p:spPr>
        <p:txBody>
          <a:bodyPr>
            <a:normAutofit fontScale="92500" lnSpcReduction="10000"/>
          </a:bodyPr>
          <a:lstStyle/>
          <a:p>
            <a:pPr marL="45720" indent="0" algn="ctr">
              <a:buNone/>
            </a:pPr>
            <a:r>
              <a:rPr lang="cs-CZ" sz="1800" b="1" dirty="0">
                <a:solidFill>
                  <a:srgbClr val="FFC000"/>
                </a:solidFill>
                <a:effectLst>
                  <a:outerShdw blurRad="38100" dist="38100" dir="2700000" algn="tl">
                    <a:srgbClr val="000000">
                      <a:alpha val="43137"/>
                    </a:srgbClr>
                  </a:outerShdw>
                </a:effectLst>
                <a:latin typeface="Garamond" panose="02020404030301010803" pitchFamily="18" charset="0"/>
              </a:rPr>
              <a:t>Významné změny zákona</a:t>
            </a:r>
          </a:p>
          <a:p>
            <a:pPr marL="45720" indent="0" algn="just">
              <a:buNone/>
            </a:pPr>
            <a:r>
              <a:rPr lang="cs-CZ" sz="1400" b="1" dirty="0">
                <a:solidFill>
                  <a:srgbClr val="00B0F0"/>
                </a:solidFill>
                <a:effectLst>
                  <a:outerShdw blurRad="38100" dist="38100" dir="2700000" algn="tl">
                    <a:srgbClr val="000000">
                      <a:alpha val="43137"/>
                    </a:srgbClr>
                  </a:outerShdw>
                </a:effectLst>
                <a:latin typeface="Garamond" panose="02020404030301010803" pitchFamily="18" charset="0"/>
              </a:rPr>
              <a:t>Č. 105/2013 Sb</a:t>
            </a:r>
            <a:r>
              <a:rPr lang="cs-CZ" sz="1400" dirty="0">
                <a:effectLst>
                  <a:outerShdw blurRad="38100" dist="38100" dir="2700000" algn="tl">
                    <a:srgbClr val="000000">
                      <a:alpha val="43137"/>
                    </a:srgbClr>
                  </a:outerShdw>
                </a:effectLst>
                <a:latin typeface="Garamond" panose="02020404030301010803" pitchFamily="18" charset="0"/>
              </a:rPr>
              <a:t>., </a:t>
            </a:r>
            <a:r>
              <a:rPr lang="cs-CZ" sz="1400" i="0" dirty="0">
                <a:solidFill>
                  <a:srgbClr val="000000"/>
                </a:solidFill>
                <a:effectLst>
                  <a:outerShdw blurRad="38100" dist="38100" dir="2700000" algn="tl">
                    <a:srgbClr val="000000">
                      <a:alpha val="43137"/>
                    </a:srgbClr>
                  </a:outerShdw>
                </a:effectLst>
                <a:latin typeface="Garamond" panose="02020404030301010803" pitchFamily="18" charset="0"/>
              </a:rPr>
              <a:t>o změně některých zákonů v souvislosti s přijetím zákona o mezinárodní justiční spolupráci ve věcech trestních;</a:t>
            </a:r>
          </a:p>
          <a:p>
            <a:pPr algn="just">
              <a:buFontTx/>
              <a:buChar char="-"/>
            </a:pPr>
            <a:r>
              <a:rPr lang="cs-CZ" sz="1400" b="1" i="0" dirty="0">
                <a:solidFill>
                  <a:srgbClr val="000000"/>
                </a:solidFill>
                <a:effectLst>
                  <a:outerShdw blurRad="38100" dist="38100" dir="2700000" algn="tl">
                    <a:srgbClr val="000000">
                      <a:alpha val="43137"/>
                    </a:srgbClr>
                  </a:outerShdw>
                </a:effectLst>
                <a:latin typeface="Garamond" panose="02020404030301010803" pitchFamily="18" charset="0"/>
              </a:rPr>
              <a:t>§ 1 odst. 2, nové znění § 42 a zrušení §§ 43 – 47; </a:t>
            </a:r>
            <a:r>
              <a:rPr lang="cs-CZ" sz="1400" b="1" i="0" dirty="0">
                <a:solidFill>
                  <a:srgbClr val="C00000"/>
                </a:solidFill>
                <a:effectLst>
                  <a:outerShdw blurRad="38100" dist="38100" dir="2700000" algn="tl">
                    <a:srgbClr val="000000">
                      <a:alpha val="43137"/>
                    </a:srgbClr>
                  </a:outerShdw>
                </a:effectLst>
                <a:latin typeface="Garamond" panose="02020404030301010803" pitchFamily="18" charset="0"/>
              </a:rPr>
              <a:t>účinnost od 30. 4. 2013</a:t>
            </a:r>
          </a:p>
          <a:p>
            <a:pPr algn="just">
              <a:buFontTx/>
              <a:buChar char="-"/>
            </a:pPr>
            <a:endParaRPr lang="cs-CZ" sz="1400" b="1" i="0" dirty="0">
              <a:solidFill>
                <a:srgbClr val="C00000"/>
              </a:solidFill>
              <a:effectLst>
                <a:outerShdw blurRad="38100" dist="38100" dir="2700000" algn="tl">
                  <a:srgbClr val="000000">
                    <a:alpha val="43137"/>
                  </a:srgbClr>
                </a:outerShdw>
              </a:effectLst>
              <a:latin typeface="Garamond" panose="02020404030301010803" pitchFamily="18" charset="0"/>
            </a:endParaRPr>
          </a:p>
          <a:p>
            <a:pPr marL="45720" indent="0" algn="just">
              <a:buNone/>
            </a:pPr>
            <a:r>
              <a:rPr lang="cs-CZ" sz="1400" b="1" dirty="0">
                <a:solidFill>
                  <a:srgbClr val="00B0F0"/>
                </a:solidFill>
                <a:effectLst>
                  <a:outerShdw blurRad="38100" dist="38100" dir="2700000" algn="tl">
                    <a:srgbClr val="000000">
                      <a:alpha val="43137"/>
                    </a:srgbClr>
                  </a:outerShdw>
                </a:effectLst>
                <a:latin typeface="Garamond" panose="02020404030301010803" pitchFamily="18" charset="0"/>
              </a:rPr>
              <a:t>Č. 141/2014 Sb. </a:t>
            </a:r>
            <a:r>
              <a:rPr lang="cs-CZ" sz="1400" dirty="0">
                <a:effectLst>
                  <a:outerShdw blurRad="38100" dist="38100" dir="2700000" algn="tl">
                    <a:srgbClr val="000000">
                      <a:alpha val="43137"/>
                    </a:srgbClr>
                  </a:outerShdw>
                </a:effectLst>
                <a:latin typeface="Garamond" panose="02020404030301010803" pitchFamily="18" charset="0"/>
              </a:rPr>
              <a:t>– </a:t>
            </a:r>
            <a:r>
              <a:rPr lang="cs-CZ" sz="1400" dirty="0">
                <a:solidFill>
                  <a:schemeClr val="tx1"/>
                </a:solidFill>
                <a:effectLst>
                  <a:outerShdw blurRad="38100" dist="38100" dir="2700000" algn="tl">
                    <a:srgbClr val="000000">
                      <a:alpha val="43137"/>
                    </a:srgbClr>
                  </a:outerShdw>
                </a:effectLst>
                <a:latin typeface="Garamond" panose="02020404030301010803" pitchFamily="18" charset="0"/>
              </a:rPr>
              <a:t>do </a:t>
            </a:r>
            <a:r>
              <a:rPr lang="cs-CZ" sz="1400" b="1" dirty="0">
                <a:solidFill>
                  <a:schemeClr val="tx1"/>
                </a:solidFill>
                <a:effectLst>
                  <a:outerShdw blurRad="38100" dist="38100" dir="2700000" algn="tl">
                    <a:srgbClr val="000000">
                      <a:alpha val="43137"/>
                    </a:srgbClr>
                  </a:outerShdw>
                </a:effectLst>
                <a:latin typeface="Garamond" panose="02020404030301010803" pitchFamily="18" charset="0"/>
              </a:rPr>
              <a:t>§ 7</a:t>
            </a:r>
            <a:r>
              <a:rPr lang="cs-CZ" sz="1400" dirty="0">
                <a:solidFill>
                  <a:schemeClr val="tx1"/>
                </a:solidFill>
                <a:effectLst>
                  <a:outerShdw blurRad="38100" dist="38100" dir="2700000" algn="tl">
                    <a:srgbClr val="000000">
                      <a:alpha val="43137"/>
                    </a:srgbClr>
                  </a:outerShdw>
                </a:effectLst>
                <a:latin typeface="Garamond" panose="02020404030301010803" pitchFamily="18" charset="0"/>
              </a:rPr>
              <a:t> nově zařazené trestné činy – </a:t>
            </a:r>
            <a:r>
              <a:rPr lang="cs-CZ" sz="1400" b="0" i="0" dirty="0">
                <a:solidFill>
                  <a:schemeClr val="tx1"/>
                </a:solidFill>
                <a:effectLst>
                  <a:outerShdw blurRad="38100" dist="38100" dir="2700000" algn="tl">
                    <a:srgbClr val="000000">
                      <a:alpha val="43137"/>
                    </a:srgbClr>
                  </a:outerShdw>
                </a:effectLst>
                <a:latin typeface="Garamond" panose="02020404030301010803" pitchFamily="18" charset="0"/>
              </a:rPr>
              <a:t>znásilnění, účast na pornografickém představení, navazování nedovolených kontaktů s dítětem a lichva; </a:t>
            </a:r>
            <a:r>
              <a:rPr lang="cs-CZ" sz="1400" b="1" i="0" dirty="0">
                <a:solidFill>
                  <a:srgbClr val="C00000"/>
                </a:solidFill>
                <a:effectLst>
                  <a:outerShdw blurRad="38100" dist="38100" dir="2700000" algn="tl">
                    <a:srgbClr val="000000">
                      <a:alpha val="43137"/>
                    </a:srgbClr>
                  </a:outerShdw>
                </a:effectLst>
                <a:latin typeface="Garamond" panose="02020404030301010803" pitchFamily="18" charset="0"/>
              </a:rPr>
              <a:t>účinnost od 1. 8. 2014</a:t>
            </a:r>
          </a:p>
          <a:p>
            <a:pPr marL="45720" indent="0" algn="just">
              <a:buNone/>
            </a:pPr>
            <a:endParaRPr lang="cs-CZ" sz="1400" b="1" i="0" dirty="0">
              <a:solidFill>
                <a:srgbClr val="C00000"/>
              </a:solidFill>
              <a:effectLst>
                <a:outerShdw blurRad="38100" dist="38100" dir="2700000" algn="tl">
                  <a:srgbClr val="000000">
                    <a:alpha val="43137"/>
                  </a:srgbClr>
                </a:outerShdw>
              </a:effectLst>
              <a:latin typeface="Garamond" panose="02020404030301010803" pitchFamily="18" charset="0"/>
            </a:endParaRPr>
          </a:p>
          <a:p>
            <a:pPr marL="45720" indent="0" algn="just">
              <a:buNone/>
            </a:pPr>
            <a:r>
              <a:rPr lang="cs-CZ" sz="1400" b="1" dirty="0">
                <a:solidFill>
                  <a:srgbClr val="00B0F0"/>
                </a:solidFill>
                <a:effectLst>
                  <a:outerShdw blurRad="38100" dist="38100" dir="2700000" algn="tl">
                    <a:srgbClr val="000000">
                      <a:alpha val="43137"/>
                    </a:srgbClr>
                  </a:outerShdw>
                </a:effectLst>
                <a:latin typeface="Garamond" panose="02020404030301010803" pitchFamily="18" charset="0"/>
              </a:rPr>
              <a:t>Č. 86/2015 Sb. </a:t>
            </a:r>
            <a:r>
              <a:rPr lang="cs-CZ" sz="1400" b="1" dirty="0">
                <a:solidFill>
                  <a:schemeClr val="tx1"/>
                </a:solidFill>
                <a:effectLst>
                  <a:outerShdw blurRad="38100" dist="38100" dir="2700000" algn="tl">
                    <a:srgbClr val="000000">
                      <a:alpha val="43137"/>
                    </a:srgbClr>
                  </a:outerShdw>
                </a:effectLst>
                <a:latin typeface="Garamond" panose="02020404030301010803" pitchFamily="18" charset="0"/>
              </a:rPr>
              <a:t>- </a:t>
            </a:r>
            <a:r>
              <a:rPr lang="cs-CZ" sz="1400" dirty="0">
                <a:solidFill>
                  <a:srgbClr val="000000"/>
                </a:solidFill>
                <a:effectLst>
                  <a:outerShdw blurRad="38100" dist="38100" dir="2700000" algn="tl">
                    <a:srgbClr val="000000">
                      <a:alpha val="43137"/>
                    </a:srgbClr>
                  </a:outerShdw>
                </a:effectLst>
                <a:latin typeface="Garamond" panose="02020404030301010803" pitchFamily="18" charset="0"/>
                <a:ea typeface="Times New Roman" panose="02020603050405020304" pitchFamily="18" charset="0"/>
                <a:cs typeface="Arial" panose="020B0604020202020204" pitchFamily="34" charset="0"/>
              </a:rPr>
              <a:t>Změny v </a:t>
            </a:r>
            <a:r>
              <a:rPr lang="cs-CZ" sz="1400" strike="noStrike" dirty="0">
                <a:solidFill>
                  <a:srgbClr val="000000"/>
                </a:solidFill>
                <a:effectLst>
                  <a:outerShdw blurRad="38100" dist="38100" dir="2700000" algn="tl">
                    <a:srgbClr val="000000">
                      <a:alpha val="43137"/>
                    </a:srgbClr>
                  </a:outerShdw>
                </a:effectLst>
                <a:latin typeface="Garamond" panose="02020404030301010803" pitchFamily="18" charset="0"/>
                <a:ea typeface="Times New Roman" panose="02020603050405020304" pitchFamily="18" charset="0"/>
                <a:cs typeface="Arial" panose="020B0604020202020204" pitchFamily="34" charset="0"/>
                <a:hlinkClick r:id="rId2">
                  <a:extLst>
                    <a:ext uri="{A12FA001-AC4F-418D-AE19-62706E023703}">
                      <ahyp:hlinkClr xmlns:ahyp="http://schemas.microsoft.com/office/drawing/2018/hyperlinkcolor" val="tx"/>
                    </a:ext>
                  </a:extLst>
                </a:hlinkClick>
              </a:rPr>
              <a:t>§ 15 odst. 1 písm. d)</a:t>
            </a:r>
            <a:r>
              <a:rPr lang="cs-CZ" sz="1400" dirty="0">
                <a:solidFill>
                  <a:srgbClr val="000000"/>
                </a:solidFill>
                <a:effectLst>
                  <a:outerShdw blurRad="38100" dist="38100" dir="2700000" algn="tl">
                    <a:srgbClr val="000000">
                      <a:alpha val="43137"/>
                    </a:srgbClr>
                  </a:outerShdw>
                </a:effectLst>
                <a:latin typeface="Garamond" panose="02020404030301010803" pitchFamily="18" charset="0"/>
                <a:ea typeface="Times New Roman" panose="02020603050405020304" pitchFamily="18" charset="0"/>
                <a:cs typeface="Arial" panose="020B0604020202020204" pitchFamily="34" charset="0"/>
              </a:rPr>
              <a:t>, </a:t>
            </a:r>
            <a:r>
              <a:rPr lang="cs-CZ" sz="1400" strike="noStrike" dirty="0">
                <a:solidFill>
                  <a:srgbClr val="000000"/>
                </a:solidFill>
                <a:effectLst>
                  <a:outerShdw blurRad="38100" dist="38100" dir="2700000" algn="tl">
                    <a:srgbClr val="000000">
                      <a:alpha val="43137"/>
                    </a:srgbClr>
                  </a:outerShdw>
                </a:effectLst>
                <a:latin typeface="Garamond" panose="02020404030301010803" pitchFamily="18" charset="0"/>
                <a:ea typeface="Times New Roman" panose="02020603050405020304" pitchFamily="18" charset="0"/>
                <a:cs typeface="Arial" panose="020B0604020202020204" pitchFamily="34" charset="0"/>
                <a:hlinkClick r:id="rId3">
                  <a:extLst>
                    <a:ext uri="{A12FA001-AC4F-418D-AE19-62706E023703}">
                      <ahyp:hlinkClr xmlns:ahyp="http://schemas.microsoft.com/office/drawing/2018/hyperlinkcolor" val="tx"/>
                    </a:ext>
                  </a:extLst>
                </a:hlinkClick>
              </a:rPr>
              <a:t>odst. 2 a 3</a:t>
            </a:r>
            <a:r>
              <a:rPr lang="cs-CZ" sz="1400" dirty="0">
                <a:solidFill>
                  <a:srgbClr val="000000"/>
                </a:solidFill>
                <a:effectLst>
                  <a:outerShdw blurRad="38100" dist="38100" dir="2700000" algn="tl">
                    <a:srgbClr val="000000">
                      <a:alpha val="43137"/>
                    </a:srgbClr>
                  </a:outerShdw>
                </a:effectLst>
                <a:latin typeface="Garamond" panose="02020404030301010803" pitchFamily="18" charset="0"/>
                <a:ea typeface="Times New Roman" panose="02020603050405020304" pitchFamily="18" charset="0"/>
                <a:cs typeface="Arial" panose="020B0604020202020204" pitchFamily="34" charset="0"/>
              </a:rPr>
              <a:t>, </a:t>
            </a:r>
            <a:r>
              <a:rPr lang="cs-CZ" sz="1400" strike="noStrike" dirty="0">
                <a:solidFill>
                  <a:srgbClr val="000000"/>
                </a:solidFill>
                <a:effectLst>
                  <a:outerShdw blurRad="38100" dist="38100" dir="2700000" algn="tl">
                    <a:srgbClr val="000000">
                      <a:alpha val="43137"/>
                    </a:srgbClr>
                  </a:outerShdw>
                </a:effectLst>
                <a:latin typeface="Garamond" panose="02020404030301010803" pitchFamily="18" charset="0"/>
                <a:ea typeface="Times New Roman" panose="02020603050405020304" pitchFamily="18" charset="0"/>
                <a:cs typeface="Arial" panose="020B0604020202020204" pitchFamily="34" charset="0"/>
                <a:hlinkClick r:id="rId4">
                  <a:extLst>
                    <a:ext uri="{A12FA001-AC4F-418D-AE19-62706E023703}">
                      <ahyp:hlinkClr xmlns:ahyp="http://schemas.microsoft.com/office/drawing/2018/hyperlinkcolor" val="tx"/>
                    </a:ext>
                  </a:extLst>
                </a:hlinkClick>
              </a:rPr>
              <a:t>§ 19</a:t>
            </a:r>
            <a:r>
              <a:rPr lang="cs-CZ" sz="1400" dirty="0">
                <a:solidFill>
                  <a:srgbClr val="000000"/>
                </a:solidFill>
                <a:effectLst>
                  <a:outerShdw blurRad="38100" dist="38100" dir="2700000" algn="tl">
                    <a:srgbClr val="000000">
                      <a:alpha val="43137"/>
                    </a:srgbClr>
                  </a:outerShdw>
                </a:effectLst>
                <a:latin typeface="Garamond" panose="02020404030301010803" pitchFamily="18" charset="0"/>
                <a:ea typeface="Times New Roman" panose="02020603050405020304" pitchFamily="18" charset="0"/>
                <a:cs typeface="Arial" panose="020B0604020202020204" pitchFamily="34" charset="0"/>
              </a:rPr>
              <a:t>, </a:t>
            </a:r>
            <a:r>
              <a:rPr lang="cs-CZ" sz="1400" strike="noStrike" dirty="0">
                <a:solidFill>
                  <a:srgbClr val="000000"/>
                </a:solidFill>
                <a:effectLst>
                  <a:outerShdw blurRad="38100" dist="38100" dir="2700000" algn="tl">
                    <a:srgbClr val="000000">
                      <a:alpha val="43137"/>
                    </a:srgbClr>
                  </a:outerShdw>
                </a:effectLst>
                <a:latin typeface="Garamond" panose="02020404030301010803" pitchFamily="18" charset="0"/>
                <a:ea typeface="Times New Roman" panose="02020603050405020304" pitchFamily="18" charset="0"/>
                <a:cs typeface="Arial" panose="020B0604020202020204" pitchFamily="34" charset="0"/>
                <a:hlinkClick r:id="rId5">
                  <a:extLst>
                    <a:ext uri="{A12FA001-AC4F-418D-AE19-62706E023703}">
                      <ahyp:hlinkClr xmlns:ahyp="http://schemas.microsoft.com/office/drawing/2018/hyperlinkcolor" val="tx"/>
                    </a:ext>
                  </a:extLst>
                </a:hlinkClick>
              </a:rPr>
              <a:t>§ 26</a:t>
            </a:r>
            <a:r>
              <a:rPr lang="cs-CZ" sz="1400" dirty="0">
                <a:solidFill>
                  <a:srgbClr val="000000"/>
                </a:solidFill>
                <a:effectLst>
                  <a:outerShdw blurRad="38100" dist="38100" dir="2700000" algn="tl">
                    <a:srgbClr val="000000">
                      <a:alpha val="43137"/>
                    </a:srgbClr>
                  </a:outerShdw>
                </a:effectLst>
                <a:latin typeface="Garamond" panose="02020404030301010803" pitchFamily="18" charset="0"/>
                <a:ea typeface="Times New Roman" panose="02020603050405020304" pitchFamily="18" charset="0"/>
                <a:cs typeface="Arial" panose="020B0604020202020204" pitchFamily="34" charset="0"/>
              </a:rPr>
              <a:t>, </a:t>
            </a:r>
            <a:r>
              <a:rPr lang="cs-CZ" sz="1400" strike="noStrike" dirty="0">
                <a:solidFill>
                  <a:srgbClr val="000000"/>
                </a:solidFill>
                <a:effectLst>
                  <a:outerShdw blurRad="38100" dist="38100" dir="2700000" algn="tl">
                    <a:srgbClr val="000000">
                      <a:alpha val="43137"/>
                    </a:srgbClr>
                  </a:outerShdw>
                </a:effectLst>
                <a:latin typeface="Garamond" panose="02020404030301010803" pitchFamily="18" charset="0"/>
                <a:ea typeface="Times New Roman" panose="02020603050405020304" pitchFamily="18" charset="0"/>
                <a:cs typeface="Arial" panose="020B0604020202020204" pitchFamily="34" charset="0"/>
                <a:hlinkClick r:id="rId6">
                  <a:extLst>
                    <a:ext uri="{A12FA001-AC4F-418D-AE19-62706E023703}">
                      <ahyp:hlinkClr xmlns:ahyp="http://schemas.microsoft.com/office/drawing/2018/hyperlinkcolor" val="tx"/>
                    </a:ext>
                  </a:extLst>
                </a:hlinkClick>
              </a:rPr>
              <a:t>§ 30 odst. 1</a:t>
            </a:r>
            <a:r>
              <a:rPr lang="cs-CZ" sz="1400" dirty="0">
                <a:solidFill>
                  <a:srgbClr val="000000"/>
                </a:solidFill>
                <a:effectLst>
                  <a:outerShdw blurRad="38100" dist="38100" dir="2700000" algn="tl">
                    <a:srgbClr val="000000">
                      <a:alpha val="43137"/>
                    </a:srgbClr>
                  </a:outerShdw>
                </a:effectLst>
                <a:latin typeface="Garamond" panose="02020404030301010803" pitchFamily="18" charset="0"/>
                <a:ea typeface="Times New Roman" panose="02020603050405020304" pitchFamily="18" charset="0"/>
                <a:cs typeface="Arial" panose="020B0604020202020204" pitchFamily="34" charset="0"/>
              </a:rPr>
              <a:t>,  </a:t>
            </a:r>
            <a:r>
              <a:rPr lang="cs-CZ" sz="1400" strike="noStrike" dirty="0">
                <a:solidFill>
                  <a:srgbClr val="000000"/>
                </a:solidFill>
                <a:effectLst>
                  <a:outerShdw blurRad="38100" dist="38100" dir="2700000" algn="tl">
                    <a:srgbClr val="000000">
                      <a:alpha val="43137"/>
                    </a:srgbClr>
                  </a:outerShdw>
                </a:effectLst>
                <a:latin typeface="Garamond" panose="02020404030301010803" pitchFamily="18" charset="0"/>
                <a:ea typeface="Times New Roman" panose="02020603050405020304" pitchFamily="18" charset="0"/>
                <a:cs typeface="Arial" panose="020B0604020202020204" pitchFamily="34" charset="0"/>
                <a:hlinkClick r:id="rId7">
                  <a:extLst>
                    <a:ext uri="{A12FA001-AC4F-418D-AE19-62706E023703}">
                      <ahyp:hlinkClr xmlns:ahyp="http://schemas.microsoft.com/office/drawing/2018/hyperlinkcolor" val="tx"/>
                    </a:ext>
                  </a:extLst>
                </a:hlinkClick>
              </a:rPr>
              <a:t>§ 33</a:t>
            </a:r>
            <a:r>
              <a:rPr lang="cs-CZ" sz="1400" dirty="0">
                <a:solidFill>
                  <a:srgbClr val="000000"/>
                </a:solidFill>
                <a:effectLst>
                  <a:outerShdw blurRad="38100" dist="38100" dir="2700000" algn="tl">
                    <a:srgbClr val="000000">
                      <a:alpha val="43137"/>
                    </a:srgbClr>
                  </a:outerShdw>
                </a:effectLst>
                <a:latin typeface="Garamond" panose="02020404030301010803" pitchFamily="18" charset="0"/>
                <a:ea typeface="Times New Roman" panose="02020603050405020304" pitchFamily="18" charset="0"/>
                <a:cs typeface="Arial" panose="020B0604020202020204" pitchFamily="34" charset="0"/>
              </a:rPr>
              <a:t> odst. 2 až 6; </a:t>
            </a:r>
            <a:r>
              <a:rPr lang="cs-CZ" sz="1400" b="1" i="0" dirty="0">
                <a:solidFill>
                  <a:srgbClr val="C00000"/>
                </a:solidFill>
                <a:effectLst>
                  <a:outerShdw blurRad="38100" dist="38100" dir="2700000" algn="tl">
                    <a:srgbClr val="000000">
                      <a:alpha val="43137"/>
                    </a:srgbClr>
                  </a:outerShdw>
                </a:effectLst>
                <a:latin typeface="Garamond" panose="02020404030301010803" pitchFamily="18" charset="0"/>
              </a:rPr>
              <a:t>účinnost od 1. 6. 2015</a:t>
            </a:r>
          </a:p>
          <a:p>
            <a:pPr marL="45720" indent="0" algn="just">
              <a:buNone/>
            </a:pPr>
            <a:endParaRPr lang="cs-CZ" sz="1400" b="1" i="0" dirty="0">
              <a:solidFill>
                <a:srgbClr val="C00000"/>
              </a:solidFill>
              <a:effectLst>
                <a:outerShdw blurRad="38100" dist="38100" dir="2700000" algn="tl">
                  <a:srgbClr val="000000">
                    <a:alpha val="43137"/>
                  </a:srgbClr>
                </a:outerShdw>
              </a:effectLst>
              <a:latin typeface="Garamond" panose="02020404030301010803" pitchFamily="18" charset="0"/>
            </a:endParaRPr>
          </a:p>
          <a:p>
            <a:pPr marL="45720" indent="0" algn="just">
              <a:buNone/>
            </a:pPr>
            <a:r>
              <a:rPr lang="cs-CZ" sz="1400" b="1" dirty="0">
                <a:solidFill>
                  <a:srgbClr val="00B0F0"/>
                </a:solidFill>
                <a:effectLst>
                  <a:outerShdw blurRad="38100" dist="38100" dir="2700000" algn="tl">
                    <a:srgbClr val="000000">
                      <a:alpha val="43137"/>
                    </a:srgbClr>
                  </a:outerShdw>
                </a:effectLst>
                <a:latin typeface="Garamond" panose="02020404030301010803" pitchFamily="18" charset="0"/>
                <a:ea typeface="Calibri" panose="020F0502020204030204" pitchFamily="34" charset="0"/>
                <a:cs typeface="Times New Roman" panose="02020603050405020304" pitchFamily="18" charset="0"/>
              </a:rPr>
              <a:t>Č. 183/2016 Sb., </a:t>
            </a:r>
            <a:r>
              <a:rPr lang="cs-CZ" sz="1400" i="0" dirty="0">
                <a:solidFill>
                  <a:schemeClr val="tx1"/>
                </a:solidFill>
                <a:effectLst>
                  <a:outerShdw blurRad="38100" dist="38100" dir="2700000" algn="tl">
                    <a:srgbClr val="000000">
                      <a:alpha val="43137"/>
                    </a:srgbClr>
                  </a:outerShdw>
                </a:effectLst>
                <a:latin typeface="Garamond" panose="02020404030301010803" pitchFamily="18" charset="0"/>
              </a:rPr>
              <a:t>kterým se mění zákon o trestní odpovědnosti právnických osob a řízení proti nim, ve znění pozdějších předpisů; </a:t>
            </a:r>
            <a:r>
              <a:rPr lang="cs-CZ" sz="1400" dirty="0">
                <a:solidFill>
                  <a:schemeClr val="tx1"/>
                </a:solidFill>
                <a:effectLst>
                  <a:outerShdw blurRad="38100" dist="38100" dir="2700000" algn="tl">
                    <a:srgbClr val="000000">
                      <a:alpha val="43137"/>
                    </a:srgbClr>
                  </a:outerShdw>
                </a:effectLst>
                <a:latin typeface="Garamond" panose="02020404030301010803" pitchFamily="18" charset="0"/>
                <a:ea typeface="Calibri" panose="020F0502020204030204" pitchFamily="34" charset="0"/>
                <a:cs typeface="Times New Roman" panose="02020603050405020304" pitchFamily="18" charset="0"/>
              </a:rPr>
              <a:t>- </a:t>
            </a:r>
            <a:r>
              <a:rPr lang="cs-CZ" sz="1400" dirty="0">
                <a:solidFill>
                  <a:schemeClr val="tx1"/>
                </a:solidFill>
                <a:effectLst>
                  <a:outerShdw blurRad="38100" dist="38100" dir="2700000" algn="tl">
                    <a:srgbClr val="000000">
                      <a:alpha val="43137"/>
                    </a:srgbClr>
                  </a:outerShdw>
                </a:effectLst>
                <a:latin typeface="Garamond" panose="02020404030301010803" pitchFamily="18" charset="0"/>
                <a:ea typeface="Times New Roman" panose="02020603050405020304" pitchFamily="18" charset="0"/>
                <a:cs typeface="Arial" panose="020B0604020202020204" pitchFamily="34" charset="0"/>
              </a:rPr>
              <a:t>Nová úprava </a:t>
            </a:r>
            <a:r>
              <a:rPr lang="cs-CZ" sz="1400" strike="noStrike" dirty="0">
                <a:solidFill>
                  <a:schemeClr val="tx1"/>
                </a:solidFill>
                <a:effectLst>
                  <a:outerShdw blurRad="38100" dist="38100" dir="2700000" algn="tl">
                    <a:srgbClr val="000000">
                      <a:alpha val="43137"/>
                    </a:srgbClr>
                  </a:outerShdw>
                </a:effectLst>
                <a:latin typeface="Garamond" panose="02020404030301010803" pitchFamily="18" charset="0"/>
                <a:ea typeface="Times New Roman" panose="02020603050405020304" pitchFamily="18" charset="0"/>
                <a:cs typeface="Arial" panose="020B0604020202020204" pitchFamily="34" charset="0"/>
                <a:hlinkClick r:id="rId8">
                  <a:extLst>
                    <a:ext uri="{A12FA001-AC4F-418D-AE19-62706E023703}">
                      <ahyp:hlinkClr xmlns:ahyp="http://schemas.microsoft.com/office/drawing/2018/hyperlinkcolor" val="tx"/>
                    </a:ext>
                  </a:extLst>
                </a:hlinkClick>
              </a:rPr>
              <a:t>§ 4 odst. 1</a:t>
            </a:r>
            <a:r>
              <a:rPr lang="cs-CZ" sz="1400" dirty="0">
                <a:solidFill>
                  <a:schemeClr val="tx1"/>
                </a:solidFill>
                <a:effectLst>
                  <a:outerShdw blurRad="38100" dist="38100" dir="2700000" algn="tl">
                    <a:srgbClr val="000000">
                      <a:alpha val="43137"/>
                    </a:srgbClr>
                  </a:outerShdw>
                </a:effectLst>
                <a:latin typeface="Garamond" panose="02020404030301010803" pitchFamily="18" charset="0"/>
                <a:ea typeface="Times New Roman" panose="02020603050405020304" pitchFamily="18" charset="0"/>
                <a:cs typeface="Arial" panose="020B0604020202020204" pitchFamily="34" charset="0"/>
              </a:rPr>
              <a:t>; </a:t>
            </a:r>
            <a:r>
              <a:rPr lang="cs-CZ" sz="1400" strike="noStrike" dirty="0">
                <a:solidFill>
                  <a:schemeClr val="tx1"/>
                </a:solidFill>
                <a:effectLst>
                  <a:outerShdw blurRad="38100" dist="38100" dir="2700000" algn="tl">
                    <a:srgbClr val="000000">
                      <a:alpha val="43137"/>
                    </a:srgbClr>
                  </a:outerShdw>
                </a:effectLst>
                <a:latin typeface="Garamond" panose="02020404030301010803" pitchFamily="18" charset="0"/>
                <a:ea typeface="Times New Roman" panose="02020603050405020304" pitchFamily="18" charset="0"/>
                <a:cs typeface="Arial" panose="020B0604020202020204" pitchFamily="34" charset="0"/>
                <a:hlinkClick r:id="rId9">
                  <a:extLst>
                    <a:ext uri="{A12FA001-AC4F-418D-AE19-62706E023703}">
                      <ahyp:hlinkClr xmlns:ahyp="http://schemas.microsoft.com/office/drawing/2018/hyperlinkcolor" val="tx"/>
                    </a:ext>
                  </a:extLst>
                </a:hlinkClick>
              </a:rPr>
              <a:t>§ 7</a:t>
            </a:r>
            <a:r>
              <a:rPr lang="cs-CZ" sz="1400" dirty="0">
                <a:solidFill>
                  <a:schemeClr val="tx1"/>
                </a:solidFill>
                <a:effectLst>
                  <a:outerShdw blurRad="38100" dist="38100" dir="2700000" algn="tl">
                    <a:srgbClr val="000000">
                      <a:alpha val="43137"/>
                    </a:srgbClr>
                  </a:outerShdw>
                </a:effectLst>
                <a:latin typeface="Garamond" panose="02020404030301010803" pitchFamily="18" charset="0"/>
                <a:ea typeface="Times New Roman" panose="02020603050405020304" pitchFamily="18" charset="0"/>
                <a:cs typeface="Arial" panose="020B0604020202020204" pitchFamily="34" charset="0"/>
              </a:rPr>
              <a:t>; </a:t>
            </a:r>
            <a:r>
              <a:rPr lang="cs-CZ" sz="1400" strike="noStrike" dirty="0">
                <a:solidFill>
                  <a:schemeClr val="tx1"/>
                </a:solidFill>
                <a:effectLst>
                  <a:outerShdw blurRad="38100" dist="38100" dir="2700000" algn="tl">
                    <a:srgbClr val="000000">
                      <a:alpha val="43137"/>
                    </a:srgbClr>
                  </a:outerShdw>
                </a:effectLst>
                <a:latin typeface="Garamond" panose="02020404030301010803" pitchFamily="18" charset="0"/>
                <a:ea typeface="Times New Roman" panose="02020603050405020304" pitchFamily="18" charset="0"/>
                <a:cs typeface="Arial" panose="020B0604020202020204" pitchFamily="34" charset="0"/>
                <a:hlinkClick r:id="rId10">
                  <a:extLst>
                    <a:ext uri="{A12FA001-AC4F-418D-AE19-62706E023703}">
                      <ahyp:hlinkClr xmlns:ahyp="http://schemas.microsoft.com/office/drawing/2018/hyperlinkcolor" val="tx"/>
                    </a:ext>
                  </a:extLst>
                </a:hlinkClick>
              </a:rPr>
              <a:t>§ 8 odst. 1</a:t>
            </a:r>
            <a:r>
              <a:rPr lang="cs-CZ" sz="1400" dirty="0">
                <a:solidFill>
                  <a:schemeClr val="tx1"/>
                </a:solidFill>
                <a:effectLst>
                  <a:outerShdw blurRad="38100" dist="38100" dir="2700000" algn="tl">
                    <a:srgbClr val="000000">
                      <a:alpha val="43137"/>
                    </a:srgbClr>
                  </a:outerShdw>
                </a:effectLst>
                <a:latin typeface="Garamond" panose="02020404030301010803" pitchFamily="18" charset="0"/>
                <a:ea typeface="Times New Roman" panose="02020603050405020304" pitchFamily="18" charset="0"/>
                <a:cs typeface="Arial" panose="020B0604020202020204" pitchFamily="34" charset="0"/>
              </a:rPr>
              <a:t>, 5; </a:t>
            </a:r>
            <a:r>
              <a:rPr lang="cs-CZ" sz="1400" strike="noStrike" dirty="0">
                <a:solidFill>
                  <a:schemeClr val="tx1"/>
                </a:solidFill>
                <a:effectLst>
                  <a:outerShdw blurRad="38100" dist="38100" dir="2700000" algn="tl">
                    <a:srgbClr val="000000">
                      <a:alpha val="43137"/>
                    </a:srgbClr>
                  </a:outerShdw>
                </a:effectLst>
                <a:latin typeface="Garamond" panose="02020404030301010803" pitchFamily="18" charset="0"/>
                <a:ea typeface="Times New Roman" panose="02020603050405020304" pitchFamily="18" charset="0"/>
                <a:cs typeface="Arial" panose="020B0604020202020204" pitchFamily="34" charset="0"/>
                <a:hlinkClick r:id="rId11">
                  <a:extLst>
                    <a:ext uri="{A12FA001-AC4F-418D-AE19-62706E023703}">
                      <ahyp:hlinkClr xmlns:ahyp="http://schemas.microsoft.com/office/drawing/2018/hyperlinkcolor" val="tx"/>
                    </a:ext>
                  </a:extLst>
                </a:hlinkClick>
              </a:rPr>
              <a:t>§ 11 odst. 2</a:t>
            </a:r>
            <a:r>
              <a:rPr lang="cs-CZ" sz="1400" dirty="0">
                <a:solidFill>
                  <a:schemeClr val="tx1"/>
                </a:solidFill>
                <a:effectLst>
                  <a:outerShdw blurRad="38100" dist="38100" dir="2700000" algn="tl">
                    <a:srgbClr val="000000">
                      <a:alpha val="43137"/>
                    </a:srgbClr>
                  </a:outerShdw>
                </a:effectLst>
                <a:latin typeface="Garamond" panose="02020404030301010803" pitchFamily="18" charset="0"/>
                <a:ea typeface="Times New Roman" panose="02020603050405020304" pitchFamily="18" charset="0"/>
                <a:cs typeface="Arial" panose="020B0604020202020204" pitchFamily="34" charset="0"/>
              </a:rPr>
              <a:t>; </a:t>
            </a:r>
            <a:r>
              <a:rPr lang="cs-CZ" sz="1400" strike="noStrike" dirty="0">
                <a:solidFill>
                  <a:schemeClr val="tx1"/>
                </a:solidFill>
                <a:effectLst>
                  <a:outerShdw blurRad="38100" dist="38100" dir="2700000" algn="tl">
                    <a:srgbClr val="000000">
                      <a:alpha val="43137"/>
                    </a:srgbClr>
                  </a:outerShdw>
                </a:effectLst>
                <a:latin typeface="Garamond" panose="02020404030301010803" pitchFamily="18" charset="0"/>
                <a:ea typeface="Times New Roman" panose="02020603050405020304" pitchFamily="18" charset="0"/>
                <a:cs typeface="Arial" panose="020B0604020202020204" pitchFamily="34" charset="0"/>
                <a:hlinkClick r:id="rId12">
                  <a:extLst>
                    <a:ext uri="{A12FA001-AC4F-418D-AE19-62706E023703}">
                      <ahyp:hlinkClr xmlns:ahyp="http://schemas.microsoft.com/office/drawing/2018/hyperlinkcolor" val="tx"/>
                    </a:ext>
                  </a:extLst>
                </a:hlinkClick>
              </a:rPr>
              <a:t>§ 13</a:t>
            </a:r>
            <a:r>
              <a:rPr lang="cs-CZ" sz="1400" dirty="0">
                <a:solidFill>
                  <a:schemeClr val="tx1"/>
                </a:solidFill>
                <a:effectLst>
                  <a:outerShdw blurRad="38100" dist="38100" dir="2700000" algn="tl">
                    <a:srgbClr val="000000">
                      <a:alpha val="43137"/>
                    </a:srgbClr>
                  </a:outerShdw>
                </a:effectLst>
                <a:latin typeface="Garamond" panose="02020404030301010803" pitchFamily="18" charset="0"/>
                <a:ea typeface="Times New Roman" panose="02020603050405020304" pitchFamily="18" charset="0"/>
                <a:cs typeface="Arial" panose="020B0604020202020204" pitchFamily="34" charset="0"/>
              </a:rPr>
              <a:t>; § 25; </a:t>
            </a:r>
            <a:r>
              <a:rPr lang="cs-CZ" sz="1400" b="1" i="0" dirty="0">
                <a:solidFill>
                  <a:srgbClr val="C00000"/>
                </a:solidFill>
                <a:effectLst>
                  <a:outerShdw blurRad="38100" dist="38100" dir="2700000" algn="tl">
                    <a:srgbClr val="000000">
                      <a:alpha val="43137"/>
                    </a:srgbClr>
                  </a:outerShdw>
                </a:effectLst>
                <a:latin typeface="Garamond" panose="02020404030301010803" pitchFamily="18" charset="0"/>
              </a:rPr>
              <a:t>účinnost od 1. 12. 2016</a:t>
            </a:r>
          </a:p>
          <a:p>
            <a:pPr marL="45720" indent="0" algn="just">
              <a:buNone/>
            </a:pPr>
            <a:endParaRPr lang="cs-CZ" sz="1400" b="1" i="0" dirty="0">
              <a:solidFill>
                <a:srgbClr val="C00000"/>
              </a:solidFill>
              <a:effectLst>
                <a:outerShdw blurRad="38100" dist="38100" dir="2700000" algn="tl">
                  <a:srgbClr val="000000">
                    <a:alpha val="43137"/>
                  </a:srgbClr>
                </a:outerShdw>
              </a:effectLst>
              <a:latin typeface="Garamond" panose="02020404030301010803" pitchFamily="18" charset="0"/>
            </a:endParaRPr>
          </a:p>
          <a:p>
            <a:pPr marL="45720" indent="0" algn="just">
              <a:buNone/>
            </a:pPr>
            <a:r>
              <a:rPr lang="cs-CZ" sz="1400" b="1" dirty="0">
                <a:solidFill>
                  <a:srgbClr val="00B0F0"/>
                </a:solidFill>
                <a:effectLst>
                  <a:outerShdw blurRad="38100" dist="38100" dir="2700000" algn="tl">
                    <a:srgbClr val="000000">
                      <a:alpha val="43137"/>
                    </a:srgbClr>
                  </a:outerShdw>
                </a:effectLst>
                <a:latin typeface="Garamond" panose="02020404030301010803" pitchFamily="18" charset="0"/>
              </a:rPr>
              <a:t>Č. 55/2017 Sb.  - </a:t>
            </a:r>
            <a:r>
              <a:rPr lang="cs-CZ" sz="1400" dirty="0">
                <a:solidFill>
                  <a:srgbClr val="000000"/>
                </a:solidFill>
                <a:effectLst>
                  <a:outerShdw blurRad="38100" dist="38100" dir="2700000" algn="tl">
                    <a:srgbClr val="000000">
                      <a:alpha val="43137"/>
                    </a:srgbClr>
                  </a:outerShdw>
                </a:effectLst>
                <a:latin typeface="Garamond" panose="02020404030301010803" pitchFamily="18" charset="0"/>
                <a:ea typeface="Times New Roman" panose="02020603050405020304" pitchFamily="18" charset="0"/>
                <a:cs typeface="Arial" panose="020B0604020202020204" pitchFamily="34" charset="0"/>
              </a:rPr>
              <a:t>Změny v </a:t>
            </a:r>
            <a:r>
              <a:rPr lang="cs-CZ" sz="1400" strike="noStrike" dirty="0">
                <a:solidFill>
                  <a:srgbClr val="000000"/>
                </a:solidFill>
                <a:effectLst>
                  <a:outerShdw blurRad="38100" dist="38100" dir="2700000" algn="tl">
                    <a:srgbClr val="000000">
                      <a:alpha val="43137"/>
                    </a:srgbClr>
                  </a:outerShdw>
                </a:effectLst>
                <a:latin typeface="Garamond" panose="02020404030301010803" pitchFamily="18" charset="0"/>
                <a:ea typeface="Times New Roman" panose="02020603050405020304" pitchFamily="18" charset="0"/>
                <a:cs typeface="Arial" panose="020B0604020202020204" pitchFamily="34" charset="0"/>
                <a:hlinkClick r:id="rId13">
                  <a:extLst>
                    <a:ext uri="{A12FA001-AC4F-418D-AE19-62706E023703}">
                      <ahyp:hlinkClr xmlns:ahyp="http://schemas.microsoft.com/office/drawing/2018/hyperlinkcolor" val="tx"/>
                    </a:ext>
                  </a:extLst>
                </a:hlinkClick>
              </a:rPr>
              <a:t>§ 15</a:t>
            </a:r>
            <a:r>
              <a:rPr lang="cs-CZ" sz="1400" dirty="0">
                <a:solidFill>
                  <a:srgbClr val="000000"/>
                </a:solidFill>
                <a:effectLst>
                  <a:outerShdw blurRad="38100" dist="38100" dir="2700000" algn="tl">
                    <a:srgbClr val="000000">
                      <a:alpha val="43137"/>
                    </a:srgbClr>
                  </a:outerShdw>
                </a:effectLst>
                <a:latin typeface="Garamond" panose="02020404030301010803" pitchFamily="18" charset="0"/>
                <a:ea typeface="Times New Roman" panose="02020603050405020304" pitchFamily="18" charset="0"/>
                <a:cs typeface="Arial" panose="020B0604020202020204" pitchFamily="34" charset="0"/>
              </a:rPr>
              <a:t> nově vložení </a:t>
            </a:r>
            <a:r>
              <a:rPr lang="cs-CZ" sz="1400" strike="noStrike" dirty="0">
                <a:solidFill>
                  <a:srgbClr val="000000"/>
                </a:solidFill>
                <a:effectLst>
                  <a:outerShdw blurRad="38100" dist="38100" dir="2700000" algn="tl">
                    <a:srgbClr val="000000">
                      <a:alpha val="43137"/>
                    </a:srgbClr>
                  </a:outerShdw>
                </a:effectLst>
                <a:latin typeface="Garamond" panose="02020404030301010803" pitchFamily="18" charset="0"/>
                <a:ea typeface="Times New Roman" panose="02020603050405020304" pitchFamily="18" charset="0"/>
                <a:cs typeface="Arial" panose="020B0604020202020204" pitchFamily="34" charset="0"/>
                <a:hlinkClick r:id="rId14">
                  <a:extLst>
                    <a:ext uri="{A12FA001-AC4F-418D-AE19-62706E023703}">
                      <ahyp:hlinkClr xmlns:ahyp="http://schemas.microsoft.com/office/drawing/2018/hyperlinkcolor" val="tx"/>
                    </a:ext>
                  </a:extLst>
                </a:hlinkClick>
              </a:rPr>
              <a:t>§ 26a</a:t>
            </a:r>
            <a:r>
              <a:rPr lang="cs-CZ" sz="1400" strike="noStrike" dirty="0">
                <a:solidFill>
                  <a:srgbClr val="000000"/>
                </a:solidFill>
                <a:effectLst>
                  <a:outerShdw blurRad="38100" dist="38100" dir="2700000" algn="tl">
                    <a:srgbClr val="000000">
                      <a:alpha val="43137"/>
                    </a:srgbClr>
                  </a:outerShdw>
                </a:effectLst>
                <a:latin typeface="Garamond" panose="02020404030301010803" pitchFamily="18" charset="0"/>
                <a:ea typeface="Times New Roman" panose="02020603050405020304" pitchFamily="18" charset="0"/>
                <a:cs typeface="Arial" panose="020B0604020202020204" pitchFamily="34" charset="0"/>
              </a:rPr>
              <a:t>; </a:t>
            </a:r>
            <a:r>
              <a:rPr lang="cs-CZ" sz="1400" b="1" i="0" dirty="0">
                <a:solidFill>
                  <a:srgbClr val="C00000"/>
                </a:solidFill>
                <a:effectLst>
                  <a:outerShdw blurRad="38100" dist="38100" dir="2700000" algn="tl">
                    <a:srgbClr val="000000">
                      <a:alpha val="43137"/>
                    </a:srgbClr>
                  </a:outerShdw>
                </a:effectLst>
                <a:latin typeface="Garamond" panose="02020404030301010803" pitchFamily="18" charset="0"/>
              </a:rPr>
              <a:t>účinnost od 18. 3. 2017</a:t>
            </a:r>
          </a:p>
          <a:p>
            <a:pPr marL="45720" indent="0" algn="just">
              <a:buNone/>
            </a:pPr>
            <a:endParaRPr lang="cs-CZ" sz="1400" dirty="0">
              <a:effectLst>
                <a:outerShdw blurRad="38100" dist="38100" dir="2700000" algn="tl">
                  <a:srgbClr val="000000">
                    <a:alpha val="43137"/>
                  </a:srgbClr>
                </a:outerShdw>
              </a:effectLst>
              <a:latin typeface="Garamond" panose="02020404030301010803" pitchFamily="18" charset="0"/>
              <a:ea typeface="Calibri" panose="020F0502020204030204" pitchFamily="34" charset="0"/>
              <a:cs typeface="Times New Roman" panose="02020603050405020304" pitchFamily="18" charset="0"/>
            </a:endParaRPr>
          </a:p>
          <a:p>
            <a:pPr marL="45720" indent="0" algn="just">
              <a:buNone/>
            </a:pPr>
            <a:r>
              <a:rPr lang="cs-CZ" sz="1400" b="1" i="0" dirty="0">
                <a:solidFill>
                  <a:srgbClr val="00B0F0"/>
                </a:solidFill>
                <a:effectLst>
                  <a:outerShdw blurRad="38100" dist="38100" dir="2700000" algn="tl">
                    <a:srgbClr val="000000">
                      <a:alpha val="43137"/>
                    </a:srgbClr>
                  </a:outerShdw>
                </a:effectLst>
                <a:latin typeface="Garamond" panose="02020404030301010803" pitchFamily="18" charset="0"/>
              </a:rPr>
              <a:t>Č. 114/2020 Sb. - </a:t>
            </a:r>
            <a:r>
              <a:rPr lang="cs-CZ" sz="1400" dirty="0">
                <a:solidFill>
                  <a:srgbClr val="000000"/>
                </a:solidFill>
                <a:effectLst>
                  <a:outerShdw blurRad="38100" dist="38100" dir="2700000" algn="tl">
                    <a:srgbClr val="000000">
                      <a:alpha val="43137"/>
                    </a:srgbClr>
                  </a:outerShdw>
                </a:effectLst>
                <a:latin typeface="Garamond" panose="02020404030301010803" pitchFamily="18" charset="0"/>
                <a:ea typeface="Times New Roman" panose="02020603050405020304" pitchFamily="18" charset="0"/>
                <a:cs typeface="Arial" panose="020B0604020202020204" pitchFamily="34" charset="0"/>
              </a:rPr>
              <a:t>Změny v </a:t>
            </a:r>
            <a:r>
              <a:rPr lang="cs-CZ" sz="1400" u="none" strike="noStrike" dirty="0">
                <a:solidFill>
                  <a:srgbClr val="000000"/>
                </a:solidFill>
                <a:effectLst>
                  <a:outerShdw blurRad="38100" dist="38100" dir="2700000" algn="tl">
                    <a:srgbClr val="000000">
                      <a:alpha val="43137"/>
                    </a:srgbClr>
                  </a:outerShdw>
                </a:effectLst>
                <a:latin typeface="Garamond" panose="02020404030301010803" pitchFamily="18" charset="0"/>
                <a:ea typeface="Times New Roman" panose="02020603050405020304" pitchFamily="18" charset="0"/>
                <a:cs typeface="Arial" panose="020B0604020202020204" pitchFamily="34" charset="0"/>
                <a:hlinkClick r:id="rId13">
                  <a:extLst>
                    <a:ext uri="{A12FA001-AC4F-418D-AE19-62706E023703}">
                      <ahyp:hlinkClr xmlns:ahyp="http://schemas.microsoft.com/office/drawing/2018/hyperlinkcolor" val="tx"/>
                    </a:ext>
                  </a:extLst>
                </a:hlinkClick>
              </a:rPr>
              <a:t>§ 15</a:t>
            </a:r>
            <a:r>
              <a:rPr lang="cs-CZ" sz="1400" dirty="0">
                <a:solidFill>
                  <a:srgbClr val="000000"/>
                </a:solidFill>
                <a:effectLst>
                  <a:outerShdw blurRad="38100" dist="38100" dir="2700000" algn="tl">
                    <a:srgbClr val="000000">
                      <a:alpha val="43137"/>
                    </a:srgbClr>
                  </a:outerShdw>
                </a:effectLst>
                <a:latin typeface="Garamond" panose="02020404030301010803" pitchFamily="18" charset="0"/>
                <a:ea typeface="Times New Roman" panose="02020603050405020304" pitchFamily="18" charset="0"/>
                <a:cs typeface="Arial" panose="020B0604020202020204" pitchFamily="34" charset="0"/>
              </a:rPr>
              <a:t> a § 24, nově vložení </a:t>
            </a:r>
            <a:r>
              <a:rPr lang="cs-CZ" sz="1400" u="none" strike="noStrike" dirty="0">
                <a:solidFill>
                  <a:srgbClr val="000000"/>
                </a:solidFill>
                <a:effectLst>
                  <a:outerShdw blurRad="38100" dist="38100" dir="2700000" algn="tl">
                    <a:srgbClr val="000000">
                      <a:alpha val="43137"/>
                    </a:srgbClr>
                  </a:outerShdw>
                </a:effectLst>
                <a:latin typeface="Garamond" panose="02020404030301010803" pitchFamily="18" charset="0"/>
                <a:ea typeface="Times New Roman" panose="02020603050405020304" pitchFamily="18" charset="0"/>
                <a:cs typeface="Arial" panose="020B0604020202020204" pitchFamily="34" charset="0"/>
                <a:hlinkClick r:id="rId14">
                  <a:extLst>
                    <a:ext uri="{A12FA001-AC4F-418D-AE19-62706E023703}">
                      <ahyp:hlinkClr xmlns:ahyp="http://schemas.microsoft.com/office/drawing/2018/hyperlinkcolor" val="tx"/>
                    </a:ext>
                  </a:extLst>
                </a:hlinkClick>
              </a:rPr>
              <a:t>§ 20a</a:t>
            </a:r>
            <a:r>
              <a:rPr lang="cs-CZ" sz="1400" u="none" strike="noStrike" dirty="0">
                <a:solidFill>
                  <a:srgbClr val="000000"/>
                </a:solidFill>
                <a:effectLst>
                  <a:outerShdw blurRad="38100" dist="38100" dir="2700000" algn="tl">
                    <a:srgbClr val="000000">
                      <a:alpha val="43137"/>
                    </a:srgbClr>
                  </a:outerShdw>
                </a:effectLst>
                <a:latin typeface="Garamond" panose="02020404030301010803" pitchFamily="18" charset="0"/>
                <a:ea typeface="Times New Roman" panose="02020603050405020304" pitchFamily="18" charset="0"/>
                <a:cs typeface="Arial" panose="020B0604020202020204" pitchFamily="34" charset="0"/>
              </a:rPr>
              <a:t>; </a:t>
            </a:r>
            <a:r>
              <a:rPr lang="cs-CZ" sz="1400" b="1" i="0" dirty="0">
                <a:solidFill>
                  <a:srgbClr val="C00000"/>
                </a:solidFill>
                <a:effectLst>
                  <a:outerShdw blurRad="38100" dist="38100" dir="2700000" algn="tl">
                    <a:srgbClr val="000000">
                      <a:alpha val="43137"/>
                    </a:srgbClr>
                  </a:outerShdw>
                </a:effectLst>
                <a:latin typeface="Garamond" panose="02020404030301010803" pitchFamily="18" charset="0"/>
              </a:rPr>
              <a:t>účinnost od 1. 6. 2020</a:t>
            </a:r>
          </a:p>
          <a:p>
            <a:pPr marL="45720" indent="0" algn="just">
              <a:buNone/>
            </a:pPr>
            <a:endParaRPr lang="cs-CZ" sz="1400" b="1" i="0" dirty="0">
              <a:solidFill>
                <a:srgbClr val="C00000"/>
              </a:solidFill>
              <a:effectLst>
                <a:outerShdw blurRad="38100" dist="38100" dir="2700000" algn="tl">
                  <a:srgbClr val="000000">
                    <a:alpha val="43137"/>
                  </a:srgbClr>
                </a:outerShdw>
              </a:effectLst>
              <a:latin typeface="Garamond" panose="02020404030301010803" pitchFamily="18" charset="0"/>
              <a:cs typeface="Times New Roman" panose="02020603050405020304" pitchFamily="18" charset="0"/>
            </a:endParaRPr>
          </a:p>
          <a:p>
            <a:pPr marL="45720" indent="0" algn="just">
              <a:buNone/>
            </a:pPr>
            <a:r>
              <a:rPr lang="cs-CZ" sz="1400" b="1" dirty="0">
                <a:solidFill>
                  <a:srgbClr val="00B0F0"/>
                </a:solidFill>
                <a:effectLst>
                  <a:outerShdw blurRad="38100" dist="38100" dir="2700000" algn="tl">
                    <a:srgbClr val="000000">
                      <a:alpha val="43137"/>
                    </a:srgbClr>
                  </a:outerShdw>
                </a:effectLst>
                <a:latin typeface="Garamond" panose="02020404030301010803" pitchFamily="18" charset="0"/>
                <a:cs typeface="Times New Roman" panose="02020603050405020304" pitchFamily="18" charset="0"/>
              </a:rPr>
              <a:t>Č. 333/2020 Sb</a:t>
            </a:r>
            <a:r>
              <a:rPr lang="cs-CZ" sz="1400" dirty="0">
                <a:effectLst>
                  <a:outerShdw blurRad="38100" dist="38100" dir="2700000" algn="tl">
                    <a:srgbClr val="000000">
                      <a:alpha val="43137"/>
                    </a:srgbClr>
                  </a:outerShdw>
                </a:effectLst>
                <a:latin typeface="Garamond" panose="02020404030301010803" pitchFamily="18" charset="0"/>
                <a:cs typeface="Times New Roman" panose="02020603050405020304" pitchFamily="18" charset="0"/>
              </a:rPr>
              <a:t>. – nově vložení § 22a a § 37a; změna v § 27; </a:t>
            </a:r>
            <a:r>
              <a:rPr lang="cs-CZ" sz="1400" b="1" i="0" dirty="0">
                <a:solidFill>
                  <a:srgbClr val="C00000"/>
                </a:solidFill>
                <a:effectLst>
                  <a:outerShdw blurRad="38100" dist="38100" dir="2700000" algn="tl">
                    <a:srgbClr val="000000">
                      <a:alpha val="43137"/>
                    </a:srgbClr>
                  </a:outerShdw>
                </a:effectLst>
                <a:latin typeface="Garamond" panose="02020404030301010803" pitchFamily="18" charset="0"/>
              </a:rPr>
              <a:t>účinnost od 1. 10. 2020.</a:t>
            </a:r>
            <a:endParaRPr lang="cs-CZ" sz="1400" b="1" i="0" dirty="0">
              <a:solidFill>
                <a:srgbClr val="C00000"/>
              </a:solidFill>
              <a:effectLst>
                <a:outerShdw blurRad="38100" dist="38100" dir="2700000" algn="tl">
                  <a:srgbClr val="000000">
                    <a:alpha val="43137"/>
                  </a:srgbClr>
                </a:outerShdw>
              </a:effectLst>
              <a:latin typeface="Garamond" panose="02020404030301010803" pitchFamily="18" charset="0"/>
              <a:cs typeface="Times New Roman" panose="02020603050405020304" pitchFamily="18" charset="0"/>
            </a:endParaRPr>
          </a:p>
          <a:p>
            <a:pPr marL="45720" indent="0" algn="just">
              <a:buNone/>
            </a:pPr>
            <a:endParaRPr lang="cs-CZ" sz="1400" b="1" i="0" dirty="0">
              <a:solidFill>
                <a:srgbClr val="C00000"/>
              </a:solidFill>
              <a:effectLst>
                <a:outerShdw blurRad="38100" dist="38100" dir="2700000" algn="tl">
                  <a:srgbClr val="000000">
                    <a:alpha val="43137"/>
                  </a:srgbClr>
                </a:outerShdw>
              </a:effectLst>
              <a:latin typeface="Garamond" panose="02020404030301010803" pitchFamily="18" charset="0"/>
            </a:endParaRPr>
          </a:p>
          <a:p>
            <a:pPr marL="45720" indent="0" algn="ctr">
              <a:buNone/>
            </a:pPr>
            <a:endParaRPr lang="cs-CZ" sz="1400" dirty="0">
              <a:solidFill>
                <a:schemeClr val="tx1"/>
              </a:solidFill>
              <a:effectLst>
                <a:outerShdw blurRad="38100" dist="38100" dir="2700000" algn="tl">
                  <a:srgbClr val="000000">
                    <a:alpha val="43137"/>
                  </a:srgbClr>
                </a:outerShdw>
              </a:effectLst>
              <a:latin typeface="Garamond" panose="02020404030301010803"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94322506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2423592" y="274638"/>
            <a:ext cx="7787208" cy="562074"/>
          </a:xfrm>
        </p:spPr>
        <p:txBody>
          <a:bodyPr>
            <a:normAutofit/>
          </a:bodyPr>
          <a:lstStyle/>
          <a:p>
            <a:pPr marL="0" indent="0" algn="ctr">
              <a:buNone/>
            </a:pPr>
            <a:r>
              <a:rPr lang="cs-CZ" sz="2000" i="1" dirty="0">
                <a:solidFill>
                  <a:srgbClr val="C00000"/>
                </a:solidFill>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rPr>
              <a:t>TOPO – obecná ustanovení a základy trestní odpovědnosti</a:t>
            </a:r>
          </a:p>
        </p:txBody>
      </p:sp>
      <p:sp>
        <p:nvSpPr>
          <p:cNvPr id="3" name="Zástupný symbol pro obsah 2"/>
          <p:cNvSpPr>
            <a:spLocks noGrp="1"/>
          </p:cNvSpPr>
          <p:nvPr>
            <p:ph sz="quarter" idx="13"/>
          </p:nvPr>
        </p:nvSpPr>
        <p:spPr>
          <a:xfrm>
            <a:off x="2423592" y="908720"/>
            <a:ext cx="7787208" cy="5111080"/>
          </a:xfrm>
        </p:spPr>
        <p:txBody>
          <a:bodyPr>
            <a:noAutofit/>
          </a:bodyPr>
          <a:lstStyle/>
          <a:p>
            <a:pPr marL="0" indent="0" algn="ctr">
              <a:buNone/>
            </a:pPr>
            <a:r>
              <a:rPr lang="cs-CZ" sz="1600" b="1" dirty="0">
                <a:solidFill>
                  <a:srgbClr val="0070C0"/>
                </a:solidFill>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rPr>
              <a:t>Předmět úpravy a její vztah k jiným zákonům</a:t>
            </a:r>
            <a:endParaRPr lang="cs-CZ" sz="1600" dirty="0">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endParaRPr>
          </a:p>
          <a:p>
            <a:pPr marL="0" indent="0" algn="ctr">
              <a:buNone/>
            </a:pPr>
            <a:r>
              <a:rPr lang="cs-CZ" sz="1600" b="1" i="1" dirty="0">
                <a:solidFill>
                  <a:srgbClr val="7030A0"/>
                </a:solidFill>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rPr>
              <a:t>§ 1</a:t>
            </a:r>
          </a:p>
          <a:p>
            <a:pPr marL="0" indent="0" algn="just">
              <a:buNone/>
            </a:pPr>
            <a:r>
              <a:rPr lang="cs-CZ" sz="1600" b="1" dirty="0">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rPr>
              <a:t>1) </a:t>
            </a:r>
            <a:r>
              <a:rPr lang="cs-CZ" sz="1600" dirty="0">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rPr>
              <a:t>Tento zákon upravuje </a:t>
            </a:r>
          </a:p>
          <a:p>
            <a:pPr marL="0" indent="0" algn="just">
              <a:buNone/>
            </a:pPr>
            <a:r>
              <a:rPr lang="cs-CZ" sz="1600" b="1" i="1" u="sng" dirty="0">
                <a:solidFill>
                  <a:srgbClr val="00B050"/>
                </a:solidFill>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rPr>
              <a:t>podmínky trestní odpovědnosti právnických osob, tresty a ochranná opatření</a:t>
            </a:r>
            <a:r>
              <a:rPr lang="cs-CZ" sz="1600" dirty="0">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rPr>
              <a:t>, které lze za spáchání stanovených trestných činů právnickým osobám uložit, a </a:t>
            </a:r>
          </a:p>
          <a:p>
            <a:pPr marL="0" indent="0" algn="just">
              <a:buNone/>
            </a:pPr>
            <a:r>
              <a:rPr lang="cs-CZ" sz="1600" b="1" i="1" u="sng" dirty="0">
                <a:solidFill>
                  <a:srgbClr val="00B050"/>
                </a:solidFill>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rPr>
              <a:t>postup v řízení proti právnickým osobám</a:t>
            </a:r>
            <a:r>
              <a:rPr lang="cs-CZ" sz="1600" dirty="0">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rPr>
              <a:t>.</a:t>
            </a:r>
          </a:p>
          <a:p>
            <a:pPr marL="0" indent="0" algn="just">
              <a:buNone/>
            </a:pPr>
            <a:r>
              <a:rPr lang="cs-CZ" sz="1600" dirty="0">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rPr>
              <a:t> </a:t>
            </a:r>
          </a:p>
          <a:p>
            <a:pPr marL="0" indent="0" algn="just">
              <a:buNone/>
            </a:pPr>
            <a:r>
              <a:rPr lang="cs-CZ" sz="1600" b="1" dirty="0">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rPr>
              <a:t>2) </a:t>
            </a:r>
            <a:r>
              <a:rPr lang="cs-CZ" sz="1600" i="1" u="sng" dirty="0">
                <a:solidFill>
                  <a:srgbClr val="00B050"/>
                </a:solidFill>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rPr>
              <a:t>Nestanoví-li tento zákon jinak, použije se </a:t>
            </a:r>
          </a:p>
          <a:p>
            <a:pPr marL="0" indent="0" algn="just">
              <a:buNone/>
            </a:pPr>
            <a:r>
              <a:rPr lang="cs-CZ" sz="1600" b="1" i="1" u="sng" dirty="0">
                <a:solidFill>
                  <a:srgbClr val="00B050"/>
                </a:solidFill>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rPr>
              <a:t>trestní zákoník</a:t>
            </a:r>
            <a:r>
              <a:rPr lang="cs-CZ" sz="1600" i="1" u="sng" dirty="0">
                <a:solidFill>
                  <a:srgbClr val="00B050"/>
                </a:solidFill>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rPr>
              <a:t>, </a:t>
            </a:r>
          </a:p>
          <a:p>
            <a:pPr marL="0" indent="0" algn="just">
              <a:buNone/>
            </a:pPr>
            <a:r>
              <a:rPr lang="cs-CZ" sz="1600" i="1" u="sng" dirty="0">
                <a:solidFill>
                  <a:srgbClr val="00B050"/>
                </a:solidFill>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rPr>
              <a:t>v řízení proti právnické osobě </a:t>
            </a:r>
            <a:r>
              <a:rPr lang="cs-CZ" sz="1600" b="1" i="1" u="sng" dirty="0">
                <a:solidFill>
                  <a:srgbClr val="00B050"/>
                </a:solidFill>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rPr>
              <a:t>trestní řád </a:t>
            </a:r>
            <a:r>
              <a:rPr lang="cs-CZ" sz="1600" i="1" u="sng" dirty="0">
                <a:solidFill>
                  <a:srgbClr val="00B050"/>
                </a:solidFill>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rPr>
              <a:t>a </a:t>
            </a:r>
          </a:p>
          <a:p>
            <a:pPr marL="0" indent="0" algn="just">
              <a:buNone/>
            </a:pPr>
            <a:r>
              <a:rPr lang="cs-CZ" sz="1600" i="1" u="sng" dirty="0">
                <a:solidFill>
                  <a:srgbClr val="00B050"/>
                </a:solidFill>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rPr>
              <a:t>v řízení o mezinárodní justiční spolupráci ve věcech trestních přiměřeně </a:t>
            </a:r>
            <a:r>
              <a:rPr lang="cs-CZ" sz="1600" b="1" i="1" u="sng" dirty="0">
                <a:solidFill>
                  <a:srgbClr val="00B050"/>
                </a:solidFill>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rPr>
              <a:t>zákon o mezinárodní justiční spolupráci ve věcech trestních</a:t>
            </a:r>
            <a:r>
              <a:rPr lang="cs-CZ" sz="1600" i="1" u="sng" dirty="0">
                <a:solidFill>
                  <a:srgbClr val="00B050"/>
                </a:solidFill>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rPr>
              <a:t>, není-li to z povahy věci vyloučeno</a:t>
            </a:r>
            <a:r>
              <a:rPr lang="cs-CZ" sz="1600" dirty="0">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rPr>
              <a:t>. </a:t>
            </a:r>
            <a:r>
              <a:rPr lang="cs-CZ" sz="1600" i="1" dirty="0">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rPr>
              <a:t>(pozn. </a:t>
            </a:r>
            <a:r>
              <a:rPr lang="cs-CZ" sz="1600" b="1" i="1" dirty="0">
                <a:solidFill>
                  <a:srgbClr val="00B0F0"/>
                </a:solidFill>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rPr>
              <a:t>č. 104/2013 Sb. </a:t>
            </a:r>
            <a:r>
              <a:rPr lang="cs-CZ" sz="1600" i="1" dirty="0">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rPr>
              <a:t>, s účinností od 1. 1. 2014)</a:t>
            </a:r>
            <a:endParaRPr lang="cs-CZ" sz="1600" dirty="0">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endParaRPr>
          </a:p>
          <a:p>
            <a:pPr marL="0" indent="0" algn="just">
              <a:buNone/>
            </a:pPr>
            <a:r>
              <a:rPr lang="cs-CZ" sz="1600" b="1" i="1" dirty="0">
                <a:solidFill>
                  <a:srgbClr val="FF0000"/>
                </a:solidFill>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rPr>
              <a:t>Lex </a:t>
            </a:r>
            <a:r>
              <a:rPr lang="cs-CZ" sz="1600" b="1" i="1" dirty="0" err="1">
                <a:solidFill>
                  <a:srgbClr val="FF0000"/>
                </a:solidFill>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rPr>
              <a:t>specialis</a:t>
            </a:r>
            <a:endParaRPr lang="cs-CZ" sz="1600" b="1" dirty="0">
              <a:solidFill>
                <a:srgbClr val="FF0000"/>
              </a:solidFill>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endParaRPr>
          </a:p>
          <a:p>
            <a:pPr marL="0" indent="0" algn="just">
              <a:buNone/>
            </a:pPr>
            <a:r>
              <a:rPr lang="cs-CZ" sz="1600" b="1" dirty="0">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rPr>
              <a:t>3) </a:t>
            </a:r>
            <a:r>
              <a:rPr lang="cs-CZ" sz="1600" dirty="0">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rPr>
              <a:t>Pro účely jiných právních předpisů se trestním řízením rozumí i řízení vedené proti právnické osobě podle tohoto zákona.</a:t>
            </a:r>
          </a:p>
        </p:txBody>
      </p:sp>
    </p:spTree>
    <p:extLst>
      <p:ext uri="{BB962C8B-B14F-4D97-AF65-F5344CB8AC3E}">
        <p14:creationId xmlns:p14="http://schemas.microsoft.com/office/powerpoint/2010/main" val="3687750593"/>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2423592" y="274638"/>
            <a:ext cx="7787208" cy="490066"/>
          </a:xfrm>
        </p:spPr>
        <p:txBody>
          <a:bodyPr>
            <a:normAutofit/>
          </a:bodyPr>
          <a:lstStyle/>
          <a:p>
            <a:pPr marL="0" indent="0" algn="ctr">
              <a:buNone/>
            </a:pPr>
            <a:r>
              <a:rPr lang="cs-CZ" sz="2000" i="1" dirty="0">
                <a:solidFill>
                  <a:srgbClr val="C00000"/>
                </a:solidFill>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rPr>
              <a:t>TOPO – obecná ustanovení a základy trestní odpovědnosti</a:t>
            </a:r>
            <a:endParaRPr lang="cs-CZ" sz="2000" dirty="0">
              <a:latin typeface="Garamond" panose="02020404030301010803" pitchFamily="18" charset="0"/>
            </a:endParaRPr>
          </a:p>
        </p:txBody>
      </p:sp>
      <p:sp>
        <p:nvSpPr>
          <p:cNvPr id="3" name="Zástupný symbol pro obsah 2"/>
          <p:cNvSpPr>
            <a:spLocks noGrp="1"/>
          </p:cNvSpPr>
          <p:nvPr>
            <p:ph sz="quarter" idx="13"/>
          </p:nvPr>
        </p:nvSpPr>
        <p:spPr>
          <a:xfrm>
            <a:off x="2423592" y="692696"/>
            <a:ext cx="7772400" cy="4572000"/>
          </a:xfrm>
        </p:spPr>
        <p:txBody>
          <a:bodyPr>
            <a:noAutofit/>
          </a:bodyPr>
          <a:lstStyle/>
          <a:p>
            <a:pPr marL="0" indent="0" algn="ctr">
              <a:buNone/>
            </a:pPr>
            <a:r>
              <a:rPr lang="cs-CZ" sz="1600" b="1" dirty="0">
                <a:solidFill>
                  <a:srgbClr val="0070C0"/>
                </a:solidFill>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rPr>
              <a:t>Působnost zákona o TOPO</a:t>
            </a:r>
            <a:endParaRPr lang="cs-CZ" sz="1400" b="1" dirty="0">
              <a:solidFill>
                <a:srgbClr val="0070C0"/>
              </a:solidFill>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endParaRPr>
          </a:p>
          <a:p>
            <a:pPr marL="0" indent="0" algn="just">
              <a:buNone/>
            </a:pPr>
            <a:r>
              <a:rPr lang="cs-CZ" sz="1400" b="1" i="1" dirty="0">
                <a:solidFill>
                  <a:srgbClr val="7030A0"/>
                </a:solidFill>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rPr>
              <a:t>Časová působnost </a:t>
            </a:r>
            <a:r>
              <a:rPr lang="cs-CZ" sz="1400" dirty="0">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rPr>
              <a:t>– není v zákoně upravena, ale </a:t>
            </a:r>
            <a:r>
              <a:rPr lang="cs-CZ" sz="1400" i="1" u="sng" dirty="0">
                <a:solidFill>
                  <a:srgbClr val="00B050"/>
                </a:solidFill>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rPr>
              <a:t>právnické osoby podle obecných pravidel mohou podle tohoto zákona nést trestní odpovědnost pouze za jednání spáchané až od doby nabytí jeho účinnosti, tj. </a:t>
            </a:r>
            <a:r>
              <a:rPr lang="cs-CZ" sz="1600" b="1" i="1" u="sng" dirty="0">
                <a:solidFill>
                  <a:srgbClr val="FF0000"/>
                </a:solidFill>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rPr>
              <a:t>od 1. 1. 2012</a:t>
            </a:r>
            <a:r>
              <a:rPr lang="cs-CZ" sz="1400" dirty="0">
                <a:latin typeface="Garamond" panose="02020404030301010803" pitchFamily="18" charset="0"/>
                <a:ea typeface="Tahoma" pitchFamily="34" charset="0"/>
                <a:cs typeface="Tahoma" pitchFamily="34" charset="0"/>
              </a:rPr>
              <a:t>.</a:t>
            </a:r>
            <a:endParaRPr lang="cs-CZ" sz="1400" dirty="0">
              <a:solidFill>
                <a:srgbClr val="00B050"/>
              </a:solidFill>
              <a:latin typeface="Garamond" panose="02020404030301010803" pitchFamily="18" charset="0"/>
              <a:ea typeface="Tahoma" pitchFamily="34" charset="0"/>
              <a:cs typeface="Tahoma" pitchFamily="34" charset="0"/>
            </a:endParaRPr>
          </a:p>
          <a:p>
            <a:pPr marL="0" indent="0" algn="ctr">
              <a:buNone/>
            </a:pPr>
            <a:r>
              <a:rPr lang="cs-CZ" sz="1400" b="1" i="1" dirty="0">
                <a:solidFill>
                  <a:srgbClr val="7030A0"/>
                </a:solidFill>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rPr>
              <a:t>Místní působnost  </a:t>
            </a:r>
            <a:r>
              <a:rPr lang="cs-CZ" sz="1400" dirty="0">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rPr>
              <a:t>– </a:t>
            </a:r>
            <a:r>
              <a:rPr lang="cs-CZ" sz="1400" i="1" dirty="0">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rPr>
              <a:t>(§§ 2 – 5)</a:t>
            </a:r>
          </a:p>
          <a:p>
            <a:pPr marL="0" indent="0" algn="ctr">
              <a:buNone/>
            </a:pPr>
            <a:r>
              <a:rPr lang="cs-CZ" sz="1400" b="1" dirty="0">
                <a:solidFill>
                  <a:srgbClr val="0070C0"/>
                </a:solidFill>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rPr>
              <a:t>§ 2 </a:t>
            </a:r>
            <a:r>
              <a:rPr lang="cs-CZ" sz="1400" i="1" dirty="0">
                <a:solidFill>
                  <a:srgbClr val="FF0000"/>
                </a:solidFill>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rPr>
              <a:t>Zásada teritoriality </a:t>
            </a:r>
            <a:endParaRPr lang="cs-CZ" sz="1400" dirty="0">
              <a:solidFill>
                <a:srgbClr val="FF0000"/>
              </a:solidFill>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endParaRPr>
          </a:p>
          <a:p>
            <a:pPr marL="0" indent="0" algn="just">
              <a:buNone/>
            </a:pPr>
            <a:r>
              <a:rPr lang="cs-CZ" sz="1400" b="1" dirty="0">
                <a:latin typeface="Garamond" panose="02020404030301010803" pitchFamily="18" charset="0"/>
                <a:ea typeface="Tahoma" pitchFamily="34" charset="0"/>
                <a:cs typeface="Tahoma" pitchFamily="34" charset="0"/>
              </a:rPr>
              <a:t>1)</a:t>
            </a:r>
            <a:r>
              <a:rPr lang="cs-CZ" sz="1400" dirty="0">
                <a:latin typeface="Garamond" panose="02020404030301010803" pitchFamily="18" charset="0"/>
                <a:ea typeface="Tahoma" pitchFamily="34" charset="0"/>
                <a:cs typeface="Tahoma" pitchFamily="34" charset="0"/>
              </a:rPr>
              <a:t> </a:t>
            </a:r>
            <a:r>
              <a:rPr lang="cs-CZ" sz="1400" b="1" i="1" dirty="0">
                <a:solidFill>
                  <a:srgbClr val="7030A0"/>
                </a:solidFill>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rPr>
              <a:t>Podle zákona České republiky se posuzuje </a:t>
            </a:r>
          </a:p>
          <a:p>
            <a:pPr algn="just"/>
            <a:r>
              <a:rPr lang="cs-CZ" sz="1400" i="1" u="sng" dirty="0">
                <a:solidFill>
                  <a:srgbClr val="00B050"/>
                </a:solidFill>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rPr>
              <a:t>trestnost činu spáchaného na území České republiky právnickou osobou, která má sídlo v České republice</a:t>
            </a:r>
            <a:r>
              <a:rPr lang="cs-CZ" sz="1400" dirty="0">
                <a:latin typeface="Garamond" panose="02020404030301010803" pitchFamily="18" charset="0"/>
                <a:ea typeface="Tahoma" pitchFamily="34" charset="0"/>
                <a:cs typeface="Tahoma" pitchFamily="34" charset="0"/>
              </a:rPr>
              <a:t> nebo </a:t>
            </a:r>
          </a:p>
          <a:p>
            <a:pPr algn="just"/>
            <a:r>
              <a:rPr lang="cs-CZ" sz="1400" dirty="0">
                <a:latin typeface="Garamond" panose="02020404030301010803" pitchFamily="18" charset="0"/>
                <a:ea typeface="Tahoma" pitchFamily="34" charset="0"/>
                <a:cs typeface="Tahoma" pitchFamily="34" charset="0"/>
              </a:rPr>
              <a:t>má </a:t>
            </a:r>
            <a:r>
              <a:rPr lang="cs-CZ" sz="1400" i="1" u="sng" dirty="0">
                <a:solidFill>
                  <a:srgbClr val="00B050"/>
                </a:solidFill>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rPr>
              <a:t>na území České republiky umístěn podnik nebo organizační složku</a:t>
            </a:r>
            <a:r>
              <a:rPr lang="cs-CZ" sz="1400" dirty="0">
                <a:latin typeface="Garamond" panose="02020404030301010803" pitchFamily="18" charset="0"/>
                <a:ea typeface="Tahoma" pitchFamily="34" charset="0"/>
                <a:cs typeface="Tahoma" pitchFamily="34" charset="0"/>
              </a:rPr>
              <a:t>, anebo </a:t>
            </a:r>
          </a:p>
          <a:p>
            <a:pPr algn="just"/>
            <a:r>
              <a:rPr lang="cs-CZ" sz="1400" i="1" u="sng" dirty="0">
                <a:solidFill>
                  <a:srgbClr val="00B050"/>
                </a:solidFill>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rPr>
              <a:t>zde alespoň vykonává svoji činnost nebo zde má svůj majetek</a:t>
            </a:r>
            <a:r>
              <a:rPr lang="cs-CZ" sz="1400" dirty="0">
                <a:latin typeface="Garamond" panose="02020404030301010803" pitchFamily="18" charset="0"/>
                <a:ea typeface="Tahoma" pitchFamily="34" charset="0"/>
                <a:cs typeface="Tahoma" pitchFamily="34" charset="0"/>
              </a:rPr>
              <a:t>.</a:t>
            </a:r>
          </a:p>
          <a:p>
            <a:pPr marL="0" indent="0">
              <a:buNone/>
            </a:pPr>
            <a:r>
              <a:rPr lang="cs-CZ" sz="1400" b="1" dirty="0">
                <a:latin typeface="Garamond" panose="02020404030301010803" pitchFamily="18" charset="0"/>
                <a:ea typeface="Tahoma" pitchFamily="34" charset="0"/>
                <a:cs typeface="Tahoma" pitchFamily="34" charset="0"/>
              </a:rPr>
              <a:t>2)</a:t>
            </a:r>
            <a:r>
              <a:rPr lang="cs-CZ" sz="1400" dirty="0">
                <a:latin typeface="Garamond" panose="02020404030301010803" pitchFamily="18" charset="0"/>
                <a:ea typeface="Tahoma" pitchFamily="34" charset="0"/>
                <a:cs typeface="Tahoma" pitchFamily="34" charset="0"/>
              </a:rPr>
              <a:t> </a:t>
            </a:r>
            <a:r>
              <a:rPr lang="cs-CZ" sz="1400" b="1" i="1" dirty="0">
                <a:solidFill>
                  <a:srgbClr val="7030A0"/>
                </a:solidFill>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rPr>
              <a:t>Trestný čin se považuje za spáchaný na území České republiky</a:t>
            </a:r>
            <a:r>
              <a:rPr lang="cs-CZ" sz="1400" dirty="0">
                <a:latin typeface="Garamond" panose="02020404030301010803" pitchFamily="18" charset="0"/>
                <a:ea typeface="Tahoma" pitchFamily="34" charset="0"/>
                <a:cs typeface="Tahoma" pitchFamily="34" charset="0"/>
              </a:rPr>
              <a:t>, dopustila-li se právnická osoba jednání</a:t>
            </a:r>
          </a:p>
          <a:p>
            <a:r>
              <a:rPr lang="cs-CZ" sz="1400" b="1" dirty="0">
                <a:latin typeface="Garamond" panose="02020404030301010803" pitchFamily="18" charset="0"/>
                <a:ea typeface="Tahoma" pitchFamily="34" charset="0"/>
                <a:cs typeface="Tahoma" pitchFamily="34" charset="0"/>
              </a:rPr>
              <a:t>a)</a:t>
            </a:r>
            <a:r>
              <a:rPr lang="cs-CZ" sz="1400" dirty="0">
                <a:latin typeface="Garamond" panose="02020404030301010803" pitchFamily="18" charset="0"/>
                <a:ea typeface="Tahoma" pitchFamily="34" charset="0"/>
                <a:cs typeface="Tahoma" pitchFamily="34" charset="0"/>
              </a:rPr>
              <a:t> </a:t>
            </a:r>
            <a:r>
              <a:rPr lang="cs-CZ" sz="1400" i="1" u="sng" dirty="0">
                <a:solidFill>
                  <a:srgbClr val="00B050"/>
                </a:solidFill>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rPr>
              <a:t>zcela nebo zčásti na území České republiky, i když porušení nebo ohrožení zájmu chráněného trestním zákonem nastalo nebo mělo nastat zcela nebo zčásti v cizině</a:t>
            </a:r>
            <a:r>
              <a:rPr lang="cs-CZ" sz="1400" dirty="0">
                <a:latin typeface="Garamond" panose="02020404030301010803" pitchFamily="18" charset="0"/>
                <a:ea typeface="Tahoma" pitchFamily="34" charset="0"/>
                <a:cs typeface="Tahoma" pitchFamily="34" charset="0"/>
              </a:rPr>
              <a:t>, nebo</a:t>
            </a:r>
          </a:p>
          <a:p>
            <a:r>
              <a:rPr lang="cs-CZ" sz="1400" b="1" dirty="0">
                <a:latin typeface="Garamond" panose="02020404030301010803" pitchFamily="18" charset="0"/>
                <a:ea typeface="Tahoma" pitchFamily="34" charset="0"/>
                <a:cs typeface="Tahoma" pitchFamily="34" charset="0"/>
              </a:rPr>
              <a:t>b)</a:t>
            </a:r>
            <a:r>
              <a:rPr lang="cs-CZ" sz="1400" dirty="0">
                <a:latin typeface="Garamond" panose="02020404030301010803" pitchFamily="18" charset="0"/>
                <a:ea typeface="Tahoma" pitchFamily="34" charset="0"/>
                <a:cs typeface="Tahoma" pitchFamily="34" charset="0"/>
              </a:rPr>
              <a:t> </a:t>
            </a:r>
            <a:r>
              <a:rPr lang="cs-CZ" sz="1400" i="1" u="sng" dirty="0">
                <a:solidFill>
                  <a:srgbClr val="00B050"/>
                </a:solidFill>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rPr>
              <a:t>v cizině, pokud porušení nebo ohrožení zájmu chráněného trestním zákonem nastalo nebo mělo, byť i jen zčásti, nastat na území České republiky</a:t>
            </a:r>
            <a:r>
              <a:rPr lang="cs-CZ" sz="1400" dirty="0">
                <a:latin typeface="Garamond" panose="02020404030301010803" pitchFamily="18" charset="0"/>
                <a:ea typeface="Tahoma" pitchFamily="34" charset="0"/>
                <a:cs typeface="Tahoma" pitchFamily="34" charset="0"/>
              </a:rPr>
              <a:t>.</a:t>
            </a:r>
          </a:p>
          <a:p>
            <a:pPr marL="0" indent="0">
              <a:buNone/>
            </a:pPr>
            <a:r>
              <a:rPr lang="cs-CZ" sz="1400" b="1" dirty="0">
                <a:latin typeface="Garamond" panose="02020404030301010803" pitchFamily="18" charset="0"/>
                <a:ea typeface="Tahoma" pitchFamily="34" charset="0"/>
                <a:cs typeface="Tahoma" pitchFamily="34" charset="0"/>
              </a:rPr>
              <a:t>3)</a:t>
            </a:r>
            <a:r>
              <a:rPr lang="cs-CZ" sz="1400" dirty="0">
                <a:latin typeface="Garamond" panose="02020404030301010803" pitchFamily="18" charset="0"/>
                <a:ea typeface="Tahoma" pitchFamily="34" charset="0"/>
                <a:cs typeface="Tahoma" pitchFamily="34" charset="0"/>
              </a:rPr>
              <a:t> Na účastenství se užije obdobně § 4 odst. 3 a 4 trestního zákoníku.</a:t>
            </a:r>
          </a:p>
          <a:p>
            <a:pPr marL="0" indent="0" algn="just">
              <a:buNone/>
            </a:pPr>
            <a:endParaRPr lang="cs-CZ" sz="1400" i="1" dirty="0">
              <a:solidFill>
                <a:srgbClr val="00B050"/>
              </a:solidFill>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endParaRPr>
          </a:p>
        </p:txBody>
      </p:sp>
    </p:spTree>
    <p:extLst>
      <p:ext uri="{BB962C8B-B14F-4D97-AF65-F5344CB8AC3E}">
        <p14:creationId xmlns:p14="http://schemas.microsoft.com/office/powerpoint/2010/main" val="2618229376"/>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2423592" y="274638"/>
            <a:ext cx="7787208" cy="562074"/>
          </a:xfrm>
        </p:spPr>
        <p:txBody>
          <a:bodyPr>
            <a:normAutofit/>
          </a:bodyPr>
          <a:lstStyle/>
          <a:p>
            <a:pPr marL="0" indent="0" algn="ctr">
              <a:buNone/>
            </a:pPr>
            <a:r>
              <a:rPr lang="cs-CZ" sz="2000" i="1" dirty="0">
                <a:solidFill>
                  <a:srgbClr val="C00000"/>
                </a:solidFill>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rPr>
              <a:t>TOPO – obecná ustanovení a </a:t>
            </a:r>
            <a:r>
              <a:rPr lang="cs-CZ" sz="2000" i="1" dirty="0" err="1">
                <a:solidFill>
                  <a:srgbClr val="C00000"/>
                </a:solidFill>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rPr>
              <a:t>a</a:t>
            </a:r>
            <a:r>
              <a:rPr lang="cs-CZ" sz="2000" i="1" dirty="0">
                <a:solidFill>
                  <a:srgbClr val="C00000"/>
                </a:solidFill>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rPr>
              <a:t> základy trestní odpovědnosti</a:t>
            </a:r>
            <a:endParaRPr lang="cs-CZ" sz="2000" dirty="0">
              <a:latin typeface="Garamond" panose="02020404030301010803" pitchFamily="18" charset="0"/>
            </a:endParaRPr>
          </a:p>
        </p:txBody>
      </p:sp>
      <p:sp>
        <p:nvSpPr>
          <p:cNvPr id="3" name="Zástupný symbol pro obsah 2"/>
          <p:cNvSpPr>
            <a:spLocks noGrp="1"/>
          </p:cNvSpPr>
          <p:nvPr>
            <p:ph sz="quarter" idx="13"/>
          </p:nvPr>
        </p:nvSpPr>
        <p:spPr>
          <a:xfrm>
            <a:off x="2423592" y="764704"/>
            <a:ext cx="7787208" cy="5255096"/>
          </a:xfrm>
        </p:spPr>
        <p:txBody>
          <a:bodyPr>
            <a:normAutofit fontScale="92500" lnSpcReduction="20000"/>
          </a:bodyPr>
          <a:lstStyle/>
          <a:p>
            <a:pPr marL="0" indent="0" algn="ctr">
              <a:buNone/>
            </a:pPr>
            <a:r>
              <a:rPr lang="cs-CZ" sz="1600" b="1" dirty="0">
                <a:solidFill>
                  <a:srgbClr val="0070C0"/>
                </a:solidFill>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rPr>
              <a:t>§ 3 </a:t>
            </a:r>
            <a:r>
              <a:rPr lang="cs-CZ" sz="1600" i="1" dirty="0">
                <a:solidFill>
                  <a:srgbClr val="FF0000"/>
                </a:solidFill>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rPr>
              <a:t>Zásada personality</a:t>
            </a:r>
            <a:endParaRPr lang="cs-CZ" sz="1600" dirty="0">
              <a:solidFill>
                <a:srgbClr val="0070C0"/>
              </a:solidFill>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endParaRPr>
          </a:p>
          <a:p>
            <a:pPr marL="0" indent="0">
              <a:buNone/>
            </a:pPr>
            <a:r>
              <a:rPr lang="cs-CZ" sz="1600" dirty="0">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rPr>
              <a:t>	</a:t>
            </a:r>
            <a:r>
              <a:rPr lang="cs-CZ" sz="1600" b="1" dirty="0">
                <a:solidFill>
                  <a:srgbClr val="7030A0"/>
                </a:solidFill>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rPr>
              <a:t>Podle zákona České republiky se posuzuje také trestnost činu</a:t>
            </a:r>
            <a:r>
              <a:rPr lang="cs-CZ" sz="1600" dirty="0">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rPr>
              <a:t>, </a:t>
            </a:r>
            <a:r>
              <a:rPr lang="cs-CZ" sz="1600" i="1" u="sng" dirty="0">
                <a:solidFill>
                  <a:srgbClr val="00B050"/>
                </a:solidFill>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rPr>
              <a:t>pokud jej v cizině spáchala právnická osoba mající sídlo v České republice</a:t>
            </a:r>
            <a:r>
              <a:rPr lang="cs-CZ" sz="1600" dirty="0">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rPr>
              <a:t>.</a:t>
            </a:r>
          </a:p>
          <a:p>
            <a:pPr marL="0" indent="0">
              <a:buNone/>
            </a:pPr>
            <a:endParaRPr lang="cs-CZ" sz="1600" dirty="0">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endParaRPr>
          </a:p>
          <a:p>
            <a:pPr marL="0" indent="0" algn="ctr">
              <a:buNone/>
            </a:pPr>
            <a:r>
              <a:rPr lang="cs-CZ" sz="1600" b="1" dirty="0">
                <a:solidFill>
                  <a:srgbClr val="0070C0"/>
                </a:solidFill>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rPr>
              <a:t>§ 4 </a:t>
            </a:r>
            <a:r>
              <a:rPr lang="cs-CZ" sz="1600" i="1" dirty="0">
                <a:solidFill>
                  <a:srgbClr val="FF0000"/>
                </a:solidFill>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rPr>
              <a:t>Zásada univerzality a subsidiární univerzality</a:t>
            </a:r>
            <a:endParaRPr lang="cs-CZ" sz="1600" dirty="0">
              <a:solidFill>
                <a:srgbClr val="FF0000"/>
              </a:solidFill>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endParaRPr>
          </a:p>
          <a:p>
            <a:pPr marL="0" indent="0" algn="just">
              <a:buNone/>
            </a:pPr>
            <a:r>
              <a:rPr lang="cs-CZ" sz="1600" dirty="0">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rPr>
              <a:t>	</a:t>
            </a:r>
            <a:r>
              <a:rPr lang="cs-CZ" sz="1600" b="1" dirty="0">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rPr>
              <a:t>1)</a:t>
            </a:r>
            <a:r>
              <a:rPr lang="cs-CZ" sz="1600" dirty="0">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rPr>
              <a:t> </a:t>
            </a:r>
            <a:r>
              <a:rPr lang="cs-CZ" sz="1600" b="1" dirty="0">
                <a:solidFill>
                  <a:srgbClr val="7030A0"/>
                </a:solidFill>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rPr>
              <a:t>Podle zákona České republiky se posuzuje trestnost činu </a:t>
            </a:r>
            <a:r>
              <a:rPr lang="cs-CZ" sz="1600" i="1" dirty="0">
                <a:solidFill>
                  <a:srgbClr val="00B050"/>
                </a:solidFill>
                <a:effectLst>
                  <a:outerShdw blurRad="38100" dist="38100" dir="2700000" algn="tl">
                    <a:srgbClr val="000000">
                      <a:alpha val="43137"/>
                    </a:srgbClr>
                  </a:outerShdw>
                </a:effectLst>
                <a:latin typeface="Garamond" panose="02020404030301010803" pitchFamily="18" charset="0"/>
              </a:rPr>
              <a:t>mučení a jiného nelidského a krutého zacházení (§ 149 trestního zákoníku), padělání a pozměnění peněz (§ 233 trestního zákoníku), udávání padělaných a pozměněných peněz (§ 235 trestního zákoníku), výroby a držení padělatelského náčiní (§ 236 trestního zákoníku), neoprávněné výroby peněz (§ 237 trestního zákoníku), rozvracení republiky (§ 310 trestního zákoníku), teroristického útoku (§ 311 trestního zákoníku), teroru (§ 312 trestního zákoníku), účasti na teroristické skupině (§ 312a trestního zákoníku), financování terorismu (§ 312d trestního zákoníku), podpory a propagace terorismu (§ 312e trestního zákoníku), vyhrožování teroristickým trestným činem (§ 312f trestního zákoníku), sabotáže (§ 314 trestního zákoníku), vyzvědačství (§ 316 trestního zákoníku), násilí proti orgánu veřejné moci (§ 323 trestního zákoníku), násilí proti úřední osobě (§ 325 trestního zákoníku), padělání a pozměnění veřejné listiny (§ 348 trestního zákoníku), </a:t>
            </a:r>
            <a:r>
              <a:rPr lang="cs-CZ" sz="1600" i="1" dirty="0" err="1">
                <a:solidFill>
                  <a:srgbClr val="00B050"/>
                </a:solidFill>
                <a:effectLst>
                  <a:outerShdw blurRad="38100" dist="38100" dir="2700000" algn="tl">
                    <a:srgbClr val="000000">
                      <a:alpha val="43137"/>
                    </a:srgbClr>
                  </a:outerShdw>
                </a:effectLst>
                <a:latin typeface="Garamond" panose="02020404030301010803" pitchFamily="18" charset="0"/>
              </a:rPr>
              <a:t>genocidia</a:t>
            </a:r>
            <a:r>
              <a:rPr lang="cs-CZ" sz="1600" i="1" dirty="0">
                <a:solidFill>
                  <a:srgbClr val="00B050"/>
                </a:solidFill>
                <a:effectLst>
                  <a:outerShdw blurRad="38100" dist="38100" dir="2700000" algn="tl">
                    <a:srgbClr val="000000">
                      <a:alpha val="43137"/>
                    </a:srgbClr>
                  </a:outerShdw>
                </a:effectLst>
                <a:latin typeface="Garamond" panose="02020404030301010803" pitchFamily="18" charset="0"/>
              </a:rPr>
              <a:t> (§ 400 trestního zákoníku), útoku proti lidskosti (§ 401 trestního zákoníku), apartheidu a diskriminace skupiny lidí (§ 402 trestního zákoníku), přípravy útočné války (§ 406 trestního zákoníku), válečné krutosti (§ 412 trestního zákoníku), perzekuce obyvatelstva (§ 413 trestního zákoníku), plenění v prostoru válečných operací (§ 414 trestního zákoníku), zneužití mezinárodně uznávaných a státních znaků (§ 415 trestního zákoníku), zneužití vlajky a příměří (§ 416 trestního zákoníku) a ublížení parlamentáři (§ 417 trestního zákoníku) </a:t>
            </a:r>
            <a:r>
              <a:rPr lang="cs-CZ" sz="1600" b="1" i="1" u="sng" dirty="0">
                <a:solidFill>
                  <a:srgbClr val="FF0000"/>
                </a:solidFill>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rPr>
              <a:t>i tehdy, spáchala-li takový trestný čin v cizině právnická osoba, která nemá sídlo v České republice</a:t>
            </a:r>
            <a:r>
              <a:rPr lang="cs-CZ" sz="1600" dirty="0">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rPr>
              <a:t>.</a:t>
            </a:r>
          </a:p>
          <a:p>
            <a:pPr marL="0" indent="0" algn="just">
              <a:buNone/>
            </a:pPr>
            <a:r>
              <a:rPr lang="cs-CZ" sz="1600" dirty="0">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rPr>
              <a:t>	</a:t>
            </a:r>
            <a:r>
              <a:rPr lang="cs-CZ" sz="1600" b="1" dirty="0">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rPr>
              <a:t>2)</a:t>
            </a:r>
            <a:r>
              <a:rPr lang="cs-CZ" sz="1600" dirty="0">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rPr>
              <a:t> </a:t>
            </a:r>
            <a:r>
              <a:rPr lang="cs-CZ" sz="1600" b="1" dirty="0">
                <a:solidFill>
                  <a:srgbClr val="7030A0"/>
                </a:solidFill>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rPr>
              <a:t>Podle zákona České republiky se posuzuje trestnost činu </a:t>
            </a:r>
            <a:r>
              <a:rPr lang="cs-CZ" sz="1600" i="1" u="sng" dirty="0">
                <a:solidFill>
                  <a:srgbClr val="00B050"/>
                </a:solidFill>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rPr>
              <a:t>spáchaného v cizině právnickou osobou, která nemá sídlo v České republice, též tehdy, byl-li čin spáchán ve prospěch právnické osoby, která má na území České republiky sídlo</a:t>
            </a:r>
            <a:r>
              <a:rPr lang="cs-CZ" sz="1600" dirty="0">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rPr>
              <a:t>.</a:t>
            </a:r>
          </a:p>
          <a:p>
            <a:pPr marL="0" indent="0" algn="just">
              <a:buNone/>
            </a:pPr>
            <a:endParaRPr lang="cs-CZ" sz="1600" dirty="0">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endParaRPr>
          </a:p>
          <a:p>
            <a:pPr marL="0" indent="0" algn="just">
              <a:buNone/>
            </a:pPr>
            <a:endParaRPr lang="cs-CZ" sz="1600" dirty="0">
              <a:effectLst>
                <a:outerShdw blurRad="38100" dist="38100" dir="2700000" algn="tl">
                  <a:srgbClr val="000000">
                    <a:alpha val="43137"/>
                  </a:srgbClr>
                </a:outerShdw>
              </a:effectLst>
              <a:latin typeface="Garamond" panose="02020404030301010803" pitchFamily="18" charset="0"/>
            </a:endParaRPr>
          </a:p>
        </p:txBody>
      </p:sp>
    </p:spTree>
    <p:extLst>
      <p:ext uri="{BB962C8B-B14F-4D97-AF65-F5344CB8AC3E}">
        <p14:creationId xmlns:p14="http://schemas.microsoft.com/office/powerpoint/2010/main" val="2902093775"/>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2423592" y="274638"/>
            <a:ext cx="7787208" cy="490066"/>
          </a:xfrm>
        </p:spPr>
        <p:txBody>
          <a:bodyPr>
            <a:normAutofit/>
          </a:bodyPr>
          <a:lstStyle/>
          <a:p>
            <a:pPr marL="0" indent="0" algn="ctr">
              <a:buNone/>
            </a:pPr>
            <a:r>
              <a:rPr lang="cs-CZ" sz="2000" i="1" dirty="0">
                <a:solidFill>
                  <a:srgbClr val="C00000"/>
                </a:solidFill>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rPr>
              <a:t>TOPO – obecná ustanovení a základy trestní odpovědnosti</a:t>
            </a:r>
            <a:endParaRPr lang="cs-CZ" sz="2000" dirty="0">
              <a:latin typeface="Garamond" panose="02020404030301010803" pitchFamily="18" charset="0"/>
            </a:endParaRPr>
          </a:p>
        </p:txBody>
      </p:sp>
      <p:sp>
        <p:nvSpPr>
          <p:cNvPr id="3" name="Zástupný symbol pro obsah 2"/>
          <p:cNvSpPr>
            <a:spLocks noGrp="1"/>
          </p:cNvSpPr>
          <p:nvPr>
            <p:ph sz="quarter" idx="13"/>
          </p:nvPr>
        </p:nvSpPr>
        <p:spPr>
          <a:xfrm>
            <a:off x="2423592" y="692696"/>
            <a:ext cx="7787208" cy="5327104"/>
          </a:xfrm>
        </p:spPr>
        <p:txBody>
          <a:bodyPr>
            <a:normAutofit/>
          </a:bodyPr>
          <a:lstStyle/>
          <a:p>
            <a:pPr marL="0" indent="0" algn="ctr">
              <a:buNone/>
            </a:pPr>
            <a:endParaRPr lang="cs-CZ" sz="1200" b="1" dirty="0">
              <a:solidFill>
                <a:srgbClr val="0070C0"/>
              </a:solidFill>
              <a:effectLst>
                <a:outerShdw blurRad="38100" dist="38100" dir="2700000" algn="tl">
                  <a:srgbClr val="000000">
                    <a:alpha val="43137"/>
                  </a:srgbClr>
                </a:outerShdw>
              </a:effectLst>
              <a:latin typeface="Tahoma" pitchFamily="34" charset="0"/>
              <a:ea typeface="Tahoma" pitchFamily="34" charset="0"/>
              <a:cs typeface="Tahoma" pitchFamily="34" charset="0"/>
            </a:endParaRPr>
          </a:p>
          <a:p>
            <a:pPr marL="0" indent="0" algn="ctr">
              <a:buNone/>
            </a:pPr>
            <a:r>
              <a:rPr lang="cs-CZ" sz="1600" b="1" dirty="0">
                <a:solidFill>
                  <a:srgbClr val="0070C0"/>
                </a:solidFill>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rPr>
              <a:t>§ 5 </a:t>
            </a:r>
            <a:r>
              <a:rPr lang="cs-CZ" sz="1600" b="1" i="1" dirty="0">
                <a:solidFill>
                  <a:srgbClr val="FF0000"/>
                </a:solidFill>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rPr>
              <a:t>Působnost stanovená mezinárodní smlouvou</a:t>
            </a:r>
            <a:endParaRPr lang="cs-CZ" sz="1600" b="1" dirty="0">
              <a:solidFill>
                <a:srgbClr val="FF0000"/>
              </a:solidFill>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endParaRPr>
          </a:p>
          <a:p>
            <a:pPr marL="0" indent="0" algn="just">
              <a:buNone/>
            </a:pPr>
            <a:r>
              <a:rPr lang="cs-CZ" sz="1600" b="1" dirty="0">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rPr>
              <a:t>1)</a:t>
            </a:r>
            <a:r>
              <a:rPr lang="cs-CZ" sz="1600" dirty="0">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rPr>
              <a:t> </a:t>
            </a:r>
            <a:r>
              <a:rPr lang="cs-CZ" sz="1600" b="1" dirty="0">
                <a:solidFill>
                  <a:srgbClr val="7030A0"/>
                </a:solidFill>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rPr>
              <a:t>Podle zákona České republiky se posuzuje také trestnost činu</a:t>
            </a:r>
            <a:r>
              <a:rPr lang="cs-CZ" sz="1600" dirty="0">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rPr>
              <a:t>, </a:t>
            </a:r>
            <a:r>
              <a:rPr lang="cs-CZ" sz="1600" i="1" u="sng" dirty="0">
                <a:solidFill>
                  <a:srgbClr val="00B050"/>
                </a:solidFill>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rPr>
              <a:t>pokud tak stanoví mezinárodní smlouva, která je součástí právního řádu</a:t>
            </a:r>
            <a:r>
              <a:rPr lang="cs-CZ" sz="1600" i="1" dirty="0">
                <a:solidFill>
                  <a:srgbClr val="00B050"/>
                </a:solidFill>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rPr>
              <a:t> (dále jen „mezinárodní smlouva“)</a:t>
            </a:r>
            <a:r>
              <a:rPr lang="cs-CZ" sz="1600" dirty="0">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rPr>
              <a:t>.</a:t>
            </a:r>
          </a:p>
          <a:p>
            <a:pPr marL="0" indent="0" algn="just">
              <a:buNone/>
            </a:pPr>
            <a:r>
              <a:rPr lang="cs-CZ" sz="1600" b="1" dirty="0">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rPr>
              <a:t>2)</a:t>
            </a:r>
            <a:r>
              <a:rPr lang="cs-CZ" sz="1600" dirty="0">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rPr>
              <a:t> </a:t>
            </a:r>
            <a:r>
              <a:rPr lang="cs-CZ" sz="1600" b="1" dirty="0">
                <a:solidFill>
                  <a:srgbClr val="7030A0"/>
                </a:solidFill>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rPr>
              <a:t>Ustanovení § 2 až 4 se neužijí</a:t>
            </a:r>
            <a:r>
              <a:rPr lang="cs-CZ" sz="1600" dirty="0">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rPr>
              <a:t>, </a:t>
            </a:r>
            <a:r>
              <a:rPr lang="cs-CZ" sz="1600" i="1" u="sng" dirty="0">
                <a:solidFill>
                  <a:srgbClr val="00B050"/>
                </a:solidFill>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rPr>
              <a:t>jestliže to mezinárodní smlouva nepřipouští</a:t>
            </a:r>
            <a:r>
              <a:rPr lang="cs-CZ" sz="1600" dirty="0">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rPr>
              <a:t>.</a:t>
            </a:r>
          </a:p>
          <a:p>
            <a:pPr marL="0" indent="0" algn="just">
              <a:buNone/>
            </a:pPr>
            <a:endParaRPr lang="cs-CZ" sz="1200" dirty="0">
              <a:effectLst>
                <a:outerShdw blurRad="38100" dist="38100" dir="2700000" algn="tl">
                  <a:srgbClr val="000000">
                    <a:alpha val="43137"/>
                  </a:srgbClr>
                </a:outerShdw>
              </a:effectLst>
              <a:latin typeface="Tahoma" pitchFamily="34" charset="0"/>
              <a:ea typeface="Tahoma" pitchFamily="34" charset="0"/>
              <a:cs typeface="Tahoma" pitchFamily="34" charset="0"/>
            </a:endParaRPr>
          </a:p>
        </p:txBody>
      </p:sp>
    </p:spTree>
    <p:extLst>
      <p:ext uri="{BB962C8B-B14F-4D97-AF65-F5344CB8AC3E}">
        <p14:creationId xmlns:p14="http://schemas.microsoft.com/office/powerpoint/2010/main" val="3118389542"/>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2423592" y="274638"/>
            <a:ext cx="7787208" cy="418058"/>
          </a:xfrm>
        </p:spPr>
        <p:txBody>
          <a:bodyPr>
            <a:normAutofit/>
          </a:bodyPr>
          <a:lstStyle/>
          <a:p>
            <a:pPr marL="0" indent="0" algn="ctr">
              <a:buNone/>
            </a:pPr>
            <a:r>
              <a:rPr lang="cs-CZ" sz="2000" i="1" dirty="0">
                <a:solidFill>
                  <a:srgbClr val="C00000"/>
                </a:solidFill>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rPr>
              <a:t>TOPO – obecná ustanovení a základy trestní odpovědnosti</a:t>
            </a:r>
            <a:endParaRPr lang="cs-CZ" sz="2000" dirty="0">
              <a:latin typeface="Garamond" panose="02020404030301010803" pitchFamily="18" charset="0"/>
            </a:endParaRPr>
          </a:p>
        </p:txBody>
      </p:sp>
      <p:sp>
        <p:nvSpPr>
          <p:cNvPr id="3" name="Zástupný symbol pro obsah 2"/>
          <p:cNvSpPr>
            <a:spLocks noGrp="1"/>
          </p:cNvSpPr>
          <p:nvPr>
            <p:ph sz="quarter" idx="13"/>
          </p:nvPr>
        </p:nvSpPr>
        <p:spPr>
          <a:xfrm>
            <a:off x="2423592" y="764704"/>
            <a:ext cx="7787208" cy="5255096"/>
          </a:xfrm>
        </p:spPr>
        <p:txBody>
          <a:bodyPr>
            <a:normAutofit fontScale="85000" lnSpcReduction="20000"/>
          </a:bodyPr>
          <a:lstStyle/>
          <a:p>
            <a:pPr marL="0" indent="0" algn="ctr">
              <a:buNone/>
            </a:pPr>
            <a:r>
              <a:rPr lang="cs-CZ" sz="1600" b="1" dirty="0">
                <a:solidFill>
                  <a:srgbClr val="0070C0"/>
                </a:solidFill>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rPr>
              <a:t>§ 6 </a:t>
            </a:r>
            <a:r>
              <a:rPr lang="cs-CZ" sz="1600" b="1" dirty="0">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rPr>
              <a:t>-  </a:t>
            </a:r>
            <a:r>
              <a:rPr lang="cs-CZ" sz="1600" b="1" i="1" dirty="0">
                <a:solidFill>
                  <a:srgbClr val="FF0000"/>
                </a:solidFill>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rPr>
              <a:t>Vyloučení odpovědnosti některých právnických osob za trestný čin</a:t>
            </a:r>
          </a:p>
          <a:p>
            <a:pPr marL="0" indent="0">
              <a:buNone/>
            </a:pPr>
            <a:endParaRPr lang="cs-CZ" sz="1200" dirty="0">
              <a:latin typeface="Garamond" panose="02020404030301010803" pitchFamily="18" charset="0"/>
            </a:endParaRPr>
          </a:p>
          <a:p>
            <a:pPr marL="0" indent="0" algn="just">
              <a:buNone/>
            </a:pPr>
            <a:r>
              <a:rPr lang="cs-CZ" sz="1300" b="1" dirty="0">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rPr>
              <a:t>1) </a:t>
            </a:r>
            <a:r>
              <a:rPr lang="cs-CZ" sz="1300" b="1" dirty="0">
                <a:solidFill>
                  <a:srgbClr val="7030A0"/>
                </a:solidFill>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rPr>
              <a:t>Podle tohoto zákona nejsou trestně odpovědné</a:t>
            </a:r>
          </a:p>
          <a:p>
            <a:pPr marL="0" indent="0" algn="just">
              <a:buNone/>
            </a:pPr>
            <a:r>
              <a:rPr lang="cs-CZ" sz="1300" b="1" dirty="0">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rPr>
              <a:t>a)</a:t>
            </a:r>
            <a:r>
              <a:rPr lang="cs-CZ" sz="1300" dirty="0">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rPr>
              <a:t> </a:t>
            </a:r>
            <a:r>
              <a:rPr lang="cs-CZ" sz="1300" i="1" u="sng" dirty="0">
                <a:solidFill>
                  <a:srgbClr val="00B050"/>
                </a:solidFill>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rPr>
              <a:t>Česká republika</a:t>
            </a:r>
            <a:r>
              <a:rPr lang="cs-CZ" sz="1300" dirty="0">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rPr>
              <a:t>,</a:t>
            </a:r>
          </a:p>
          <a:p>
            <a:pPr marL="0" indent="0" algn="just">
              <a:buNone/>
            </a:pPr>
            <a:r>
              <a:rPr lang="cs-CZ" sz="1300" b="1" dirty="0">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rPr>
              <a:t>b)</a:t>
            </a:r>
            <a:r>
              <a:rPr lang="cs-CZ" sz="1300" dirty="0">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rPr>
              <a:t> </a:t>
            </a:r>
            <a:r>
              <a:rPr lang="cs-CZ" sz="1300" i="1" u="sng" dirty="0">
                <a:solidFill>
                  <a:srgbClr val="00B050"/>
                </a:solidFill>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rPr>
              <a:t>územní samosprávné celky při výkonu veřejné moci</a:t>
            </a:r>
            <a:r>
              <a:rPr lang="cs-CZ" sz="1300" dirty="0">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rPr>
              <a:t>.</a:t>
            </a:r>
          </a:p>
          <a:p>
            <a:pPr marL="0" indent="0" algn="just">
              <a:buNone/>
            </a:pPr>
            <a:r>
              <a:rPr lang="cs-CZ" sz="1300" b="1" dirty="0">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rPr>
              <a:t>2)</a:t>
            </a:r>
            <a:r>
              <a:rPr lang="cs-CZ" sz="1300" dirty="0">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rPr>
              <a:t> </a:t>
            </a:r>
            <a:r>
              <a:rPr lang="cs-CZ" sz="1300" i="1" u="sng" dirty="0">
                <a:solidFill>
                  <a:srgbClr val="00B050"/>
                </a:solidFill>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rPr>
              <a:t>Majetková účast právnických osob uvedených v odstavci 1 na právnické osobě </a:t>
            </a:r>
            <a:r>
              <a:rPr lang="cs-CZ" sz="1300" b="1" i="1" u="sng" dirty="0">
                <a:solidFill>
                  <a:srgbClr val="00B050"/>
                </a:solidFill>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rPr>
              <a:t>nevylučuje</a:t>
            </a:r>
            <a:r>
              <a:rPr lang="cs-CZ" sz="1300" i="1" u="sng" dirty="0">
                <a:solidFill>
                  <a:srgbClr val="00B050"/>
                </a:solidFill>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rPr>
              <a:t> trestní odpovědnost takové právnické osoby podle tohoto zákona</a:t>
            </a:r>
            <a:r>
              <a:rPr lang="cs-CZ" sz="1300" dirty="0">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rPr>
              <a:t>.</a:t>
            </a:r>
          </a:p>
          <a:p>
            <a:pPr marL="0" indent="0" algn="just">
              <a:buNone/>
            </a:pPr>
            <a:r>
              <a:rPr lang="cs-CZ" sz="1300" i="1" dirty="0">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rPr>
              <a:t> </a:t>
            </a:r>
            <a:endParaRPr lang="cs-CZ" sz="1300" dirty="0">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endParaRPr>
          </a:p>
          <a:p>
            <a:pPr marL="0" indent="0" algn="just">
              <a:buNone/>
            </a:pPr>
            <a:r>
              <a:rPr lang="cs-CZ" sz="1300" b="1" i="1" dirty="0">
                <a:solidFill>
                  <a:srgbClr val="FF0000"/>
                </a:solidFill>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rPr>
              <a:t>Výslovně vyloučena trestní odpovědnost</a:t>
            </a:r>
            <a:endParaRPr lang="cs-CZ" sz="1300" dirty="0">
              <a:solidFill>
                <a:srgbClr val="FF0000"/>
              </a:solidFill>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endParaRPr>
          </a:p>
          <a:p>
            <a:pPr algn="just"/>
            <a:r>
              <a:rPr lang="cs-CZ" sz="1300" i="1" u="sng" dirty="0">
                <a:solidFill>
                  <a:srgbClr val="00B0F0"/>
                </a:solidFill>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rPr>
              <a:t>České republiky</a:t>
            </a:r>
            <a:r>
              <a:rPr lang="cs-CZ" sz="1300" i="1" dirty="0">
                <a:solidFill>
                  <a:srgbClr val="00B0F0"/>
                </a:solidFill>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rPr>
              <a:t> </a:t>
            </a:r>
            <a:r>
              <a:rPr lang="cs-CZ" sz="1300" i="1" dirty="0">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rPr>
              <a:t>jako státu; </a:t>
            </a:r>
            <a:endParaRPr lang="cs-CZ" sz="1300" dirty="0">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endParaRPr>
          </a:p>
          <a:p>
            <a:pPr algn="just"/>
            <a:r>
              <a:rPr lang="cs-CZ" sz="1300" i="1" dirty="0">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rPr>
              <a:t> </a:t>
            </a:r>
            <a:r>
              <a:rPr lang="cs-CZ" sz="1300" i="1" u="sng" dirty="0">
                <a:solidFill>
                  <a:srgbClr val="00B0F0"/>
                </a:solidFill>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rPr>
              <a:t>územních samosprávných celků při výkonu veřejné moci</a:t>
            </a:r>
          </a:p>
          <a:p>
            <a:pPr marL="45720" indent="0" algn="just">
              <a:buNone/>
            </a:pPr>
            <a:r>
              <a:rPr lang="cs-CZ" sz="1300" b="1" i="1" dirty="0">
                <a:solidFill>
                  <a:srgbClr val="7030A0"/>
                </a:solidFill>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rPr>
              <a:t>Pozn</a:t>
            </a:r>
            <a:r>
              <a:rPr lang="cs-CZ" sz="1300" dirty="0">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rPr>
              <a:t>. </a:t>
            </a:r>
            <a:r>
              <a:rPr lang="cs-CZ" sz="1300" i="1" dirty="0">
                <a:effectLst>
                  <a:outerShdw blurRad="38100" dist="38100" dir="2700000" algn="tl">
                    <a:srgbClr val="000000">
                      <a:alpha val="43137"/>
                    </a:srgbClr>
                  </a:outerShdw>
                </a:effectLst>
                <a:latin typeface="Garamond" panose="02020404030301010803" pitchFamily="18" charset="0"/>
                <a:ea typeface="Tahoma" panose="020B0604030504040204" pitchFamily="34" charset="0"/>
                <a:cs typeface="Tahoma" panose="020B0604030504040204" pitchFamily="34" charset="0"/>
              </a:rPr>
              <a:t>vyloučení se vztahuje jen na jejich činnost </a:t>
            </a:r>
            <a:r>
              <a:rPr lang="cs-CZ" sz="1300" b="1" i="1" dirty="0">
                <a:solidFill>
                  <a:srgbClr val="FFC000"/>
                </a:solidFill>
                <a:effectLst>
                  <a:outerShdw blurRad="38100" dist="38100" dir="2700000" algn="tl">
                    <a:srgbClr val="000000">
                      <a:alpha val="43137"/>
                    </a:srgbClr>
                  </a:outerShdw>
                </a:effectLst>
                <a:latin typeface="Garamond" panose="02020404030301010803" pitchFamily="18" charset="0"/>
                <a:ea typeface="Tahoma" panose="020B0604030504040204" pitchFamily="34" charset="0"/>
                <a:cs typeface="Tahoma" panose="020B0604030504040204" pitchFamily="34" charset="0"/>
              </a:rPr>
              <a:t>při výkonu veřejné moci</a:t>
            </a:r>
            <a:r>
              <a:rPr lang="cs-CZ" sz="1300" b="1" i="1" dirty="0">
                <a:effectLst>
                  <a:outerShdw blurRad="38100" dist="38100" dir="2700000" algn="tl">
                    <a:srgbClr val="000000">
                      <a:alpha val="43137"/>
                    </a:srgbClr>
                  </a:outerShdw>
                </a:effectLst>
                <a:latin typeface="Garamond" panose="02020404030301010803" pitchFamily="18" charset="0"/>
                <a:ea typeface="Tahoma" panose="020B0604030504040204" pitchFamily="34" charset="0"/>
                <a:cs typeface="Tahoma" panose="020B0604030504040204" pitchFamily="34" charset="0"/>
              </a:rPr>
              <a:t>.</a:t>
            </a:r>
            <a:endParaRPr lang="cs-CZ" sz="1300" i="1" dirty="0">
              <a:effectLst>
                <a:outerShdw blurRad="38100" dist="38100" dir="2700000" algn="tl">
                  <a:srgbClr val="000000">
                    <a:alpha val="43137"/>
                  </a:srgbClr>
                </a:outerShdw>
              </a:effectLst>
              <a:latin typeface="Garamond" panose="02020404030301010803" pitchFamily="18" charset="0"/>
              <a:ea typeface="Tahoma" panose="020B0604030504040204" pitchFamily="34" charset="0"/>
              <a:cs typeface="Tahoma" panose="020B0604030504040204" pitchFamily="34" charset="0"/>
            </a:endParaRPr>
          </a:p>
          <a:p>
            <a:pPr marL="45720" indent="0" algn="just">
              <a:buNone/>
            </a:pPr>
            <a:r>
              <a:rPr lang="cs-CZ" sz="1300" b="1" i="1" dirty="0">
                <a:solidFill>
                  <a:srgbClr val="FFC000"/>
                </a:solidFill>
                <a:effectLst>
                  <a:outerShdw blurRad="38100" dist="38100" dir="2700000" algn="tl">
                    <a:srgbClr val="000000">
                      <a:alpha val="43137"/>
                    </a:srgbClr>
                  </a:outerShdw>
                </a:effectLst>
                <a:latin typeface="Garamond" panose="02020404030301010803" pitchFamily="18" charset="0"/>
                <a:ea typeface="Tahoma" panose="020B0604030504040204" pitchFamily="34" charset="0"/>
                <a:cs typeface="Tahoma" panose="020B0604030504040204" pitchFamily="34" charset="0"/>
              </a:rPr>
              <a:t>Veřejnou mocí </a:t>
            </a:r>
            <a:r>
              <a:rPr lang="cs-CZ" sz="1300" i="1" dirty="0">
                <a:effectLst>
                  <a:outerShdw blurRad="38100" dist="38100" dir="2700000" algn="tl">
                    <a:srgbClr val="000000">
                      <a:alpha val="43137"/>
                    </a:srgbClr>
                  </a:outerShdw>
                </a:effectLst>
                <a:latin typeface="Garamond" panose="02020404030301010803" pitchFamily="18" charset="0"/>
                <a:ea typeface="Tahoma" panose="020B0604030504040204" pitchFamily="34" charset="0"/>
                <a:cs typeface="Tahoma" panose="020B0604030504040204" pitchFamily="34" charset="0"/>
              </a:rPr>
              <a:t>se rozumí taková moc, která autoritativně rozhoduje o právech a povinnostech subjektů, ať již přímo, nebo zprostředkovaně. Subjekt, o jehož právech nebo povinnostech rozhoduje orgán veřejné moci, není v rovnoprávném postavení s tímto orgánem a obsah rozhodnutí tohoto orgánu nezávisí od vůle subjektu (srov. ÚS 3/1993-u.).</a:t>
            </a:r>
          </a:p>
          <a:p>
            <a:pPr marL="45720" indent="0" algn="just">
              <a:buNone/>
            </a:pPr>
            <a:r>
              <a:rPr lang="cs-CZ" sz="1300" b="1" i="1" dirty="0">
                <a:solidFill>
                  <a:srgbClr val="FFC000"/>
                </a:solidFill>
                <a:effectLst>
                  <a:outerShdw blurRad="38100" dist="38100" dir="2700000" algn="tl">
                    <a:srgbClr val="000000">
                      <a:alpha val="43137"/>
                    </a:srgbClr>
                  </a:outerShdw>
                </a:effectLst>
                <a:latin typeface="Garamond" panose="02020404030301010803" pitchFamily="18" charset="0"/>
                <a:ea typeface="Tahoma" panose="020B0604030504040204" pitchFamily="34" charset="0"/>
                <a:cs typeface="Tahoma" panose="020B0604030504040204" pitchFamily="34" charset="0"/>
              </a:rPr>
              <a:t>Výkonem veřejné moci</a:t>
            </a:r>
            <a:r>
              <a:rPr lang="cs-CZ" sz="1300" i="1" dirty="0">
                <a:solidFill>
                  <a:srgbClr val="FFC000"/>
                </a:solidFill>
                <a:effectLst>
                  <a:outerShdw blurRad="38100" dist="38100" dir="2700000" algn="tl">
                    <a:srgbClr val="000000">
                      <a:alpha val="43137"/>
                    </a:srgbClr>
                  </a:outerShdw>
                </a:effectLst>
                <a:latin typeface="Garamond" panose="02020404030301010803" pitchFamily="18" charset="0"/>
                <a:ea typeface="Tahoma" panose="020B0604030504040204" pitchFamily="34" charset="0"/>
                <a:cs typeface="Tahoma" panose="020B0604030504040204" pitchFamily="34" charset="0"/>
              </a:rPr>
              <a:t> </a:t>
            </a:r>
            <a:r>
              <a:rPr lang="cs-CZ" sz="1300" i="1" dirty="0">
                <a:effectLst>
                  <a:outerShdw blurRad="38100" dist="38100" dir="2700000" algn="tl">
                    <a:srgbClr val="000000">
                      <a:alpha val="43137"/>
                    </a:srgbClr>
                  </a:outerShdw>
                </a:effectLst>
                <a:latin typeface="Garamond" panose="02020404030301010803" pitchFamily="18" charset="0"/>
                <a:ea typeface="Tahoma" panose="020B0604030504040204" pitchFamily="34" charset="0"/>
                <a:cs typeface="Tahoma" panose="020B0604030504040204" pitchFamily="34" charset="0"/>
              </a:rPr>
              <a:t>se tedy rozumí jednání daného územního samosprávného celku, tj. obce nebo kraje, jestliže při něm autoritativně rozhoduje o právech a povinnostech subjektů, ať již přímo, nebo zprostředkovaně. Kritériem pro určení, zda obec nebo kraj jedná jako orgán veřejné moci, je skutečnost, zda v daném případě rozhoduje o právech a povinnostech jiných osob (fyzických či právnických) a tato rozhodnutí jsou vynutitelná, nebo zda může do těchto práv a povinností zasahovat (srov. ÚS 138/1998-n.; dále srov. ÚS 3/1993-u.).</a:t>
            </a:r>
          </a:p>
          <a:p>
            <a:pPr marL="45720" indent="0" algn="just">
              <a:buNone/>
            </a:pPr>
            <a:r>
              <a:rPr lang="cs-CZ" sz="1300" i="1" dirty="0">
                <a:effectLst>
                  <a:outerShdw blurRad="38100" dist="38100" dir="2700000" algn="tl">
                    <a:srgbClr val="000000">
                      <a:alpha val="43137"/>
                    </a:srgbClr>
                  </a:outerShdw>
                </a:effectLst>
                <a:latin typeface="Garamond" panose="02020404030301010803" pitchFamily="18" charset="0"/>
                <a:ea typeface="Tahoma" panose="020B0604030504040204" pitchFamily="34" charset="0"/>
                <a:cs typeface="Tahoma" panose="020B0604030504040204" pitchFamily="34" charset="0"/>
              </a:rPr>
              <a:t>Územní samosprávné celky, tj. jak obce, tak i kraje</a:t>
            </a:r>
            <a:r>
              <a:rPr lang="cs-CZ" sz="1300" b="1" i="1" dirty="0">
                <a:effectLst>
                  <a:outerShdw blurRad="38100" dist="38100" dir="2700000" algn="tl">
                    <a:srgbClr val="000000">
                      <a:alpha val="43137"/>
                    </a:srgbClr>
                  </a:outerShdw>
                </a:effectLst>
                <a:latin typeface="Garamond" panose="02020404030301010803" pitchFamily="18" charset="0"/>
                <a:ea typeface="Tahoma" panose="020B0604030504040204" pitchFamily="34" charset="0"/>
                <a:cs typeface="Tahoma" panose="020B0604030504040204" pitchFamily="34" charset="0"/>
              </a:rPr>
              <a:t>, </a:t>
            </a:r>
            <a:r>
              <a:rPr lang="cs-CZ" sz="1300" b="1" i="1" dirty="0">
                <a:solidFill>
                  <a:srgbClr val="FFC000"/>
                </a:solidFill>
                <a:effectLst>
                  <a:outerShdw blurRad="38100" dist="38100" dir="2700000" algn="tl">
                    <a:srgbClr val="000000">
                      <a:alpha val="43137"/>
                    </a:srgbClr>
                  </a:outerShdw>
                </a:effectLst>
                <a:latin typeface="Garamond" panose="02020404030301010803" pitchFamily="18" charset="0"/>
                <a:ea typeface="Tahoma" panose="020B0604030504040204" pitchFamily="34" charset="0"/>
                <a:cs typeface="Tahoma" panose="020B0604030504040204" pitchFamily="34" charset="0"/>
              </a:rPr>
              <a:t>jednají při výkonu veřejné moci</a:t>
            </a:r>
            <a:endParaRPr lang="cs-CZ" sz="1300" i="1" dirty="0">
              <a:solidFill>
                <a:srgbClr val="FFC000"/>
              </a:solidFill>
              <a:effectLst>
                <a:outerShdw blurRad="38100" dist="38100" dir="2700000" algn="tl">
                  <a:srgbClr val="000000">
                    <a:alpha val="43137"/>
                  </a:srgbClr>
                </a:outerShdw>
              </a:effectLst>
              <a:latin typeface="Garamond" panose="02020404030301010803" pitchFamily="18" charset="0"/>
              <a:ea typeface="Tahoma" panose="020B0604030504040204" pitchFamily="34" charset="0"/>
              <a:cs typeface="Tahoma" panose="020B0604030504040204" pitchFamily="34" charset="0"/>
            </a:endParaRPr>
          </a:p>
          <a:p>
            <a:pPr marL="45720" indent="0" algn="just">
              <a:buNone/>
            </a:pPr>
            <a:r>
              <a:rPr lang="cs-CZ" sz="1300" b="1" i="1" dirty="0">
                <a:solidFill>
                  <a:srgbClr val="FFC000"/>
                </a:solidFill>
                <a:effectLst>
                  <a:outerShdw blurRad="38100" dist="38100" dir="2700000" algn="tl">
                    <a:srgbClr val="000000">
                      <a:alpha val="43137"/>
                    </a:srgbClr>
                  </a:outerShdw>
                </a:effectLst>
                <a:latin typeface="Garamond" panose="02020404030301010803" pitchFamily="18" charset="0"/>
                <a:ea typeface="Tahoma" panose="020B0604030504040204" pitchFamily="34" charset="0"/>
                <a:cs typeface="Tahoma" panose="020B0604030504040204" pitchFamily="34" charset="0"/>
              </a:rPr>
              <a:t>a) v samostatné působnosti</a:t>
            </a:r>
            <a:r>
              <a:rPr lang="cs-CZ" sz="1300" i="1" dirty="0">
                <a:effectLst>
                  <a:outerShdw blurRad="38100" dist="38100" dir="2700000" algn="tl">
                    <a:srgbClr val="000000">
                      <a:alpha val="43137"/>
                    </a:srgbClr>
                  </a:outerShdw>
                </a:effectLst>
                <a:latin typeface="Garamond" panose="02020404030301010803" pitchFamily="18" charset="0"/>
                <a:ea typeface="Tahoma" panose="020B0604030504040204" pitchFamily="34" charset="0"/>
                <a:cs typeface="Tahoma" panose="020B0604030504040204" pitchFamily="34" charset="0"/>
              </a:rPr>
              <a:t>, v rámci níž spravují své záležitosti samostatně, tedy v rámci samosprávy obce či kraje (srov. § 35 a násl. </a:t>
            </a:r>
            <a:r>
              <a:rPr lang="cs-CZ" sz="1300" i="1" dirty="0" err="1">
                <a:effectLst>
                  <a:outerShdw blurRad="38100" dist="38100" dir="2700000" algn="tl">
                    <a:srgbClr val="000000">
                      <a:alpha val="43137"/>
                    </a:srgbClr>
                  </a:outerShdw>
                </a:effectLst>
                <a:latin typeface="Garamond" panose="02020404030301010803" pitchFamily="18" charset="0"/>
                <a:ea typeface="Tahoma" panose="020B0604030504040204" pitchFamily="34" charset="0"/>
                <a:cs typeface="Tahoma" panose="020B0604030504040204" pitchFamily="34" charset="0"/>
              </a:rPr>
              <a:t>OZř</a:t>
            </a:r>
            <a:r>
              <a:rPr lang="cs-CZ" sz="1300" i="1" dirty="0">
                <a:effectLst>
                  <a:outerShdw blurRad="38100" dist="38100" dir="2700000" algn="tl">
                    <a:srgbClr val="000000">
                      <a:alpha val="43137"/>
                    </a:srgbClr>
                  </a:outerShdw>
                </a:effectLst>
                <a:latin typeface="Garamond" panose="02020404030301010803" pitchFamily="18" charset="0"/>
                <a:ea typeface="Tahoma" panose="020B0604030504040204" pitchFamily="34" charset="0"/>
                <a:cs typeface="Tahoma" panose="020B0604030504040204" pitchFamily="34" charset="0"/>
              </a:rPr>
              <a:t>, § 14 a násl. </a:t>
            </a:r>
            <a:r>
              <a:rPr lang="cs-CZ" sz="1300" i="1" dirty="0" err="1">
                <a:effectLst>
                  <a:outerShdw blurRad="38100" dist="38100" dir="2700000" algn="tl">
                    <a:srgbClr val="000000">
                      <a:alpha val="43137"/>
                    </a:srgbClr>
                  </a:outerShdw>
                </a:effectLst>
                <a:latin typeface="Garamond" panose="02020404030301010803" pitchFamily="18" charset="0"/>
                <a:ea typeface="Tahoma" panose="020B0604030504040204" pitchFamily="34" charset="0"/>
                <a:cs typeface="Tahoma" panose="020B0604030504040204" pitchFamily="34" charset="0"/>
              </a:rPr>
              <a:t>KZř</a:t>
            </a:r>
            <a:r>
              <a:rPr lang="cs-CZ" sz="1300" i="1" dirty="0">
                <a:effectLst>
                  <a:outerShdw blurRad="38100" dist="38100" dir="2700000" algn="tl">
                    <a:srgbClr val="000000">
                      <a:alpha val="43137"/>
                    </a:srgbClr>
                  </a:outerShdw>
                </a:effectLst>
                <a:latin typeface="Garamond" panose="02020404030301010803" pitchFamily="18" charset="0"/>
                <a:ea typeface="Tahoma" panose="020B0604030504040204" pitchFamily="34" charset="0"/>
                <a:cs typeface="Tahoma" panose="020B0604030504040204" pitchFamily="34" charset="0"/>
              </a:rPr>
              <a:t> a § 16 a násl. </a:t>
            </a:r>
            <a:r>
              <a:rPr lang="cs-CZ" sz="1300" i="1" dirty="0" err="1">
                <a:effectLst>
                  <a:outerShdw blurRad="38100" dist="38100" dir="2700000" algn="tl">
                    <a:srgbClr val="000000">
                      <a:alpha val="43137"/>
                    </a:srgbClr>
                  </a:outerShdw>
                </a:effectLst>
                <a:latin typeface="Garamond" panose="02020404030301010803" pitchFamily="18" charset="0"/>
                <a:ea typeface="Tahoma" panose="020B0604030504040204" pitchFamily="34" charset="0"/>
                <a:cs typeface="Tahoma" panose="020B0604030504040204" pitchFamily="34" charset="0"/>
              </a:rPr>
              <a:t>PrhZ</a:t>
            </a:r>
            <a:r>
              <a:rPr lang="cs-CZ" sz="1300" i="1" dirty="0">
                <a:effectLst>
                  <a:outerShdw blurRad="38100" dist="38100" dir="2700000" algn="tl">
                    <a:srgbClr val="000000">
                      <a:alpha val="43137"/>
                    </a:srgbClr>
                  </a:outerShdw>
                </a:effectLst>
                <a:latin typeface="Garamond" panose="02020404030301010803" pitchFamily="18" charset="0"/>
                <a:ea typeface="Tahoma" panose="020B0604030504040204" pitchFamily="34" charset="0"/>
                <a:cs typeface="Tahoma" panose="020B0604030504040204" pitchFamily="34" charset="0"/>
              </a:rPr>
              <a:t>), nebo</a:t>
            </a:r>
          </a:p>
          <a:p>
            <a:pPr marL="45720" indent="0" algn="just">
              <a:buNone/>
            </a:pPr>
            <a:r>
              <a:rPr lang="cs-CZ" sz="1300" b="1" i="1" dirty="0">
                <a:solidFill>
                  <a:srgbClr val="FFC000"/>
                </a:solidFill>
                <a:effectLst>
                  <a:outerShdw blurRad="38100" dist="38100" dir="2700000" algn="tl">
                    <a:srgbClr val="000000">
                      <a:alpha val="43137"/>
                    </a:srgbClr>
                  </a:outerShdw>
                </a:effectLst>
                <a:latin typeface="Garamond" panose="02020404030301010803" pitchFamily="18" charset="0"/>
                <a:ea typeface="Tahoma" panose="020B0604030504040204" pitchFamily="34" charset="0"/>
                <a:cs typeface="Tahoma" panose="020B0604030504040204" pitchFamily="34" charset="0"/>
              </a:rPr>
              <a:t>b) v přenesené působnosti</a:t>
            </a:r>
            <a:r>
              <a:rPr lang="cs-CZ" sz="1300" i="1" dirty="0">
                <a:effectLst>
                  <a:outerShdw blurRad="38100" dist="38100" dir="2700000" algn="tl">
                    <a:srgbClr val="000000">
                      <a:alpha val="43137"/>
                    </a:srgbClr>
                  </a:outerShdw>
                </a:effectLst>
                <a:latin typeface="Garamond" panose="02020404030301010803" pitchFamily="18" charset="0"/>
                <a:ea typeface="Tahoma" panose="020B0604030504040204" pitchFamily="34" charset="0"/>
                <a:cs typeface="Tahoma" panose="020B0604030504040204" pitchFamily="34" charset="0"/>
              </a:rPr>
              <a:t>, v rámci které jejich orgány vykonávají v určitém rozsahu státní správu, kterou jim svěřil zákon (srov. čl. 105 Úst, § 61 a násl. </a:t>
            </a:r>
            <a:r>
              <a:rPr lang="cs-CZ" sz="1300" i="1" dirty="0" err="1">
                <a:effectLst>
                  <a:outerShdw blurRad="38100" dist="38100" dir="2700000" algn="tl">
                    <a:srgbClr val="000000">
                      <a:alpha val="43137"/>
                    </a:srgbClr>
                  </a:outerShdw>
                </a:effectLst>
                <a:latin typeface="Garamond" panose="02020404030301010803" pitchFamily="18" charset="0"/>
                <a:ea typeface="Tahoma" panose="020B0604030504040204" pitchFamily="34" charset="0"/>
                <a:cs typeface="Tahoma" panose="020B0604030504040204" pitchFamily="34" charset="0"/>
              </a:rPr>
              <a:t>OZř</a:t>
            </a:r>
            <a:r>
              <a:rPr lang="cs-CZ" sz="1300" i="1" dirty="0">
                <a:effectLst>
                  <a:outerShdw blurRad="38100" dist="38100" dir="2700000" algn="tl">
                    <a:srgbClr val="000000">
                      <a:alpha val="43137"/>
                    </a:srgbClr>
                  </a:outerShdw>
                </a:effectLst>
                <a:latin typeface="Garamond" panose="02020404030301010803" pitchFamily="18" charset="0"/>
                <a:ea typeface="Tahoma" panose="020B0604030504040204" pitchFamily="34" charset="0"/>
                <a:cs typeface="Tahoma" panose="020B0604030504040204" pitchFamily="34" charset="0"/>
              </a:rPr>
              <a:t>, § 29 a násl. </a:t>
            </a:r>
            <a:r>
              <a:rPr lang="cs-CZ" sz="1300" i="1" dirty="0" err="1">
                <a:effectLst>
                  <a:outerShdw blurRad="38100" dist="38100" dir="2700000" algn="tl">
                    <a:srgbClr val="000000">
                      <a:alpha val="43137"/>
                    </a:srgbClr>
                  </a:outerShdw>
                </a:effectLst>
                <a:latin typeface="Garamond" panose="02020404030301010803" pitchFamily="18" charset="0"/>
                <a:ea typeface="Tahoma" panose="020B0604030504040204" pitchFamily="34" charset="0"/>
                <a:cs typeface="Tahoma" panose="020B0604030504040204" pitchFamily="34" charset="0"/>
              </a:rPr>
              <a:t>KZř</a:t>
            </a:r>
            <a:r>
              <a:rPr lang="cs-CZ" sz="1300" i="1" dirty="0">
                <a:effectLst>
                  <a:outerShdw blurRad="38100" dist="38100" dir="2700000" algn="tl">
                    <a:srgbClr val="000000">
                      <a:alpha val="43137"/>
                    </a:srgbClr>
                  </a:outerShdw>
                </a:effectLst>
                <a:latin typeface="Garamond" panose="02020404030301010803" pitchFamily="18" charset="0"/>
                <a:ea typeface="Tahoma" panose="020B0604030504040204" pitchFamily="34" charset="0"/>
                <a:cs typeface="Tahoma" panose="020B0604030504040204" pitchFamily="34" charset="0"/>
              </a:rPr>
              <a:t> a § 31 a násl. </a:t>
            </a:r>
            <a:r>
              <a:rPr lang="cs-CZ" sz="1300" i="1" dirty="0" err="1">
                <a:effectLst>
                  <a:outerShdw blurRad="38100" dist="38100" dir="2700000" algn="tl">
                    <a:srgbClr val="000000">
                      <a:alpha val="43137"/>
                    </a:srgbClr>
                  </a:outerShdw>
                </a:effectLst>
                <a:latin typeface="Garamond" panose="02020404030301010803" pitchFamily="18" charset="0"/>
                <a:ea typeface="Tahoma" panose="020B0604030504040204" pitchFamily="34" charset="0"/>
                <a:cs typeface="Tahoma" panose="020B0604030504040204" pitchFamily="34" charset="0"/>
              </a:rPr>
              <a:t>PrhZ</a:t>
            </a:r>
            <a:r>
              <a:rPr lang="cs-CZ" sz="1300" i="1" dirty="0">
                <a:effectLst>
                  <a:outerShdw blurRad="38100" dist="38100" dir="2700000" algn="tl">
                    <a:srgbClr val="000000">
                      <a:alpha val="43137"/>
                    </a:srgbClr>
                  </a:outerShdw>
                </a:effectLst>
                <a:latin typeface="Garamond" panose="02020404030301010803" pitchFamily="18" charset="0"/>
                <a:ea typeface="Tahoma" panose="020B0604030504040204" pitchFamily="34" charset="0"/>
                <a:cs typeface="Tahoma" panose="020B0604030504040204" pitchFamily="34" charset="0"/>
              </a:rPr>
              <a:t>) – Viz Komentář k </a:t>
            </a:r>
            <a:r>
              <a:rPr lang="cs-CZ" sz="1300" i="1" dirty="0" err="1">
                <a:effectLst>
                  <a:outerShdw blurRad="38100" dist="38100" dir="2700000" algn="tl">
                    <a:srgbClr val="000000">
                      <a:alpha val="43137"/>
                    </a:srgbClr>
                  </a:outerShdw>
                </a:effectLst>
                <a:latin typeface="Garamond" panose="02020404030301010803" pitchFamily="18" charset="0"/>
                <a:ea typeface="Tahoma" panose="020B0604030504040204" pitchFamily="34" charset="0"/>
                <a:cs typeface="Tahoma" panose="020B0604030504040204" pitchFamily="34" charset="0"/>
              </a:rPr>
              <a:t>TrZ</a:t>
            </a:r>
            <a:r>
              <a:rPr lang="cs-CZ" sz="1300" i="1" dirty="0">
                <a:effectLst>
                  <a:outerShdw blurRad="38100" dist="38100" dir="2700000" algn="tl">
                    <a:srgbClr val="000000">
                      <a:alpha val="43137"/>
                    </a:srgbClr>
                  </a:outerShdw>
                </a:effectLst>
                <a:latin typeface="Garamond" panose="02020404030301010803" pitchFamily="18" charset="0"/>
                <a:ea typeface="Tahoma" panose="020B0604030504040204" pitchFamily="34" charset="0"/>
                <a:cs typeface="Tahoma" panose="020B0604030504040204" pitchFamily="34" charset="0"/>
              </a:rPr>
              <a:t>.</a:t>
            </a:r>
          </a:p>
          <a:p>
            <a:pPr marL="45720" indent="0" algn="just">
              <a:buNone/>
            </a:pPr>
            <a:endParaRPr lang="cs-CZ" sz="1300" dirty="0">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endParaRPr>
          </a:p>
          <a:p>
            <a:pPr algn="just"/>
            <a:r>
              <a:rPr lang="cs-CZ" sz="1300" i="1" u="sng" dirty="0">
                <a:solidFill>
                  <a:srgbClr val="00B0F0"/>
                </a:solidFill>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rPr>
              <a:t>jiných států odlišných od České republiky</a:t>
            </a:r>
            <a:r>
              <a:rPr lang="cs-CZ" sz="1300" i="1" dirty="0">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rPr>
              <a:t>, a to s ohledem na princip suverenity státu; </a:t>
            </a:r>
            <a:endParaRPr lang="cs-CZ" sz="1300" dirty="0">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endParaRPr>
          </a:p>
          <a:p>
            <a:pPr algn="just"/>
            <a:r>
              <a:rPr lang="cs-CZ" sz="1300" i="1" u="sng" dirty="0">
                <a:solidFill>
                  <a:srgbClr val="00B0F0"/>
                </a:solidFill>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rPr>
              <a:t>mezinárodních organizací veřejného práva</a:t>
            </a:r>
            <a:r>
              <a:rPr lang="cs-CZ" sz="1300" i="1" dirty="0">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rPr>
              <a:t>, neboť je to vyloučeno z povahy věci, pokud tyto organizace požívají výsady a imunity podle mezinárodního práva [§ 10 odst. 1, § 11 odst. 1 písm. c) tr. ř.],  </a:t>
            </a:r>
            <a:endParaRPr lang="cs-CZ" sz="1300" dirty="0">
              <a:latin typeface="Garamond" panose="02020404030301010803" pitchFamily="18" charset="0"/>
            </a:endParaRPr>
          </a:p>
        </p:txBody>
      </p:sp>
    </p:spTree>
    <p:extLst>
      <p:ext uri="{BB962C8B-B14F-4D97-AF65-F5344CB8AC3E}">
        <p14:creationId xmlns:p14="http://schemas.microsoft.com/office/powerpoint/2010/main" val="930289405"/>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2423592" y="274638"/>
            <a:ext cx="7787208" cy="346050"/>
          </a:xfrm>
        </p:spPr>
        <p:txBody>
          <a:bodyPr>
            <a:normAutofit fontScale="90000"/>
          </a:bodyPr>
          <a:lstStyle/>
          <a:p>
            <a:pPr marL="0" indent="0" algn="ctr">
              <a:buNone/>
            </a:pPr>
            <a:r>
              <a:rPr lang="cs-CZ" sz="2000" i="1" dirty="0">
                <a:solidFill>
                  <a:srgbClr val="C00000"/>
                </a:solidFill>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rPr>
              <a:t>TOPO – základy trestní odpovědnosti a základy trestní odpovědnosti</a:t>
            </a:r>
            <a:endParaRPr lang="cs-CZ" sz="2000" dirty="0">
              <a:latin typeface="Garamond" panose="02020404030301010803" pitchFamily="18" charset="0"/>
            </a:endParaRPr>
          </a:p>
        </p:txBody>
      </p:sp>
      <p:sp>
        <p:nvSpPr>
          <p:cNvPr id="3" name="Zástupný symbol pro obsah 2"/>
          <p:cNvSpPr>
            <a:spLocks noGrp="1"/>
          </p:cNvSpPr>
          <p:nvPr>
            <p:ph sz="quarter" idx="13"/>
          </p:nvPr>
        </p:nvSpPr>
        <p:spPr>
          <a:xfrm>
            <a:off x="2423592" y="908720"/>
            <a:ext cx="7787208" cy="5111080"/>
          </a:xfrm>
        </p:spPr>
        <p:txBody>
          <a:bodyPr>
            <a:normAutofit/>
          </a:bodyPr>
          <a:lstStyle/>
          <a:p>
            <a:pPr marL="0" indent="0" algn="ctr">
              <a:buNone/>
            </a:pPr>
            <a:r>
              <a:rPr lang="cs-CZ" sz="1500" b="1" dirty="0">
                <a:solidFill>
                  <a:srgbClr val="0070C0"/>
                </a:solidFill>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rPr>
              <a:t>trestné činy </a:t>
            </a:r>
            <a:r>
              <a:rPr lang="cs-CZ" sz="1500" i="1" dirty="0">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rPr>
              <a:t>(§ 7)</a:t>
            </a:r>
            <a:r>
              <a:rPr lang="cs-CZ" sz="1500" b="1" dirty="0">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rPr>
              <a:t> </a:t>
            </a:r>
            <a:r>
              <a:rPr lang="cs-CZ" sz="1300" b="1" i="1" dirty="0">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rPr>
              <a:t>– </a:t>
            </a:r>
            <a:r>
              <a:rPr lang="cs-CZ" sz="1300" i="1" dirty="0">
                <a:solidFill>
                  <a:srgbClr val="00B050"/>
                </a:solidFill>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rPr>
              <a:t>taxativní pozitivní výčet zločinů a přečinů </a:t>
            </a:r>
            <a:r>
              <a:rPr lang="cs-CZ" sz="1300" i="1" dirty="0">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rPr>
              <a:t>(</a:t>
            </a:r>
            <a:r>
              <a:rPr lang="cs-CZ" sz="1300" i="1" dirty="0" err="1">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rPr>
              <a:t>nullum</a:t>
            </a:r>
            <a:r>
              <a:rPr lang="cs-CZ" sz="1300" i="1" dirty="0">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rPr>
              <a:t> </a:t>
            </a:r>
            <a:r>
              <a:rPr lang="cs-CZ" sz="1300" i="1" dirty="0" err="1">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rPr>
              <a:t>crimen</a:t>
            </a:r>
            <a:r>
              <a:rPr lang="cs-CZ" sz="1300" i="1" dirty="0">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rPr>
              <a:t> sine lege) – </a:t>
            </a:r>
            <a:r>
              <a:rPr lang="cs-CZ" sz="1300" b="1" i="1" dirty="0">
                <a:solidFill>
                  <a:srgbClr val="0070C0"/>
                </a:solidFill>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rPr>
              <a:t>právní úprava účinná </a:t>
            </a:r>
            <a:r>
              <a:rPr lang="cs-CZ" sz="1500" b="1" i="1" dirty="0">
                <a:solidFill>
                  <a:srgbClr val="0070C0"/>
                </a:solidFill>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rPr>
              <a:t>do 30. 11. 2016</a:t>
            </a:r>
            <a:endParaRPr lang="cs-CZ" sz="1500" b="1" dirty="0">
              <a:solidFill>
                <a:srgbClr val="0070C0"/>
              </a:solidFill>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endParaRPr>
          </a:p>
          <a:p>
            <a:pPr marL="0" indent="0" algn="ctr">
              <a:buNone/>
            </a:pPr>
            <a:r>
              <a:rPr lang="cs-CZ" sz="1500" b="1" i="1" dirty="0">
                <a:solidFill>
                  <a:srgbClr val="0070C0"/>
                </a:solidFill>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rPr>
              <a:t>Okruh deliktů </a:t>
            </a:r>
          </a:p>
          <a:p>
            <a:pPr marL="0" indent="0" algn="just">
              <a:buNone/>
            </a:pPr>
            <a:r>
              <a:rPr lang="cs-CZ" sz="1300" i="1" u="sng" dirty="0">
                <a:solidFill>
                  <a:srgbClr val="FF0000"/>
                </a:solidFill>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rPr>
              <a:t>trestní odpovědnost požadují mezinárodní smlouvy a právní předpisy ES/EU </a:t>
            </a:r>
            <a:r>
              <a:rPr lang="cs-CZ" sz="1300" i="1" dirty="0">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rPr>
              <a:t>-  mezinárodní dokumenty požadují </a:t>
            </a:r>
            <a:r>
              <a:rPr lang="cs-CZ" sz="1300" i="1" u="sng" dirty="0">
                <a:solidFill>
                  <a:srgbClr val="00B050"/>
                </a:solidFill>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rPr>
              <a:t>postih právnických osob zejména v oblasti legalizace výnosů z trestné činnosti, korupce, poškozování životního prostředí, organizovaného zločinu, obchodu s lidmi a sexuálního vykořisťování dětí, ochrany finančních zájmů Evropské unie, počítačové kriminality, padělání peněžních prostředků, drogových a rasově motivovaných jednání</a:t>
            </a:r>
            <a:r>
              <a:rPr lang="cs-CZ" sz="1300" i="1" dirty="0">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rPr>
              <a:t>; Mezinárodní závazky nebyly promítnuty do textu zákona důsledně, když některé trestné činy, související s veřejnými zakázkami, nebyly do původního návrhu zahrnuty vůbec, ačkoli právě sankce za porušování předpisů o veřejných zakázkách v podobě zákazu účastnit se na nich je předmětem řady aktů mezinárodního práva veřejného nebo evropského práva, a kdy TOPOZ přímo obsahuje příslušnou sankci, která má na porušení předpisů o veřejných zakázkách být aplikována (§ 21). Přitom jde o trestné činy korupční povahy v širším slova smyslu, jejichž trestnost právě mezinárodní závazky vyžadují;</a:t>
            </a:r>
          </a:p>
          <a:p>
            <a:pPr marL="0" indent="0" algn="just">
              <a:buNone/>
            </a:pPr>
            <a:r>
              <a:rPr lang="cs-CZ" sz="1300" i="1" u="sng" dirty="0">
                <a:solidFill>
                  <a:srgbClr val="FF0000"/>
                </a:solidFill>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rPr>
              <a:t>daňové trestné činy</a:t>
            </a:r>
            <a:r>
              <a:rPr lang="cs-CZ" sz="1300" i="1" dirty="0">
                <a:solidFill>
                  <a:srgbClr val="FF0000"/>
                </a:solidFill>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rPr>
              <a:t> </a:t>
            </a:r>
            <a:r>
              <a:rPr lang="cs-CZ" sz="1300" i="1" dirty="0">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rPr>
              <a:t>(obsaženy ve vládním návrhu) s cílem poskytnout obdobnou ochranu finančním zájmům České republiky, jako je poskytována finančním zájmům Evropské unie (srov. § 260 tr. zák.). Od zavedení trestní odpovědnosti právnických osob za daňové trestné činy si zákonodárce slibuje vytvoření potřebného tlaku na řádné plnění daňové povinnosti. Díky nově zakotvené provázanosti trestního řízení a daňového řízení z hlediska časového prostoru pro vyměření či doměření daně (srov. § 148 odst. 6 a 7 daňového řádu) se očekává i větší účinnost z hlediska odstranění škodného následku nezaplacení či neodvedení daně ze strany právnických osob; </a:t>
            </a:r>
          </a:p>
          <a:p>
            <a:pPr marL="0" indent="0" algn="just">
              <a:buNone/>
            </a:pPr>
            <a:r>
              <a:rPr lang="cs-CZ" sz="1300" i="1" dirty="0">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rPr>
              <a:t>V legislativním procesu byly při projednání návrhu zákona v Ústavněprávním výboru PS Parlamentu ČR do výčtu doplněny </a:t>
            </a:r>
            <a:r>
              <a:rPr lang="cs-CZ" sz="1300" i="1" u="sng" dirty="0">
                <a:solidFill>
                  <a:srgbClr val="FF0000"/>
                </a:solidFill>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rPr>
              <a:t>další trestné činy</a:t>
            </a:r>
            <a:r>
              <a:rPr lang="cs-CZ" sz="1300" i="1" dirty="0">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rPr>
              <a:t>, a to proti hospodářské soutěži (§ 248 tr. zák.), proti veřejným zakázkám (§ 256, § 257 a § 258 tr. zák.) a proti životnímu prostředí (§ 294a a § 298a tr. zák.). Při třetím čtení v Poslanecké sněmovně však činy proti hospodářské soutěži (§ 248 tr. zák.), zejména z podnětu Úřadu pro ochranu hospodářské soutěže, nakonec nebyly do výčtu trestných činů zahrnuty.</a:t>
            </a:r>
          </a:p>
          <a:p>
            <a:pPr marL="0" indent="0" algn="just">
              <a:buNone/>
            </a:pPr>
            <a:endParaRPr lang="cs-CZ" sz="1200" i="1" dirty="0">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endParaRPr>
          </a:p>
          <a:p>
            <a:pPr marL="0" indent="0" algn="just">
              <a:buNone/>
            </a:pPr>
            <a:endParaRPr lang="cs-CZ" sz="1400" i="1" dirty="0">
              <a:solidFill>
                <a:schemeClr val="tx1"/>
              </a:solidFill>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endParaRPr>
          </a:p>
        </p:txBody>
      </p:sp>
    </p:spTree>
    <p:extLst>
      <p:ext uri="{BB962C8B-B14F-4D97-AF65-F5344CB8AC3E}">
        <p14:creationId xmlns:p14="http://schemas.microsoft.com/office/powerpoint/2010/main" val="1824220608"/>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
</file>

<file path=ppt/theme/theme1.xml><?xml version="1.0" encoding="utf-8"?>
<a:theme xmlns:a="http://schemas.openxmlformats.org/drawingml/2006/main" name="Aerodynamika">
  <a:themeElements>
    <a:clrScheme name="Aerodynamika">
      <a:dk1>
        <a:sysClr val="windowText" lastClr="000000"/>
      </a:dk1>
      <a:lt1>
        <a:sysClr val="window" lastClr="FFFFFF"/>
      </a:lt1>
      <a:dk2>
        <a:srgbClr val="212745"/>
      </a:dk2>
      <a:lt2>
        <a:srgbClr val="B4DCFA"/>
      </a:lt2>
      <a:accent1>
        <a:srgbClr val="4E67C8"/>
      </a:accent1>
      <a:accent2>
        <a:srgbClr val="5ECCF3"/>
      </a:accent2>
      <a:accent3>
        <a:srgbClr val="A7EA52"/>
      </a:accent3>
      <a:accent4>
        <a:srgbClr val="5DCEAF"/>
      </a:accent4>
      <a:accent5>
        <a:srgbClr val="FF8021"/>
      </a:accent5>
      <a:accent6>
        <a:srgbClr val="F14124"/>
      </a:accent6>
      <a:hlink>
        <a:srgbClr val="56C7AA"/>
      </a:hlink>
      <a:folHlink>
        <a:srgbClr val="59A8D1"/>
      </a:folHlink>
    </a:clrScheme>
    <a:fontScheme name="Aerodynamika">
      <a:majorFont>
        <a:latin typeface="Trebuchet MS"/>
        <a:ea typeface=""/>
        <a:cs typeface=""/>
        <a:font script="Jpan" typeface="HGｺﾞｼｯｸM"/>
        <a:font script="Hang" typeface="HY그래픽B"/>
        <a:font script="Hans" typeface="方正姚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a:ea typeface=""/>
        <a:cs typeface=""/>
        <a:font script="Jpan" typeface="HGｺﾞｼｯｸM"/>
        <a:font script="Hang" typeface="HY그래픽M"/>
        <a:font script="Hans" typeface="方正姚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Aerodynamika">
      <a:fillStyleLst>
        <a:solidFill>
          <a:schemeClr val="phClr"/>
        </a:solidFill>
        <a:gradFill rotWithShape="1">
          <a:gsLst>
            <a:gs pos="28000">
              <a:schemeClr val="phClr">
                <a:tint val="18000"/>
                <a:satMod val="120000"/>
                <a:lumMod val="88000"/>
              </a:schemeClr>
            </a:gs>
            <a:gs pos="100000">
              <a:schemeClr val="phClr">
                <a:tint val="40000"/>
                <a:satMod val="100000"/>
                <a:lumMod val="78000"/>
              </a:schemeClr>
            </a:gs>
          </a:gsLst>
          <a:lin ang="5400000" scaled="0"/>
        </a:gradFill>
        <a:gradFill rotWithShape="1">
          <a:gsLst>
            <a:gs pos="0">
              <a:schemeClr val="phClr">
                <a:lumMod val="95000"/>
              </a:schemeClr>
            </a:gs>
            <a:gs pos="100000">
              <a:schemeClr val="phClr">
                <a:shade val="82000"/>
                <a:satMod val="125000"/>
                <a:lumMod val="74000"/>
              </a:schemeClr>
            </a:gs>
          </a:gsLst>
          <a:lin ang="5400000" scaled="0"/>
        </a:gradFill>
      </a:fillStyleLst>
      <a:lnStyleLst>
        <a:ln w="9525" cap="flat" cmpd="sng" algn="ctr">
          <a:solidFill>
            <a:schemeClr val="phClr"/>
          </a:solidFill>
          <a:prstDash val="solid"/>
        </a:ln>
        <a:ln w="15875" cap="flat" cmpd="sng" algn="ctr">
          <a:solidFill>
            <a:schemeClr val="phClr">
              <a:shade val="75000"/>
              <a:satMod val="125000"/>
              <a:lumMod val="75000"/>
            </a:schemeClr>
          </a:solidFill>
          <a:prstDash val="solid"/>
        </a:ln>
        <a:ln w="25400" cap="flat" cmpd="sng" algn="ctr">
          <a:solidFill>
            <a:schemeClr val="phClr"/>
          </a:solidFill>
          <a:prstDash val="solid"/>
        </a:ln>
      </a:lnStyleLst>
      <a:effectStyleLst>
        <a:effectStyle>
          <a:effectLst>
            <a:outerShdw blurRad="63500" dist="50800" dir="5400000" sx="98000" sy="98000" rotWithShape="0">
              <a:srgbClr val="000000">
                <a:alpha val="20000"/>
              </a:srgbClr>
            </a:outerShdw>
          </a:effectLst>
        </a:effectStyle>
        <a:effectStyle>
          <a:effectLst>
            <a:outerShdw blurRad="40005" dist="22984" dir="5400000" rotWithShape="0">
              <a:srgbClr val="000000">
                <a:alpha val="45000"/>
              </a:srgbClr>
            </a:outerShdw>
          </a:effectLst>
          <a:scene3d>
            <a:camera prst="orthographicFront">
              <a:rot lat="0" lon="0" rev="0"/>
            </a:camera>
            <a:lightRig rig="balanced" dir="tr"/>
          </a:scene3d>
          <a:sp3d prstMaterial="matte">
            <a:bevelT w="19050" h="38100"/>
          </a:sp3d>
        </a:effectStyle>
        <a:effectStyle>
          <a:effectLst>
            <a:reflection blurRad="38100" stA="26000" endPos="23000" dist="25400" dir="5400000" sy="-100000" rotWithShape="0"/>
          </a:effectLst>
          <a:scene3d>
            <a:camera prst="orthographicFront">
              <a:rot lat="0" lon="0" rev="0"/>
            </a:camera>
            <a:lightRig rig="balanced" dir="tr"/>
          </a:scene3d>
          <a:sp3d contourW="14605" prstMaterial="plastic">
            <a:bevelT w="50800"/>
            <a:contourClr>
              <a:schemeClr val="phClr">
                <a:shade val="30000"/>
                <a:satMod val="120000"/>
              </a:schemeClr>
            </a:contourClr>
          </a:sp3d>
        </a:effectStyle>
      </a:effectStyleLst>
      <a:bgFillStyleLst>
        <a:solidFill>
          <a:schemeClr val="phClr"/>
        </a:solidFill>
        <a:gradFill rotWithShape="1">
          <a:gsLst>
            <a:gs pos="0">
              <a:schemeClr val="phClr">
                <a:tint val="98000"/>
                <a:shade val="90000"/>
                <a:satMod val="160000"/>
                <a:lumMod val="100000"/>
              </a:schemeClr>
            </a:gs>
            <a:gs pos="60000">
              <a:schemeClr val="phClr">
                <a:tint val="95000"/>
                <a:shade val="100000"/>
                <a:satMod val="130000"/>
                <a:lumMod val="130000"/>
              </a:schemeClr>
            </a:gs>
            <a:gs pos="100000">
              <a:schemeClr val="phClr">
                <a:tint val="97000"/>
                <a:shade val="100000"/>
                <a:hueMod val="100000"/>
                <a:satMod val="140000"/>
                <a:lumMod val="80000"/>
              </a:schemeClr>
            </a:gs>
          </a:gsLst>
          <a:path path="circle">
            <a:fillToRect l="20000" t="10000" r="20000" b="60000"/>
          </a:path>
        </a:gradFill>
        <a:gradFill rotWithShape="1">
          <a:gsLst>
            <a:gs pos="0">
              <a:schemeClr val="phClr">
                <a:tint val="94000"/>
                <a:satMod val="160000"/>
                <a:lumMod val="160000"/>
              </a:schemeClr>
            </a:gs>
            <a:gs pos="42000">
              <a:schemeClr val="phClr">
                <a:tint val="94000"/>
                <a:shade val="94000"/>
                <a:satMod val="160000"/>
                <a:lumMod val="130000"/>
              </a:schemeClr>
            </a:gs>
            <a:gs pos="100000">
              <a:schemeClr val="phClr">
                <a:tint val="97000"/>
                <a:shade val="94000"/>
                <a:satMod val="180000"/>
                <a:lumMod val="84000"/>
              </a:schemeClr>
            </a:gs>
          </a:gsLst>
          <a:path path="circle">
            <a:fillToRect l="24000" t="44000" r="24000" b="12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Slipstream</Template>
  <TotalTime>618</TotalTime>
  <Words>3180</Words>
  <Application>Microsoft Office PowerPoint</Application>
  <PresentationFormat>Širokoúhlá obrazovka</PresentationFormat>
  <Paragraphs>148</Paragraphs>
  <Slides>13</Slides>
  <Notes>0</Notes>
  <HiddenSlides>0</HiddenSlides>
  <MMClips>0</MMClips>
  <ScaleCrop>false</ScaleCrop>
  <HeadingPairs>
    <vt:vector size="6" baseType="variant">
      <vt:variant>
        <vt:lpstr>Použitá písma</vt:lpstr>
      </vt:variant>
      <vt:variant>
        <vt:i4>4</vt:i4>
      </vt:variant>
      <vt:variant>
        <vt:lpstr>Motiv</vt:lpstr>
      </vt:variant>
      <vt:variant>
        <vt:i4>1</vt:i4>
      </vt:variant>
      <vt:variant>
        <vt:lpstr>Nadpisy snímků</vt:lpstr>
      </vt:variant>
      <vt:variant>
        <vt:i4>13</vt:i4>
      </vt:variant>
    </vt:vector>
  </HeadingPairs>
  <TitlesOfParts>
    <vt:vector size="18" baseType="lpstr">
      <vt:lpstr>Garamond</vt:lpstr>
      <vt:lpstr>Georgia</vt:lpstr>
      <vt:lpstr>Tahoma</vt:lpstr>
      <vt:lpstr>Trebuchet MS</vt:lpstr>
      <vt:lpstr>Aerodynamika</vt:lpstr>
      <vt:lpstr>TOPO – ČAK 2021  </vt:lpstr>
      <vt:lpstr>TOPO – obecná ustanovení</vt:lpstr>
      <vt:lpstr>TOPO – obecná ustanovení</vt:lpstr>
      <vt:lpstr>TOPO – obecná ustanovení a základy trestní odpovědnosti</vt:lpstr>
      <vt:lpstr>TOPO – obecná ustanovení a základy trestní odpovědnosti</vt:lpstr>
      <vt:lpstr>TOPO – obecná ustanovení a a základy trestní odpovědnosti</vt:lpstr>
      <vt:lpstr>TOPO – obecná ustanovení a základy trestní odpovědnosti</vt:lpstr>
      <vt:lpstr>TOPO – obecná ustanovení a základy trestní odpovědnosti</vt:lpstr>
      <vt:lpstr>TOPO – základy trestní odpovědnosti a základy trestní odpovědnosti</vt:lpstr>
      <vt:lpstr>TOPO – obecná ustanovení a základy trestní odpovědnosti</vt:lpstr>
      <vt:lpstr>TOPO – základy trestní odpovědnosti a a základy trestní odpovědnosti</vt:lpstr>
      <vt:lpstr>TOPO – obecná ustanovení a základy trestní odpovědnosti</vt:lpstr>
      <vt:lpstr>TOPO – obecná ustanovení a základy trestní odpovědnosti</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Zákon o trestní odpovědnosti právnických osob a řízení proti nim      č. 418/2011 Sb.</dc:title>
  <dc:creator>Zelenka Pavel, JUDr.</dc:creator>
  <cp:lastModifiedBy>Pavel Zelenka</cp:lastModifiedBy>
  <cp:revision>45</cp:revision>
  <dcterms:created xsi:type="dcterms:W3CDTF">2013-05-28T12:30:42Z</dcterms:created>
  <dcterms:modified xsi:type="dcterms:W3CDTF">2021-09-08T20:29:58Z</dcterms:modified>
</cp:coreProperties>
</file>