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7" r:id="rId3"/>
    <p:sldId id="268" r:id="rId4"/>
    <p:sldId id="257" r:id="rId5"/>
    <p:sldId id="258" r:id="rId6"/>
    <p:sldId id="259" r:id="rId7"/>
    <p:sldId id="260" r:id="rId8"/>
    <p:sldId id="263" r:id="rId9"/>
    <p:sldId id="261" r:id="rId10"/>
    <p:sldId id="262" r:id="rId11"/>
    <p:sldId id="264" r:id="rId12"/>
    <p:sldId id="265" r:id="rId13"/>
    <p:sldId id="266"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54" autoAdjust="0"/>
    <p:restoredTop sz="94636" autoAdjust="0"/>
  </p:normalViewPr>
  <p:slideViewPr>
    <p:cSldViewPr>
      <p:cViewPr varScale="1">
        <p:scale>
          <a:sx n="86" d="100"/>
          <a:sy n="86" d="100"/>
        </p:scale>
        <p:origin x="1032" y="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6F3BD0C4-C13E-43F5-8B34-11BC3F199FA4}" type="datetimeFigureOut">
              <a:rPr lang="cs-CZ" smtClean="0"/>
              <a:pPr/>
              <a:t>8.9.2021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3916E77-F9F4-42C3-A41C-84FAC77F2BC7}" type="slidenum">
              <a:rPr lang="cs-CZ" smtClean="0"/>
              <a:pPr/>
              <a:t>‹#›</a:t>
            </a:fld>
            <a:endParaRPr lang="cs-CZ"/>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F3BD0C4-C13E-43F5-8B34-11BC3F199FA4}" type="datetimeFigureOut">
              <a:rPr lang="cs-CZ" smtClean="0"/>
              <a:pPr/>
              <a:t>8.9.2021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cs-CZ"/>
              <a:t>Kliknutím lze upravit styl.</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F3BD0C4-C13E-43F5-8B34-11BC3F199FA4}" type="datetimeFigureOut">
              <a:rPr lang="cs-CZ" smtClean="0"/>
              <a:pPr/>
              <a:t>8.9.2021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3BD0C4-C13E-43F5-8B34-11BC3F199FA4}" type="datetimeFigureOut">
              <a:rPr lang="cs-CZ" smtClean="0"/>
              <a:pPr/>
              <a:t>8.9.2021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3916E77-F9F4-42C3-A41C-84FAC77F2BC7}" type="slidenum">
              <a:rPr lang="cs-CZ" smtClean="0"/>
              <a:pPr/>
              <a:t>‹#›</a:t>
            </a:fld>
            <a:endParaRPr lang="cs-CZ"/>
          </a:p>
        </p:txBody>
      </p:sp>
      <p:sp>
        <p:nvSpPr>
          <p:cNvPr id="8" name="Title 7"/>
          <p:cNvSpPr>
            <a:spLocks noGrp="1"/>
          </p:cNvSpPr>
          <p:nvPr>
            <p:ph type="title"/>
          </p:nvPr>
        </p:nvSpPr>
        <p:spPr/>
        <p:txBody>
          <a:bodyPr/>
          <a:lstStyle/>
          <a:p>
            <a:r>
              <a:rPr lang="cs-CZ"/>
              <a:t>Kliknutím lze upravit styl.</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6F3BD0C4-C13E-43F5-8B34-11BC3F199FA4}" type="datetimeFigureOut">
              <a:rPr lang="cs-CZ" smtClean="0"/>
              <a:pPr/>
              <a:t>8.9.2021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F3BD0C4-C13E-43F5-8B34-11BC3F199FA4}" type="datetimeFigureOut">
              <a:rPr lang="cs-CZ" smtClean="0"/>
              <a:pPr/>
              <a:t>8.9.2021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03916E77-F9F4-42C3-A41C-84FAC77F2BC7}" type="slidenum">
              <a:rPr lang="cs-CZ" smtClean="0"/>
              <a:pPr/>
              <a:t>‹#›</a:t>
            </a:fld>
            <a:endParaRPr lang="cs-CZ"/>
          </a:p>
        </p:txBody>
      </p:sp>
      <p:sp>
        <p:nvSpPr>
          <p:cNvPr id="8" name="Title 7"/>
          <p:cNvSpPr>
            <a:spLocks noGrp="1"/>
          </p:cNvSpPr>
          <p:nvPr>
            <p:ph type="title"/>
          </p:nvPr>
        </p:nvSpPr>
        <p:spPr/>
        <p:txBody>
          <a:bodyPr/>
          <a:lstStyle/>
          <a:p>
            <a:r>
              <a:rPr lang="cs-CZ"/>
              <a:t>Kliknutím lze upravit styl.</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cs-CZ"/>
              <a:t>Kliknutím lze upravit styly předlohy textu.</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F3BD0C4-C13E-43F5-8B34-11BC3F199FA4}" type="datetimeFigureOut">
              <a:rPr lang="cs-CZ" smtClean="0"/>
              <a:pPr/>
              <a:t>8.9.2021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03916E77-F9F4-42C3-A41C-84FAC77F2BC7}" type="slidenum">
              <a:rPr lang="cs-CZ" smtClean="0"/>
              <a:pPr/>
              <a:t>‹#›</a:t>
            </a:fld>
            <a:endParaRPr lang="cs-CZ"/>
          </a:p>
        </p:txBody>
      </p:sp>
      <p:sp>
        <p:nvSpPr>
          <p:cNvPr id="10" name="Title 9"/>
          <p:cNvSpPr>
            <a:spLocks noGrp="1"/>
          </p:cNvSpPr>
          <p:nvPr>
            <p:ph type="title"/>
          </p:nvPr>
        </p:nvSpPr>
        <p:spPr/>
        <p:txBody>
          <a:bodyPr/>
          <a:lstStyle/>
          <a:p>
            <a:r>
              <a:rPr lang="cs-CZ"/>
              <a:t>Kliknutím lze upravit styl.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6F3BD0C4-C13E-43F5-8B34-11BC3F199FA4}" type="datetimeFigureOut">
              <a:rPr lang="cs-CZ" smtClean="0"/>
              <a:pPr/>
              <a:t>8.9.2021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3BD0C4-C13E-43F5-8B34-11BC3F199FA4}" type="datetimeFigureOut">
              <a:rPr lang="cs-CZ" smtClean="0"/>
              <a:pPr/>
              <a:t>8.9.2021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cs-CZ"/>
              <a:t>Kliknutím lze upravit styl.</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6F3BD0C4-C13E-43F5-8B34-11BC3F199FA4}" type="datetimeFigureOut">
              <a:rPr lang="cs-CZ" smtClean="0"/>
              <a:pPr/>
              <a:t>8.9.2021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03916E77-F9F4-42C3-A41C-84FAC77F2BC7}"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6F3BD0C4-C13E-43F5-8B34-11BC3F199FA4}" type="datetimeFigureOut">
              <a:rPr lang="cs-CZ" smtClean="0"/>
              <a:pPr/>
              <a:t>8.9.2021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03916E77-F9F4-42C3-A41C-84FAC77F2BC7}" type="slidenum">
              <a:rPr lang="cs-CZ" smtClean="0"/>
              <a:pPr/>
              <a:t>‹#›</a:t>
            </a:fld>
            <a:endParaRPr lang="cs-CZ"/>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cs-CZ"/>
              <a:t>Kliknutím lze upravit styl.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F3BD0C4-C13E-43F5-8B34-11BC3F199FA4}" type="datetimeFigureOut">
              <a:rPr lang="cs-CZ" smtClean="0"/>
              <a:pPr/>
              <a:t>8.9.2021</a:t>
            </a:fld>
            <a:endParaRPr lang="cs-CZ"/>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3916E77-F9F4-42C3-A41C-84FAC77F2BC7}"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noveaspi.cz/products/lawText/1/75794/1/ASPI:/40/2009%20Sb.#195" TargetMode="External"/><Relationship Id="rId13" Type="http://schemas.openxmlformats.org/officeDocument/2006/relationships/hyperlink" Target="https://www.noveaspi.cz/products/lawText/1/75794/1/ASPI:/40/2009%20Sb.#315" TargetMode="External"/><Relationship Id="rId18" Type="http://schemas.openxmlformats.org/officeDocument/2006/relationships/hyperlink" Target="https://www.noveaspi.cz/products/lawText/1/75794/1/ASPI:/40/2009%20Sb.#339" TargetMode="External"/><Relationship Id="rId3" Type="http://schemas.openxmlformats.org/officeDocument/2006/relationships/hyperlink" Target="https://www.noveaspi.cz/products/lawText/1/75794/1/ASPI:/40/2009%20Sb.#142" TargetMode="External"/><Relationship Id="rId21" Type="http://schemas.openxmlformats.org/officeDocument/2006/relationships/hyperlink" Target="https://www.noveaspi.cz/products/lawText/1/75794/1/ASPI:/40/2009%20Sb.#360" TargetMode="External"/><Relationship Id="rId7" Type="http://schemas.openxmlformats.org/officeDocument/2006/relationships/hyperlink" Target="https://www.noveaspi.cz/products/lawText/1/75794/1/ASPI:/40/2009%20Sb.#194" TargetMode="External"/><Relationship Id="rId12" Type="http://schemas.openxmlformats.org/officeDocument/2006/relationships/hyperlink" Target="https://www.noveaspi.cz/products/lawText/1/75794/1/ASPI:/40/2009%20Sb.#309" TargetMode="External"/><Relationship Id="rId17" Type="http://schemas.openxmlformats.org/officeDocument/2006/relationships/hyperlink" Target="https://www.noveaspi.cz/products/lawText/1/75794/1/ASPI:/40/2009%20Sb.#338" TargetMode="External"/><Relationship Id="rId2" Type="http://schemas.openxmlformats.org/officeDocument/2006/relationships/hyperlink" Target="https://www.noveaspi.cz/products/lawText/1/75794/1/ASPI:/40/2009%20Sb.#141" TargetMode="External"/><Relationship Id="rId16" Type="http://schemas.openxmlformats.org/officeDocument/2006/relationships/hyperlink" Target="https://www.noveaspi.cz/products/lawText/1/75794/1/ASPI:/40/2009%20Sb.#321" TargetMode="External"/><Relationship Id="rId20" Type="http://schemas.openxmlformats.org/officeDocument/2006/relationships/hyperlink" Target="https://www.noveaspi.cz/products/lawText/1/75794/1/ASPI:/40/2009%20Sb.#354" TargetMode="External"/><Relationship Id="rId1" Type="http://schemas.openxmlformats.org/officeDocument/2006/relationships/slideLayout" Target="../slideLayouts/slideLayout2.xml"/><Relationship Id="rId6" Type="http://schemas.openxmlformats.org/officeDocument/2006/relationships/hyperlink" Target="https://www.noveaspi.cz/products/lawText/1/75794/1/ASPI:/40/2009%20Sb.#188" TargetMode="External"/><Relationship Id="rId11" Type="http://schemas.openxmlformats.org/officeDocument/2006/relationships/hyperlink" Target="https://www.noveaspi.cz/products/lawText/1/75794/1/ASPI:/40/2009%20Sb.#248.2" TargetMode="External"/><Relationship Id="rId5" Type="http://schemas.openxmlformats.org/officeDocument/2006/relationships/hyperlink" Target="https://www.noveaspi.cz/products/lawText/1/75794/1/ASPI:/40/2009%20Sb.#158" TargetMode="External"/><Relationship Id="rId15" Type="http://schemas.openxmlformats.org/officeDocument/2006/relationships/hyperlink" Target="https://www.noveaspi.cz/products/lawText/1/75794/1/ASPI:/40/2009%20Sb.#320" TargetMode="External"/><Relationship Id="rId10" Type="http://schemas.openxmlformats.org/officeDocument/2006/relationships/hyperlink" Target="https://www.noveaspi.cz/products/lawText/1/75794/1/ASPI:/40/2009%20Sb.#199" TargetMode="External"/><Relationship Id="rId19" Type="http://schemas.openxmlformats.org/officeDocument/2006/relationships/hyperlink" Target="https://www.noveaspi.cz/products/lawText/1/75794/1/ASPI:/40/2009%20Sb.#344" TargetMode="External"/><Relationship Id="rId4" Type="http://schemas.openxmlformats.org/officeDocument/2006/relationships/hyperlink" Target="https://www.noveaspi.cz/products/lawText/1/75794/1/ASPI:/40/2009%20Sb.#144" TargetMode="External"/><Relationship Id="rId9" Type="http://schemas.openxmlformats.org/officeDocument/2006/relationships/hyperlink" Target="https://www.noveaspi.cz/products/lawText/1/75794/1/ASPI:/40/2009%20Sb.#196" TargetMode="External"/><Relationship Id="rId14" Type="http://schemas.openxmlformats.org/officeDocument/2006/relationships/hyperlink" Target="https://www.noveaspi.cz/products/lawText/1/75794/1/ASPI:/40/2009%20Sb.#319" TargetMode="External"/><Relationship Id="rId22" Type="http://schemas.openxmlformats.org/officeDocument/2006/relationships/hyperlink" Target="https://www.noveaspi.cz/products/lawText/1/75794/1/ASPI:/40/2009%20Sb.#41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aspi.cz/products/lawText/1/86630/1/ASPI%253A/418/2011%20Sb.%25234.1" TargetMode="External"/><Relationship Id="rId13" Type="http://schemas.openxmlformats.org/officeDocument/2006/relationships/hyperlink" Target="https://www.aspi.cz/products/lawText/1/88068/1/ASPI%253A/418/2011%20Sb.%252315" TargetMode="External"/><Relationship Id="rId3" Type="http://schemas.openxmlformats.org/officeDocument/2006/relationships/hyperlink" Target="https://www.aspi.cz/products/lawText/1/83936/1/ASPI%253A/418/2011%20Sb.%252315.2-15.23" TargetMode="External"/><Relationship Id="rId7" Type="http://schemas.openxmlformats.org/officeDocument/2006/relationships/hyperlink" Target="https://www.aspi.cz/products/lawText/1/83936/1/ASPI%253A/418/2011%20Sb.%252333" TargetMode="External"/><Relationship Id="rId12" Type="http://schemas.openxmlformats.org/officeDocument/2006/relationships/hyperlink" Target="https://www.aspi.cz/products/lawText/1/86630/1/ASPI%253A/418/2011%20Sb.%252313" TargetMode="External"/><Relationship Id="rId2" Type="http://schemas.openxmlformats.org/officeDocument/2006/relationships/hyperlink" Target="https://www.aspi.cz/products/lawText/1/83936/1/ASPI%253A/418/2011%20Sb.%252315.1.d" TargetMode="External"/><Relationship Id="rId1" Type="http://schemas.openxmlformats.org/officeDocument/2006/relationships/slideLayout" Target="../slideLayouts/slideLayout2.xml"/><Relationship Id="rId6" Type="http://schemas.openxmlformats.org/officeDocument/2006/relationships/hyperlink" Target="https://www.aspi.cz/products/lawText/1/83936/1/ASPI%253A/418/2011%20Sb.%252330.1" TargetMode="External"/><Relationship Id="rId11" Type="http://schemas.openxmlformats.org/officeDocument/2006/relationships/hyperlink" Target="https://www.aspi.cz/products/lawText/1/86630/1/ASPI%253A/418/2011%20Sb.%252311.2" TargetMode="External"/><Relationship Id="rId5" Type="http://schemas.openxmlformats.org/officeDocument/2006/relationships/hyperlink" Target="https://www.aspi.cz/products/lawText/1/83936/1/ASPI%253A/418/2011%20Sb.%252326" TargetMode="External"/><Relationship Id="rId10" Type="http://schemas.openxmlformats.org/officeDocument/2006/relationships/hyperlink" Target="https://www.aspi.cz/products/lawText/1/86630/1/ASPI%253A/418/2011%20Sb.%25238.1" TargetMode="External"/><Relationship Id="rId4" Type="http://schemas.openxmlformats.org/officeDocument/2006/relationships/hyperlink" Target="https://www.aspi.cz/products/lawText/1/83936/1/ASPI%253A/418/2011%20Sb.%252319" TargetMode="External"/><Relationship Id="rId9" Type="http://schemas.openxmlformats.org/officeDocument/2006/relationships/hyperlink" Target="https://www.aspi.cz/products/lawText/1/86630/1/ASPI%253A/418/2011%20Sb.%25237" TargetMode="External"/><Relationship Id="rId14" Type="http://schemas.openxmlformats.org/officeDocument/2006/relationships/hyperlink" Target="https://www.aspi.cz/products/lawText/1/88068/1/ASPI%253A/418/2011%20Sb.%252326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normAutofit/>
          </a:bodyPr>
          <a:lstStyle/>
          <a:p>
            <a:pPr algn="ctr"/>
            <a:r>
              <a:rPr lang="cs-CZ" sz="2400" i="1" dirty="0">
                <a:solidFill>
                  <a:srgbClr val="00B05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Vybrané otázky trestní odpovědnosti právnických osob §§ 1 – 10 zák. č. 418/2011 Sb.</a:t>
            </a:r>
          </a:p>
        </p:txBody>
      </p:sp>
      <p:sp>
        <p:nvSpPr>
          <p:cNvPr id="2" name="Nadpis 1"/>
          <p:cNvSpPr>
            <a:spLocks noGrp="1"/>
          </p:cNvSpPr>
          <p:nvPr>
            <p:ph type="ctrTitle"/>
          </p:nvPr>
        </p:nvSpPr>
        <p:spPr/>
        <p:txBody>
          <a:bodyPr>
            <a:noAutofit/>
          </a:bodyPr>
          <a:lstStyle/>
          <a:p>
            <a:pPr marL="182880" indent="0" algn="ctr">
              <a:buNone/>
            </a:pPr>
            <a:r>
              <a:rPr lang="cs-CZ" sz="3600"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TOPO – ČAK 2021</a:t>
            </a:r>
            <a:r>
              <a:rPr lang="cs-CZ" sz="3600" i="1" dirty="0">
                <a:solidFill>
                  <a:srgbClr val="0070C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br>
              <a:rPr lang="cs-CZ" sz="3600" i="1" dirty="0">
                <a:solidFill>
                  <a:srgbClr val="0070C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br>
            <a:endParaRPr lang="cs-CZ" sz="36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112267926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346050"/>
          </a:xfrm>
        </p:spPr>
        <p:txBody>
          <a:bodyPr>
            <a:no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692696"/>
            <a:ext cx="7787208" cy="5327104"/>
          </a:xfrm>
        </p:spPr>
        <p:txBody>
          <a:bodyPr>
            <a:normAutofit fontScale="925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a:t>
            </a:r>
            <a:r>
              <a:rPr lang="cs-CZ" sz="14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7)</a:t>
            </a:r>
            <a:endPar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 hlediska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systematiky zvláštní části trestního zákoníku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se trestné činy, jichž se může dopustit právnická osoba, člení na</a:t>
            </a:r>
            <a:r>
              <a:rPr lang="cs-CZ" sz="1200" i="1" dirty="0">
                <a:latin typeface="Garamond" panose="02020404030301010803" pitchFamily="18" charset="0"/>
                <a:ea typeface="Tahoma" pitchFamily="34" charset="0"/>
                <a:cs typeface="Tahoma" pitchFamily="34" charset="0"/>
              </a:rPr>
              <a:t>:</a:t>
            </a:r>
            <a:endParaRPr lang="cs-CZ" sz="1200" dirty="0">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svobodě a právům na ochranu osobnosti soukromí a listovního tajemství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II);</a:t>
            </a: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lidské důstojnosti v sexuální oblasti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III);</a:t>
            </a: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rodině a dětem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IV);</a:t>
            </a: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majetku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V);</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hospodářské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VI);</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obecně nebezpečné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VII);</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životnímu prostředí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VIII);</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České republice, cizími státu a mezinárodní organizaci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IX);</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pořádku ve věcech veřejných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X);</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proti lidskosti, proti míru a válečné trestné činy </a:t>
            </a:r>
            <a:r>
              <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(hlava XIII).</a:t>
            </a:r>
          </a:p>
          <a:p>
            <a:pPr marL="0" indent="0" algn="just">
              <a:buNone/>
            </a:pPr>
            <a:endPar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200" b="1" i="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Nově od 1. 12. 2016  nabytím účinnosti zák. č. 183/2016 Sb. – negativní výčet trestných činů</a:t>
            </a:r>
          </a:p>
          <a:p>
            <a:pPr marL="0" indent="0" algn="just">
              <a:buNone/>
            </a:pP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Trestnými činy se pro účely tohoto zákona rozumí zločiny nebo přečiny uvedené v trestním zákoníku, </a:t>
            </a:r>
            <a:r>
              <a:rPr lang="cs-CZ" sz="1400" b="1" i="1" dirty="0">
                <a:solidFill>
                  <a:srgbClr val="0070C0"/>
                </a:solidFill>
                <a:effectLst>
                  <a:outerShdw blurRad="38100" dist="38100" dir="2700000" algn="tl">
                    <a:srgbClr val="000000">
                      <a:alpha val="43137"/>
                    </a:srgbClr>
                  </a:outerShdw>
                </a:effectLst>
                <a:latin typeface="Garamond" panose="02020404030301010803" pitchFamily="18" charset="0"/>
              </a:rPr>
              <a:t>s výjimkou trestných činů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zabití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2"/>
              </a:rPr>
              <a:t>§ 141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vraždy novorozeného dítěte matkou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3"/>
              </a:rPr>
              <a:t>§ 142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účasti na sebevraždě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4"/>
              </a:rPr>
              <a:t>§ 144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rvačky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5"/>
              </a:rPr>
              <a:t>§ 158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soulože mezi příbuznými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6"/>
              </a:rPr>
              <a:t>§ 188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dvojího manželství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7"/>
              </a:rPr>
              <a:t>§ 194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opuštění dítěte nebo svěřené osoby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8"/>
              </a:rPr>
              <a:t>§ 195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zanedbání povinné výživy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9"/>
              </a:rPr>
              <a:t>§ 196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týrání osoby žijící ve společném obydlí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0"/>
              </a:rPr>
              <a:t>§ 199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porušení předpisů o pravidlech hospodářské soutěže podle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1"/>
              </a:rPr>
              <a:t>§ 248 odst. 2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vlastizrady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2"/>
              </a:rPr>
              <a:t>§ 309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zneužití zastupování státu a mezinárodní organizace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3"/>
              </a:rPr>
              <a:t>§ 315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spolupráce s nepřítelem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4"/>
              </a:rPr>
              <a:t>§ 319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válečné zrady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5"/>
              </a:rPr>
              <a:t>§ 320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služby v cizích ozbrojených silách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6"/>
              </a:rPr>
              <a:t>§ 321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osvobození vězně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7"/>
              </a:rPr>
              <a:t>§ 338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násilného překročení státní hranice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8"/>
              </a:rPr>
              <a:t>§ 339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vzpoury vězňů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19"/>
              </a:rPr>
              <a:t>§ 344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nebezpečného pronásledování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20"/>
              </a:rPr>
              <a:t>§ 354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opilství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21"/>
              </a:rPr>
              <a:t>§ 360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 proti branné povinnosti uvedených ve zvláštní části hlavě jedenácté trestního zákoníku, vojenských uvedených ve zvláštní části hlavě dvanácté trestního zákoníku a použití zakázaného bojového prostředku a nedovoleného vedení boje (</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hlinkClick r:id="rId22"/>
              </a:rPr>
              <a:t>§ 411 trestního zákoníku</a:t>
            </a:r>
            <a:r>
              <a:rPr lang="cs-CZ" sz="1200" i="1" dirty="0">
                <a:solidFill>
                  <a:schemeClr val="tx1"/>
                </a:solidFill>
                <a:effectLst>
                  <a:outerShdw blurRad="38100" dist="38100" dir="2700000" algn="tl">
                    <a:srgbClr val="000000">
                      <a:alpha val="43137"/>
                    </a:srgbClr>
                  </a:outerShdw>
                </a:effectLst>
                <a:latin typeface="Garamond" panose="02020404030301010803" pitchFamily="18" charset="0"/>
              </a:rPr>
              <a:t>).</a:t>
            </a:r>
            <a:endParaRPr lang="cs-CZ" sz="1200" i="1" dirty="0">
              <a:solidFill>
                <a:schemeClr val="tx1"/>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buNone/>
            </a:pPr>
            <a:endParaRPr lang="cs-CZ" sz="1200"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41769994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562074"/>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základy trestní odpovědnosti a </a:t>
            </a:r>
            <a:r>
              <a:rPr lang="cs-CZ" sz="2000" i="1" dirty="0" err="1">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a:t>
            </a: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764704"/>
            <a:ext cx="7787208" cy="5255096"/>
          </a:xfrm>
        </p:spPr>
        <p:txBody>
          <a:bodyPr>
            <a:normAutofit/>
          </a:bodyPr>
          <a:lstStyle/>
          <a:p>
            <a:pPr marL="0" indent="0" algn="ctr">
              <a:buNone/>
            </a:pPr>
            <a:r>
              <a:rPr lang="cs-CZ" sz="13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8</a:t>
            </a:r>
            <a:r>
              <a:rPr lang="cs-CZ" sz="13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 </a:t>
            </a:r>
            <a:r>
              <a:rPr lang="cs-CZ" sz="13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 právnické osoby</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Trestným činem spáchaným právnickou osobou je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protiprávní čin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spáchaný  </a:t>
            </a:r>
          </a:p>
          <a:p>
            <a:pPr algn="just"/>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jejím zájmu</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nebo </a:t>
            </a:r>
          </a:p>
          <a:p>
            <a:pPr algn="just"/>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rámci její činnosti</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algn="just"/>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jednal-li tak</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 </a:t>
            </a:r>
            <a:r>
              <a:rPr lang="cs-CZ" sz="1200" b="1"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statutární orgán </a:t>
            </a:r>
            <a:r>
              <a:rPr lang="cs-CZ" sz="1200"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nebo </a:t>
            </a:r>
            <a:r>
              <a:rPr lang="cs-CZ" sz="1200" b="1"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člen statutárního orgánu</a:t>
            </a:r>
            <a:r>
              <a:rPr lang="cs-CZ" sz="1200"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anebo </a:t>
            </a:r>
            <a:r>
              <a:rPr lang="cs-CZ" sz="1200" b="1"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jiná osoba, která je oprávněna jménem nebo za právnickou osobu jednat</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ten, kdo u této právnické osoby ve vedoucím postavení vykonává řídící nebo kontrolní činnost</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i když není osobou uvedenou v písmenu a),</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c)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ten, kdo vykonává rozhodující vliv na řízení této právnické osoby</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jestliže jeho jednání bylo alespoň jednou z podmínek vzniku následku zakládajícího trestní odpovědnost právnické osoby</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nebo</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zaměstnanec</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nebo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osoba v obdobném postavení </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(dále jen „zaměstnanec“) </a:t>
            </a:r>
            <a:r>
              <a:rPr lang="cs-CZ" sz="1200"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při plnění pracovních úkolů, i když není osobou uvedenou v písmenech</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 až c),</a:t>
            </a:r>
          </a:p>
          <a:p>
            <a:pPr marL="0" indent="0" algn="just">
              <a:buNone/>
            </a:pP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jestliže jí ho lze přičítat podle odstavce 2</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158245333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95600" y="274638"/>
            <a:ext cx="7715200" cy="562074"/>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620688"/>
            <a:ext cx="7787208" cy="5399112"/>
          </a:xfrm>
        </p:spPr>
        <p:txBody>
          <a:bodyPr>
            <a:normAutofit/>
          </a:bodyPr>
          <a:lstStyle/>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Právnické osobě lze přičítat spáchání trestného činu uvedeného v § 7, jestliže byl spáchán</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jednáním orgánů právnické osoby nebo osob</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uvedených v odstavci 1 písm. a) až c), nebo</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zaměstnancem uvedeným v odstavci 1 písm. d)</a:t>
            </a:r>
            <a:r>
              <a:rPr lang="cs-CZ" sz="1200"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algn="just"/>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na podkladě rozhodnutí, schválení nebo pokynu orgánů právnické osoby nebo osob uvedených v odstavci 1 písm. a) až c)</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anebo proto, že </a:t>
            </a:r>
          </a:p>
          <a:p>
            <a:pPr algn="just"/>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orgány právnické osoby nebo osoby uvedené v odstavci 1 písm. a) až c) neprovedly taková opatření, která měly provést podle jiného právního předpisu nebo která po nich lze spravedlivě požadovat, zejména neprovedly povinnou nebo potřebnou kontrolu nad činností zaměstnanců nebo jiných osob, jimž jsou nadřízeny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anebo </a:t>
            </a:r>
          </a:p>
          <a:p>
            <a:pPr algn="just"/>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neučinily nezbytná opatření k zamezení nebo odvrácení následků spáchaného trestného činu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odpovědnosti právnické osoby nebrání,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nepodaří-li se zjistit, která konkrétní fyzická osoba jednala způsobem uvedeným v odstavcích 1 a 2</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4)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Ustanovení odstavců 1 a 2 se užijí i tehdy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jestliže</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k jednání uvedenému v odstavcích 1 a 2 došlo před vznikem právnické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právnická osoba vznikla, ale soud rozhodl o neplatnosti právnické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c)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právní úkon, který měl založit oprávnění k jednání za právnickou osobu, je neplatný nebo neúčinný</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nebo</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jednající fyzická osoba není za takový trestný čin trestně odpovědná</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buNone/>
            </a:pPr>
            <a:r>
              <a:rPr lang="cs-CZ" sz="1200" b="1" dirty="0">
                <a:solidFill>
                  <a:schemeClr val="tx1"/>
                </a:solidFill>
                <a:effectLst>
                  <a:outerShdw blurRad="38100" dist="38100" dir="2700000" algn="tl">
                    <a:srgbClr val="000000">
                      <a:alpha val="43137"/>
                    </a:srgbClr>
                  </a:outerShdw>
                </a:effectLst>
                <a:latin typeface="Garamond" panose="02020404030301010803" pitchFamily="18" charset="0"/>
              </a:rPr>
              <a:t>5)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rPr>
              <a:t>Právnická osoba se trestní odpovědnosti podle odstavců 1 až 4 zprostí, </a:t>
            </a:r>
          </a:p>
          <a:p>
            <a:pPr marL="0" indent="0">
              <a:buNone/>
            </a:pP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rPr>
              <a:t>pokud vynaložila veškeré úsilí, které na ní bylo možno spravedlivě požadovat, aby spáchání protiprávního činu osobami uvedenými v odstavci 1 zabránila</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rPr>
              <a:t>. – od 1. 12. 2016 vloženo zák. č. 183/2016 Sb.</a:t>
            </a:r>
            <a:endPar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18788504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562074"/>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a:t>
            </a:r>
            <a:r>
              <a:rPr lang="cs-CZ" sz="2000" i="1">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obecná ustanovení a základy </a:t>
            </a: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764704"/>
            <a:ext cx="7787208" cy="5255096"/>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9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Pachatel, spolupachatel a účastník</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Pachatelem trestného činu je právnická osoba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které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lze přičítat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porušení nebo ohrožení zájmu chráněného trestním zákonem způsobem uvedeným v tomto zákoně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Pachatelem je i právnická osoba</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která k provedení činu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užila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jiné právnické nebo fyzické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odpovědností právnické osoby není dotčena trestní odpovědnost fyzických osob uvedených v § 8 odst. 1 a trestní odpovědností těchto fyzických osob není dotčena trestní odpovědnost právnické osoby. Byl-li trestný čin spáchán společným jednáním více osob, z nichž alespoň jedna je osoba právnická, odpovídá každá z nich, jako by trestný čin spáchala sama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ctr">
              <a:buNone/>
            </a:pPr>
            <a:r>
              <a:rPr lang="cs-CZ" sz="15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10 </a:t>
            </a:r>
            <a:r>
              <a:rPr lang="cs-CZ" sz="15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5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 právního nástupce právnické osoby</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 právnické osoby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přechází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na všechny její právní nástupce</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Přešla-li trestní odpovědnost podle odstavce 1 na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více právních nástupců právnické osoby</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přihlédne soud při rozhodování o druhu a výměře trestu nebo ochranného opatření i k tomu, v jakém rozsahu na každého z nich přešly výnosy, užitky a jiné výhody ze spáchaného trestného činu, případně i k tomu, v jakém rozsahu kterýkoli z nich pokračuje v činnosti, v souvislosti s níž byl spáchán trestný čin</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Na ukládání úhrnného, souhrnného a společného trestu právnímu nástupci se obdobně užijí ustanovení trestního zákoníku; nepřichází-li takový postup v úvahu vzhledem k povaze právního nástupnictví nebo z jiných důvodů, soud uloží samostatný trest</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4)</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Obdobně podle odstavců 1 až 3 bude soud postupovat v případě, že </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dojde ke zrušení právnické osoby po pravomocném skončení trestního stíhání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p:txBody>
      </p:sp>
    </p:spTree>
    <p:extLst>
      <p:ext uri="{BB962C8B-B14F-4D97-AF65-F5344CB8AC3E}">
        <p14:creationId xmlns:p14="http://schemas.microsoft.com/office/powerpoint/2010/main" val="164809373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67408" y="4941168"/>
            <a:ext cx="10306993" cy="574000"/>
          </a:xfrm>
        </p:spPr>
        <p:txBody>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a:t>
            </a:r>
            <a:endParaRPr lang="cs-CZ" sz="2000" dirty="0"/>
          </a:p>
        </p:txBody>
      </p:sp>
      <p:sp>
        <p:nvSpPr>
          <p:cNvPr id="3" name="Zástupný symbol pro obsah 2"/>
          <p:cNvSpPr>
            <a:spLocks noGrp="1"/>
          </p:cNvSpPr>
          <p:nvPr>
            <p:ph sz="quarter" idx="13"/>
          </p:nvPr>
        </p:nvSpPr>
        <p:spPr>
          <a:xfrm>
            <a:off x="695400" y="332656"/>
            <a:ext cx="10729192" cy="3873584"/>
          </a:xfrm>
        </p:spPr>
        <p:txBody>
          <a:bodyPr>
            <a:normAutofit/>
          </a:bodyPr>
          <a:lstStyle/>
          <a:p>
            <a:pPr marL="45720" indent="0" algn="ctr">
              <a:buNone/>
            </a:pPr>
            <a:r>
              <a:rPr lang="cs-CZ" sz="1800" b="1" dirty="0">
                <a:solidFill>
                  <a:srgbClr val="FFC000"/>
                </a:solidFill>
                <a:effectLst>
                  <a:outerShdw blurRad="38100" dist="38100" dir="2700000" algn="tl">
                    <a:srgbClr val="000000">
                      <a:alpha val="43137"/>
                    </a:srgbClr>
                  </a:outerShdw>
                </a:effectLst>
                <a:latin typeface="Garamond" panose="02020404030301010803" pitchFamily="18" charset="0"/>
              </a:rPr>
              <a:t>Struktura a účinnost zákona č. 418/2011 Sb.</a:t>
            </a: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první </a:t>
            </a:r>
            <a:r>
              <a:rPr lang="cs-CZ" sz="1400" dirty="0">
                <a:effectLst>
                  <a:outerShdw blurRad="38100" dist="38100" dir="2700000" algn="tl">
                    <a:srgbClr val="000000">
                      <a:alpha val="43137"/>
                    </a:srgbClr>
                  </a:outerShdw>
                </a:effectLst>
                <a:latin typeface="Garamond" panose="02020404030301010803" pitchFamily="18" charset="0"/>
              </a:rPr>
              <a:t>– Obecná ustanovení (§§ 1 – 6)</a:t>
            </a: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druhá </a:t>
            </a:r>
            <a:r>
              <a:rPr lang="cs-CZ" sz="1400" dirty="0">
                <a:effectLst>
                  <a:outerShdw blurRad="38100" dist="38100" dir="2700000" algn="tl">
                    <a:srgbClr val="000000">
                      <a:alpha val="43137"/>
                    </a:srgbClr>
                  </a:outerShdw>
                </a:effectLst>
                <a:latin typeface="Garamond" panose="02020404030301010803" pitchFamily="18" charset="0"/>
              </a:rPr>
              <a:t>– Základy trestní odpovědnosti právnických osob (§§ 7 – 13)</a:t>
            </a: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třetí </a:t>
            </a:r>
            <a:r>
              <a:rPr lang="cs-CZ" sz="1400" dirty="0">
                <a:effectLst>
                  <a:outerShdw blurRad="38100" dist="38100" dir="2700000" algn="tl">
                    <a:srgbClr val="000000">
                      <a:alpha val="43137"/>
                    </a:srgbClr>
                  </a:outerShdw>
                </a:effectLst>
                <a:latin typeface="Garamond" panose="02020404030301010803" pitchFamily="18" charset="0"/>
              </a:rPr>
              <a:t>– Tresty a ochranná opatření (§§ 14 – 25)</a:t>
            </a:r>
          </a:p>
          <a:p>
            <a:pPr marL="45720" indent="0">
              <a:buNone/>
            </a:pP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Hlava I. </a:t>
            </a:r>
            <a:r>
              <a:rPr lang="cs-CZ" sz="1400" dirty="0">
                <a:effectLst>
                  <a:outerShdw blurRad="38100" dist="38100" dir="2700000" algn="tl">
                    <a:srgbClr val="000000">
                      <a:alpha val="43137"/>
                    </a:srgbClr>
                  </a:outerShdw>
                </a:effectLst>
                <a:latin typeface="Garamond" panose="02020404030301010803" pitchFamily="18" charset="0"/>
              </a:rPr>
              <a:t>– Obecná ustanovení (§ 14 - § 15)</a:t>
            </a:r>
          </a:p>
          <a:p>
            <a:pPr marL="45720" indent="0">
              <a:buNone/>
            </a:pP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 Hlava II. </a:t>
            </a:r>
            <a:r>
              <a:rPr lang="cs-CZ" sz="1400" dirty="0">
                <a:effectLst>
                  <a:outerShdw blurRad="38100" dist="38100" dir="2700000" algn="tl">
                    <a:srgbClr val="000000">
                      <a:alpha val="43137"/>
                    </a:srgbClr>
                  </a:outerShdw>
                </a:effectLst>
                <a:latin typeface="Garamond" panose="02020404030301010803" pitchFamily="18" charset="0"/>
              </a:rPr>
              <a:t>– Ukládání jednotlivých druhů trestů (§ 16 - § 23)</a:t>
            </a:r>
          </a:p>
          <a:p>
            <a:pPr marL="45720" indent="0">
              <a:buNone/>
            </a:pP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Hlava III. </a:t>
            </a:r>
            <a:r>
              <a:rPr lang="cs-CZ" sz="1400" dirty="0">
                <a:effectLst>
                  <a:outerShdw blurRad="38100" dist="38100" dir="2700000" algn="tl">
                    <a:srgbClr val="000000">
                      <a:alpha val="43137"/>
                    </a:srgbClr>
                  </a:outerShdw>
                </a:effectLst>
                <a:latin typeface="Garamond" panose="02020404030301010803" pitchFamily="18" charset="0"/>
              </a:rPr>
              <a:t>– Zánik výkonu trestu (§ 24 - § 25)</a:t>
            </a:r>
          </a:p>
          <a:p>
            <a:pPr marL="45720" indent="0">
              <a:buNone/>
            </a:pP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Hlava IV. </a:t>
            </a:r>
            <a:r>
              <a:rPr lang="cs-CZ" sz="1400" dirty="0">
                <a:effectLst>
                  <a:outerShdw blurRad="38100" dist="38100" dir="2700000" algn="tl">
                    <a:srgbClr val="000000">
                      <a:alpha val="43137"/>
                    </a:srgbClr>
                  </a:outerShdw>
                </a:effectLst>
                <a:latin typeface="Garamond" panose="02020404030301010803" pitchFamily="18" charset="0"/>
              </a:rPr>
              <a:t>- Ochranná opatření (§ 26 - § 26a)</a:t>
            </a:r>
          </a:p>
          <a:p>
            <a:pPr marL="45720" indent="0">
              <a:buNone/>
            </a:pP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Hlava V.</a:t>
            </a:r>
            <a:r>
              <a:rPr lang="cs-CZ" sz="1400" dirty="0">
                <a:effectLst>
                  <a:outerShdw blurRad="38100" dist="38100" dir="2700000" algn="tl">
                    <a:srgbClr val="000000">
                      <a:alpha val="43137"/>
                    </a:srgbClr>
                  </a:outerShdw>
                </a:effectLst>
                <a:latin typeface="Garamond" panose="02020404030301010803" pitchFamily="18" charset="0"/>
              </a:rPr>
              <a:t> – Zánik účinků </a:t>
            </a:r>
            <a:r>
              <a:rPr lang="cs-CZ" sz="1400" dirty="0" err="1">
                <a:effectLst>
                  <a:outerShdw blurRad="38100" dist="38100" dir="2700000" algn="tl">
                    <a:srgbClr val="000000">
                      <a:alpha val="43137"/>
                    </a:srgbClr>
                  </a:outerShdw>
                </a:effectLst>
                <a:latin typeface="Garamond" panose="02020404030301010803" pitchFamily="18" charset="0"/>
              </a:rPr>
              <a:t>odosuzení</a:t>
            </a:r>
            <a:r>
              <a:rPr lang="cs-CZ" sz="1400" dirty="0">
                <a:effectLst>
                  <a:outerShdw blurRad="38100" dist="38100" dir="2700000" algn="tl">
                    <a:srgbClr val="000000">
                      <a:alpha val="43137"/>
                    </a:srgbClr>
                  </a:outerShdw>
                </a:effectLst>
                <a:latin typeface="Garamond" panose="02020404030301010803" pitchFamily="18" charset="0"/>
              </a:rPr>
              <a:t> (§ 27)</a:t>
            </a: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čtvrtá </a:t>
            </a:r>
            <a:r>
              <a:rPr lang="cs-CZ" sz="1400" dirty="0">
                <a:effectLst>
                  <a:outerShdw blurRad="38100" dist="38100" dir="2700000" algn="tl">
                    <a:srgbClr val="000000">
                      <a:alpha val="43137"/>
                    </a:srgbClr>
                  </a:outerShdw>
                </a:effectLst>
                <a:latin typeface="Garamond" panose="02020404030301010803" pitchFamily="18" charset="0"/>
              </a:rPr>
              <a:t>– Zvláštní ustanovení o řízení proti právnickým osobám (§§ 29 – 41) </a:t>
            </a:r>
            <a:r>
              <a:rPr lang="cs-CZ" sz="1400" i="1" dirty="0">
                <a:effectLst>
                  <a:outerShdw blurRad="38100" dist="38100" dir="2700000" algn="tl">
                    <a:srgbClr val="000000">
                      <a:alpha val="43137"/>
                    </a:srgbClr>
                  </a:outerShdw>
                </a:effectLst>
                <a:latin typeface="Garamond" panose="02020404030301010803" pitchFamily="18" charset="0"/>
              </a:rPr>
              <a:t>zrušeno ustanovení § 28</a:t>
            </a:r>
            <a:endParaRPr lang="cs-CZ" sz="1400" dirty="0">
              <a:effectLst>
                <a:outerShdw blurRad="38100" dist="38100" dir="2700000" algn="tl">
                  <a:srgbClr val="000000">
                    <a:alpha val="43137"/>
                  </a:srgbClr>
                </a:outerShdw>
              </a:effectLst>
              <a:latin typeface="Garamond" panose="02020404030301010803" pitchFamily="18" charset="0"/>
            </a:endParaRP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pátá </a:t>
            </a:r>
            <a:r>
              <a:rPr lang="cs-CZ" sz="1400" dirty="0">
                <a:effectLst>
                  <a:outerShdw blurRad="38100" dist="38100" dir="2700000" algn="tl">
                    <a:srgbClr val="000000">
                      <a:alpha val="43137"/>
                    </a:srgbClr>
                  </a:outerShdw>
                </a:effectLst>
                <a:latin typeface="Garamond" panose="02020404030301010803" pitchFamily="18" charset="0"/>
              </a:rPr>
              <a:t>– Zvláštní ustanovení o řízení o mezinárodní justiční spolupráci ve věcech trestních (§ 42) </a:t>
            </a:r>
            <a:r>
              <a:rPr lang="cs-CZ" sz="1400" i="1" dirty="0">
                <a:effectLst>
                  <a:outerShdw blurRad="38100" dist="38100" dir="2700000" algn="tl">
                    <a:srgbClr val="000000">
                      <a:alpha val="43137"/>
                    </a:srgbClr>
                  </a:outerShdw>
                </a:effectLst>
                <a:latin typeface="Garamond" panose="02020404030301010803" pitchFamily="18" charset="0"/>
              </a:rPr>
              <a:t>zrušena ustanovení §§ 43 - 47</a:t>
            </a:r>
          </a:p>
          <a:p>
            <a:pPr marL="45720" indent="0">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 šestá </a:t>
            </a:r>
            <a:r>
              <a:rPr lang="cs-CZ" sz="1400" dirty="0">
                <a:effectLst>
                  <a:outerShdw blurRad="38100" dist="38100" dir="2700000" algn="tl">
                    <a:srgbClr val="000000">
                      <a:alpha val="43137"/>
                    </a:srgbClr>
                  </a:outerShdw>
                </a:effectLst>
                <a:latin typeface="Garamond" panose="02020404030301010803" pitchFamily="18" charset="0"/>
              </a:rPr>
              <a:t>– Účinnost (§ 48) – </a:t>
            </a: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od 1. 1. 2012</a:t>
            </a:r>
            <a:endParaRPr lang="cs-CZ" sz="1600" dirty="0">
              <a:solidFill>
                <a:srgbClr val="FFC000"/>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1144092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C49B2C-1A64-46D8-9A15-72A102342556}"/>
              </a:ext>
            </a:extLst>
          </p:cNvPr>
          <p:cNvSpPr>
            <a:spLocks noGrp="1"/>
          </p:cNvSpPr>
          <p:nvPr>
            <p:ph type="title"/>
          </p:nvPr>
        </p:nvSpPr>
        <p:spPr>
          <a:xfrm>
            <a:off x="1271464" y="4941168"/>
            <a:ext cx="9802937" cy="574000"/>
          </a:xfrm>
        </p:spPr>
        <p:txBody>
          <a:bodyPr/>
          <a:lstStyle/>
          <a:p>
            <a:pPr algn="ct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a:t>
            </a:r>
            <a:endParaRPr lang="cs-CZ" sz="2000" dirty="0"/>
          </a:p>
        </p:txBody>
      </p:sp>
      <p:sp>
        <p:nvSpPr>
          <p:cNvPr id="3" name="Zástupný obsah 2">
            <a:extLst>
              <a:ext uri="{FF2B5EF4-FFF2-40B4-BE49-F238E27FC236}">
                <a16:creationId xmlns:a16="http://schemas.microsoft.com/office/drawing/2014/main" id="{B8C18AD9-1143-4E43-8358-C6CD84034F5E}"/>
              </a:ext>
            </a:extLst>
          </p:cNvPr>
          <p:cNvSpPr>
            <a:spLocks noGrp="1"/>
          </p:cNvSpPr>
          <p:nvPr>
            <p:ph sz="quarter" idx="13"/>
          </p:nvPr>
        </p:nvSpPr>
        <p:spPr>
          <a:xfrm>
            <a:off x="1199456" y="188640"/>
            <a:ext cx="10297144" cy="4536504"/>
          </a:xfrm>
        </p:spPr>
        <p:txBody>
          <a:bodyPr>
            <a:normAutofit fontScale="92500" lnSpcReduction="10000"/>
          </a:bodyPr>
          <a:lstStyle/>
          <a:p>
            <a:pPr marL="45720" indent="0" algn="ctr">
              <a:buNone/>
            </a:pPr>
            <a:r>
              <a:rPr lang="cs-CZ" sz="1800" b="1" dirty="0">
                <a:solidFill>
                  <a:srgbClr val="FFC000"/>
                </a:solidFill>
                <a:effectLst>
                  <a:outerShdw blurRad="38100" dist="38100" dir="2700000" algn="tl">
                    <a:srgbClr val="000000">
                      <a:alpha val="43137"/>
                    </a:srgbClr>
                  </a:outerShdw>
                </a:effectLst>
                <a:latin typeface="Garamond" panose="02020404030301010803" pitchFamily="18" charset="0"/>
              </a:rPr>
              <a:t>Významné změny zákona</a:t>
            </a: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 105/2013 Sb</a:t>
            </a:r>
            <a:r>
              <a:rPr lang="cs-CZ" sz="1400" dirty="0">
                <a:effectLst>
                  <a:outerShdw blurRad="38100" dist="38100" dir="2700000" algn="tl">
                    <a:srgbClr val="000000">
                      <a:alpha val="43137"/>
                    </a:srgbClr>
                  </a:outerShdw>
                </a:effectLst>
                <a:latin typeface="Garamond" panose="02020404030301010803" pitchFamily="18" charset="0"/>
              </a:rPr>
              <a:t>., </a:t>
            </a:r>
            <a:r>
              <a:rPr lang="cs-CZ" sz="1400" i="0" dirty="0">
                <a:solidFill>
                  <a:srgbClr val="000000"/>
                </a:solidFill>
                <a:effectLst>
                  <a:outerShdw blurRad="38100" dist="38100" dir="2700000" algn="tl">
                    <a:srgbClr val="000000">
                      <a:alpha val="43137"/>
                    </a:srgbClr>
                  </a:outerShdw>
                </a:effectLst>
                <a:latin typeface="Garamond" panose="02020404030301010803" pitchFamily="18" charset="0"/>
              </a:rPr>
              <a:t>o změně některých zákonů v souvislosti s přijetím zákona o mezinárodní justiční spolupráci ve věcech trestních;</a:t>
            </a:r>
          </a:p>
          <a:p>
            <a:pPr algn="just">
              <a:buFontTx/>
              <a:buChar char="-"/>
            </a:pPr>
            <a:r>
              <a:rPr lang="cs-CZ" sz="1400" b="1" i="0" dirty="0">
                <a:solidFill>
                  <a:srgbClr val="000000"/>
                </a:solidFill>
                <a:effectLst>
                  <a:outerShdw blurRad="38100" dist="38100" dir="2700000" algn="tl">
                    <a:srgbClr val="000000">
                      <a:alpha val="43137"/>
                    </a:srgbClr>
                  </a:outerShdw>
                </a:effectLst>
                <a:latin typeface="Garamond" panose="02020404030301010803" pitchFamily="18" charset="0"/>
              </a:rPr>
              <a:t>§ 1 odst. 2, nové znění § 42 a zrušení §§ 43 – 47;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30. 4. 2013</a:t>
            </a:r>
          </a:p>
          <a:p>
            <a:pPr algn="just">
              <a:buFontTx/>
              <a:buChar char="-"/>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endParaRP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 141/2014 Sb. </a:t>
            </a:r>
            <a:r>
              <a:rPr lang="cs-CZ" sz="1400" dirty="0">
                <a:effectLst>
                  <a:outerShdw blurRad="38100" dist="38100" dir="2700000" algn="tl">
                    <a:srgbClr val="000000">
                      <a:alpha val="43137"/>
                    </a:srgbClr>
                  </a:outerShdw>
                </a:effectLst>
                <a:latin typeface="Garamond" panose="02020404030301010803" pitchFamily="18" charset="0"/>
              </a:rPr>
              <a:t>– </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do </a:t>
            </a:r>
            <a:r>
              <a:rPr lang="cs-CZ" sz="1400" b="1" dirty="0">
                <a:solidFill>
                  <a:schemeClr val="tx1"/>
                </a:solidFill>
                <a:effectLst>
                  <a:outerShdw blurRad="38100" dist="38100" dir="2700000" algn="tl">
                    <a:srgbClr val="000000">
                      <a:alpha val="43137"/>
                    </a:srgbClr>
                  </a:outerShdw>
                </a:effectLst>
                <a:latin typeface="Garamond" panose="02020404030301010803" pitchFamily="18" charset="0"/>
              </a:rPr>
              <a:t>§ 7</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 nově zařazené trestné činy – </a:t>
            </a:r>
            <a:r>
              <a:rPr lang="cs-CZ" sz="1400" b="0" i="0" dirty="0">
                <a:solidFill>
                  <a:schemeClr val="tx1"/>
                </a:solidFill>
                <a:effectLst>
                  <a:outerShdw blurRad="38100" dist="38100" dir="2700000" algn="tl">
                    <a:srgbClr val="000000">
                      <a:alpha val="43137"/>
                    </a:srgbClr>
                  </a:outerShdw>
                </a:effectLst>
                <a:latin typeface="Garamond" panose="02020404030301010803" pitchFamily="18" charset="0"/>
              </a:rPr>
              <a:t>znásilnění, účast na pornografickém představení, navazování nedovolených kontaktů s dítětem a lichva;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 8. 2014</a:t>
            </a:r>
          </a:p>
          <a:p>
            <a:pPr marL="45720" indent="0" algn="just">
              <a:buNone/>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endParaRP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 86/2015 Sb. </a:t>
            </a:r>
            <a:r>
              <a:rPr lang="cs-CZ" sz="1400" b="1" dirty="0">
                <a:solidFill>
                  <a:schemeClr val="tx1"/>
                </a:solidFill>
                <a:effectLst>
                  <a:outerShdw blurRad="38100" dist="38100" dir="2700000" algn="tl">
                    <a:srgbClr val="000000">
                      <a:alpha val="43137"/>
                    </a:srgbClr>
                  </a:outerShdw>
                </a:effectLst>
                <a:latin typeface="Garamond" panose="02020404030301010803" pitchFamily="18" charset="0"/>
              </a:rPr>
              <a:t>- </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Změny v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 15 odst. 1 písm. d)</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odst. 2 a 3</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 19</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5">
                  <a:extLst>
                    <a:ext uri="{A12FA001-AC4F-418D-AE19-62706E023703}">
                      <ahyp:hlinkClr xmlns:ahyp="http://schemas.microsoft.com/office/drawing/2018/hyperlinkcolor" val="tx"/>
                    </a:ext>
                  </a:extLst>
                </a:hlinkClick>
              </a:rPr>
              <a:t>§ 26</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6">
                  <a:extLst>
                    <a:ext uri="{A12FA001-AC4F-418D-AE19-62706E023703}">
                      <ahyp:hlinkClr xmlns:ahyp="http://schemas.microsoft.com/office/drawing/2018/hyperlinkcolor" val="tx"/>
                    </a:ext>
                  </a:extLst>
                </a:hlinkClick>
              </a:rPr>
              <a:t>§ 30 odst. 1</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7">
                  <a:extLst>
                    <a:ext uri="{A12FA001-AC4F-418D-AE19-62706E023703}">
                      <ahyp:hlinkClr xmlns:ahyp="http://schemas.microsoft.com/office/drawing/2018/hyperlinkcolor" val="tx"/>
                    </a:ext>
                  </a:extLst>
                </a:hlinkClick>
              </a:rPr>
              <a:t>§ 33</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odst. 2 až 6;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 6. 2015</a:t>
            </a:r>
          </a:p>
          <a:p>
            <a:pPr marL="45720" indent="0" algn="just">
              <a:buNone/>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endParaRP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ea typeface="Calibri" panose="020F0502020204030204" pitchFamily="34" charset="0"/>
                <a:cs typeface="Times New Roman" panose="02020603050405020304" pitchFamily="18" charset="0"/>
              </a:rPr>
              <a:t>Č. 183/2016 Sb., </a:t>
            </a:r>
            <a:r>
              <a:rPr lang="cs-CZ" sz="1400" i="0" dirty="0">
                <a:solidFill>
                  <a:schemeClr val="tx1"/>
                </a:solidFill>
                <a:effectLst>
                  <a:outerShdw blurRad="38100" dist="38100" dir="2700000" algn="tl">
                    <a:srgbClr val="000000">
                      <a:alpha val="43137"/>
                    </a:srgbClr>
                  </a:outerShdw>
                </a:effectLst>
                <a:latin typeface="Garamond" panose="02020404030301010803" pitchFamily="18" charset="0"/>
              </a:rPr>
              <a:t>kterým se mění zákon o trestní odpovědnosti právnických osob a řízení proti nim, ve znění pozdějších předpisů; </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Calibri" panose="020F0502020204030204" pitchFamily="34" charset="0"/>
                <a:cs typeface="Times New Roman" panose="02020603050405020304" pitchFamily="18" charset="0"/>
              </a:rPr>
              <a:t>- </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Nová úprava </a:t>
            </a:r>
            <a:r>
              <a:rPr lang="cs-CZ" sz="1400" strike="noStrike"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8">
                  <a:extLst>
                    <a:ext uri="{A12FA001-AC4F-418D-AE19-62706E023703}">
                      <ahyp:hlinkClr xmlns:ahyp="http://schemas.microsoft.com/office/drawing/2018/hyperlinkcolor" val="tx"/>
                    </a:ext>
                  </a:extLst>
                </a:hlinkClick>
              </a:rPr>
              <a:t>§ 4 odst. 1</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9">
                  <a:extLst>
                    <a:ext uri="{A12FA001-AC4F-418D-AE19-62706E023703}">
                      <ahyp:hlinkClr xmlns:ahyp="http://schemas.microsoft.com/office/drawing/2018/hyperlinkcolor" val="tx"/>
                    </a:ext>
                  </a:extLst>
                </a:hlinkClick>
              </a:rPr>
              <a:t>§ 7</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0">
                  <a:extLst>
                    <a:ext uri="{A12FA001-AC4F-418D-AE19-62706E023703}">
                      <ahyp:hlinkClr xmlns:ahyp="http://schemas.microsoft.com/office/drawing/2018/hyperlinkcolor" val="tx"/>
                    </a:ext>
                  </a:extLst>
                </a:hlinkClick>
              </a:rPr>
              <a:t>§ 8 odst. 1</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5; </a:t>
            </a:r>
            <a:r>
              <a:rPr lang="cs-CZ" sz="1400" strike="noStrike"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1">
                  <a:extLst>
                    <a:ext uri="{A12FA001-AC4F-418D-AE19-62706E023703}">
                      <ahyp:hlinkClr xmlns:ahyp="http://schemas.microsoft.com/office/drawing/2018/hyperlinkcolor" val="tx"/>
                    </a:ext>
                  </a:extLst>
                </a:hlinkClick>
              </a:rPr>
              <a:t>§ 11 odst. 2</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strike="noStrike"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2">
                  <a:extLst>
                    <a:ext uri="{A12FA001-AC4F-418D-AE19-62706E023703}">
                      <ahyp:hlinkClr xmlns:ahyp="http://schemas.microsoft.com/office/drawing/2018/hyperlinkcolor" val="tx"/>
                    </a:ext>
                  </a:extLst>
                </a:hlinkClick>
              </a:rPr>
              <a:t>§ 13</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 25;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 12. 2016</a:t>
            </a:r>
          </a:p>
          <a:p>
            <a:pPr marL="45720" indent="0" algn="just">
              <a:buNone/>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endParaRP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 55/2017 Sb.  - </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Změny v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3">
                  <a:extLst>
                    <a:ext uri="{A12FA001-AC4F-418D-AE19-62706E023703}">
                      <ahyp:hlinkClr xmlns:ahyp="http://schemas.microsoft.com/office/drawing/2018/hyperlinkcolor" val="tx"/>
                    </a:ext>
                  </a:extLst>
                </a:hlinkClick>
              </a:rPr>
              <a:t>§ 15</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nově vložení </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4">
                  <a:extLst>
                    <a:ext uri="{A12FA001-AC4F-418D-AE19-62706E023703}">
                      <ahyp:hlinkClr xmlns:ahyp="http://schemas.microsoft.com/office/drawing/2018/hyperlinkcolor" val="tx"/>
                    </a:ext>
                  </a:extLst>
                </a:hlinkClick>
              </a:rPr>
              <a:t>§ 26a</a:t>
            </a:r>
            <a:r>
              <a:rPr lang="cs-CZ" sz="1400"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18. 3. 2017</a:t>
            </a:r>
          </a:p>
          <a:p>
            <a:pPr marL="45720" indent="0" algn="just">
              <a:buNone/>
            </a:pPr>
            <a:endParaRPr lang="cs-CZ" sz="1400" dirty="0">
              <a:effectLst>
                <a:outerShdw blurRad="38100" dist="38100" dir="2700000" algn="tl">
                  <a:srgbClr val="000000">
                    <a:alpha val="43137"/>
                  </a:srgbClr>
                </a:outerShdw>
              </a:effectLst>
              <a:latin typeface="Garamond" panose="02020404030301010803" pitchFamily="18" charset="0"/>
              <a:ea typeface="Calibri" panose="020F0502020204030204" pitchFamily="34" charset="0"/>
              <a:cs typeface="Times New Roman" panose="02020603050405020304" pitchFamily="18" charset="0"/>
            </a:endParaRPr>
          </a:p>
          <a:p>
            <a:pPr marL="45720" indent="0" algn="just">
              <a:buNone/>
            </a:pPr>
            <a:r>
              <a:rPr lang="cs-CZ" sz="1400" b="1" i="0" dirty="0">
                <a:solidFill>
                  <a:srgbClr val="00B0F0"/>
                </a:solidFill>
                <a:effectLst>
                  <a:outerShdw blurRad="38100" dist="38100" dir="2700000" algn="tl">
                    <a:srgbClr val="000000">
                      <a:alpha val="43137"/>
                    </a:srgbClr>
                  </a:outerShdw>
                </a:effectLst>
                <a:latin typeface="Garamond" panose="02020404030301010803" pitchFamily="18" charset="0"/>
              </a:rPr>
              <a:t>Č. 114/2020 Sb. - </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Změny v </a:t>
            </a:r>
            <a:r>
              <a:rPr lang="cs-CZ" sz="1400" u="none"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3">
                  <a:extLst>
                    <a:ext uri="{A12FA001-AC4F-418D-AE19-62706E023703}">
                      <ahyp:hlinkClr xmlns:ahyp="http://schemas.microsoft.com/office/drawing/2018/hyperlinkcolor" val="tx"/>
                    </a:ext>
                  </a:extLst>
                </a:hlinkClick>
              </a:rPr>
              <a:t>§ 15</a:t>
            </a:r>
            <a:r>
              <a:rPr lang="cs-CZ" sz="1400"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 § 24, nově vložení </a:t>
            </a:r>
            <a:r>
              <a:rPr lang="cs-CZ" sz="1400" u="none"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hlinkClick r:id="rId14">
                  <a:extLst>
                    <a:ext uri="{A12FA001-AC4F-418D-AE19-62706E023703}">
                      <ahyp:hlinkClr xmlns:ahyp="http://schemas.microsoft.com/office/drawing/2018/hyperlinkcolor" val="tx"/>
                    </a:ext>
                  </a:extLst>
                </a:hlinkClick>
              </a:rPr>
              <a:t>§ 20a</a:t>
            </a:r>
            <a:r>
              <a:rPr lang="cs-CZ" sz="1400" u="none" strike="noStrike" dirty="0">
                <a:solidFill>
                  <a:srgbClr val="000000"/>
                </a:solidFill>
                <a:effectLst>
                  <a:outerShdw blurRad="38100" dist="38100" dir="2700000" algn="tl">
                    <a:srgbClr val="000000">
                      <a:alpha val="43137"/>
                    </a:srgbClr>
                  </a:outerShdw>
                </a:effectLst>
                <a:latin typeface="Garamond" panose="02020404030301010803" pitchFamily="18" charset="0"/>
                <a:ea typeface="Times New Roman" panose="02020603050405020304" pitchFamily="18" charset="0"/>
                <a:cs typeface="Arial" panose="020B0604020202020204" pitchFamily="34" charset="0"/>
              </a:rPr>
              <a:t>;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 6. 2020</a:t>
            </a:r>
          </a:p>
          <a:p>
            <a:pPr marL="45720" indent="0" algn="just">
              <a:buNone/>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cs typeface="Times New Roman" panose="02020603050405020304" pitchFamily="18" charset="0"/>
            </a:endParaRPr>
          </a:p>
          <a:p>
            <a:pPr marL="45720" indent="0" algn="just">
              <a:buNone/>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cs typeface="Times New Roman" panose="02020603050405020304" pitchFamily="18" charset="0"/>
              </a:rPr>
              <a:t>Č. 333/2020 Sb</a:t>
            </a:r>
            <a:r>
              <a:rPr lang="cs-CZ" sz="1400" dirty="0">
                <a:effectLst>
                  <a:outerShdw blurRad="38100" dist="38100" dir="2700000" algn="tl">
                    <a:srgbClr val="000000">
                      <a:alpha val="43137"/>
                    </a:srgbClr>
                  </a:outerShdw>
                </a:effectLst>
                <a:latin typeface="Garamond" panose="02020404030301010803" pitchFamily="18" charset="0"/>
                <a:cs typeface="Times New Roman" panose="02020603050405020304" pitchFamily="18" charset="0"/>
              </a:rPr>
              <a:t>. – nově vložení § 22a a § 37a; změna v § 27; </a:t>
            </a:r>
            <a:r>
              <a:rPr lang="cs-CZ" sz="1400" b="1" i="0" dirty="0">
                <a:solidFill>
                  <a:srgbClr val="C00000"/>
                </a:solidFill>
                <a:effectLst>
                  <a:outerShdw blurRad="38100" dist="38100" dir="2700000" algn="tl">
                    <a:srgbClr val="000000">
                      <a:alpha val="43137"/>
                    </a:srgbClr>
                  </a:outerShdw>
                </a:effectLst>
                <a:latin typeface="Garamond" panose="02020404030301010803" pitchFamily="18" charset="0"/>
              </a:rPr>
              <a:t>účinnost od 1. 10. 2020.</a:t>
            </a: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cs typeface="Times New Roman" panose="02020603050405020304" pitchFamily="18" charset="0"/>
            </a:endParaRPr>
          </a:p>
          <a:p>
            <a:pPr marL="45720" indent="0" algn="just">
              <a:buNone/>
            </a:pPr>
            <a:endParaRPr lang="cs-CZ" sz="1400" b="1" i="0" dirty="0">
              <a:solidFill>
                <a:srgbClr val="C00000"/>
              </a:solidFill>
              <a:effectLst>
                <a:outerShdw blurRad="38100" dist="38100" dir="2700000" algn="tl">
                  <a:srgbClr val="000000">
                    <a:alpha val="43137"/>
                  </a:srgbClr>
                </a:outerShdw>
              </a:effectLst>
              <a:latin typeface="Garamond" panose="02020404030301010803" pitchFamily="18" charset="0"/>
            </a:endParaRPr>
          </a:p>
          <a:p>
            <a:pPr marL="45720" indent="0" algn="ctr">
              <a:buNone/>
            </a:pPr>
            <a:endParaRPr lang="cs-CZ" sz="1400" dirty="0">
              <a:solidFill>
                <a:schemeClr val="tx1"/>
              </a:solidFill>
              <a:effectLst>
                <a:outerShdw blurRad="38100" dist="38100" dir="2700000" algn="tl">
                  <a:srgbClr val="000000">
                    <a:alpha val="43137"/>
                  </a:srgbClr>
                </a:outerShdw>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3225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562074"/>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p>
        </p:txBody>
      </p:sp>
      <p:sp>
        <p:nvSpPr>
          <p:cNvPr id="3" name="Zástupný symbol pro obsah 2"/>
          <p:cNvSpPr>
            <a:spLocks noGrp="1"/>
          </p:cNvSpPr>
          <p:nvPr>
            <p:ph sz="quarter" idx="13"/>
          </p:nvPr>
        </p:nvSpPr>
        <p:spPr>
          <a:xfrm>
            <a:off x="2423592" y="908720"/>
            <a:ext cx="7787208" cy="5111080"/>
          </a:xfrm>
        </p:spPr>
        <p:txBody>
          <a:bodyPr>
            <a:noAutofit/>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Předmět úpravy a její vztah k jiným zákonům</a:t>
            </a:r>
            <a:endPar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6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a:t>
            </a:r>
          </a:p>
          <a:p>
            <a:pPr marL="0" indent="0" algn="just">
              <a:buNone/>
            </a:pP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Tento zákon upravuje </a:t>
            </a:r>
          </a:p>
          <a:p>
            <a:pPr marL="0" indent="0" algn="just">
              <a:buNone/>
            </a:pPr>
            <a:r>
              <a:rPr lang="cs-CZ" sz="16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podmínky trestní odpovědnosti právnických osob, tresty a ochranná opatření</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které lze za spáchání stanovených trestných činů právnickým osobám uložit, a </a:t>
            </a:r>
          </a:p>
          <a:p>
            <a:pPr marL="0" indent="0" algn="just">
              <a:buNone/>
            </a:pPr>
            <a:r>
              <a:rPr lang="cs-CZ" sz="16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postup v řízení proti právnickým osobám</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Nestanoví-li tento zákon jinak, použije se </a:t>
            </a:r>
          </a:p>
          <a:p>
            <a:pPr marL="0" indent="0" algn="just">
              <a:buNone/>
            </a:pPr>
            <a:r>
              <a:rPr lang="cs-CZ" sz="16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zákoník</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řízení proti právnické osobě </a:t>
            </a:r>
            <a:r>
              <a:rPr lang="cs-CZ" sz="16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řád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 </a:t>
            </a:r>
          </a:p>
          <a:p>
            <a:pPr marL="0" indent="0" algn="just">
              <a:buNone/>
            </a:pP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řízení o mezinárodní justiční spolupráci ve věcech trestních přiměřeně </a:t>
            </a:r>
            <a:r>
              <a:rPr lang="cs-CZ" sz="16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zákon o mezinárodní justiční spolupráci ve věcech trestních</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není-li to z povahy věci vyloučeno</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(pozn. </a:t>
            </a:r>
            <a:r>
              <a:rPr lang="cs-CZ" sz="1600" b="1"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 104/2013 Sb. </a:t>
            </a:r>
            <a:r>
              <a:rPr lang="cs-CZ" sz="16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s účinností od 1. 1. 2014)</a:t>
            </a:r>
            <a:endPar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Lex </a:t>
            </a:r>
            <a:r>
              <a:rPr lang="cs-CZ" sz="1600" b="1" i="1" dirty="0" err="1">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specialis</a:t>
            </a:r>
            <a:endParaRPr lang="cs-CZ" sz="1600" b="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 účely jiných právních předpisů se trestním řízením rozumí i řízení vedené proti právnické osobě podle tohoto zákona.</a:t>
            </a:r>
          </a:p>
        </p:txBody>
      </p:sp>
    </p:spTree>
    <p:extLst>
      <p:ext uri="{BB962C8B-B14F-4D97-AF65-F5344CB8AC3E}">
        <p14:creationId xmlns:p14="http://schemas.microsoft.com/office/powerpoint/2010/main" val="368775059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490066"/>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692696"/>
            <a:ext cx="7772400" cy="4572000"/>
          </a:xfrm>
        </p:spPr>
        <p:txBody>
          <a:bodyPr>
            <a:noAutofit/>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Působnost zákona o TOPO</a:t>
            </a:r>
            <a:endPar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Časová působnost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není v zákoně upravena, ale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právnické osoby podle obecných pravidel mohou podle tohoto zákona nést trestní odpovědnost pouze za jednání spáchané až od doby nabytí jeho účinnosti, tj. </a:t>
            </a:r>
            <a:r>
              <a:rPr lang="cs-CZ" sz="1600" b="1"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od 1. 1. 2012</a:t>
            </a:r>
            <a:r>
              <a:rPr lang="cs-CZ" sz="1400" dirty="0">
                <a:latin typeface="Garamond" panose="02020404030301010803" pitchFamily="18" charset="0"/>
                <a:ea typeface="Tahoma" pitchFamily="34" charset="0"/>
                <a:cs typeface="Tahoma" pitchFamily="34" charset="0"/>
              </a:rPr>
              <a:t>.</a:t>
            </a:r>
            <a:endParaRPr lang="cs-CZ" sz="1400" dirty="0">
              <a:solidFill>
                <a:srgbClr val="00B050"/>
              </a:solidFill>
              <a:latin typeface="Garamond" panose="02020404030301010803" pitchFamily="18" charset="0"/>
              <a:ea typeface="Tahoma" pitchFamily="34" charset="0"/>
              <a:cs typeface="Tahoma" pitchFamily="34" charset="0"/>
            </a:endParaRPr>
          </a:p>
          <a:p>
            <a:pPr marL="0" indent="0" algn="ctr">
              <a:buNone/>
            </a:pP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Místní působnost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 – 5)</a:t>
            </a:r>
          </a:p>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Zásada teritoriality </a:t>
            </a:r>
            <a:endParaRPr lang="cs-CZ" sz="1400"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400" b="1" dirty="0">
                <a:latin typeface="Garamond" panose="02020404030301010803" pitchFamily="18" charset="0"/>
                <a:ea typeface="Tahoma" pitchFamily="34" charset="0"/>
                <a:cs typeface="Tahoma" pitchFamily="34" charset="0"/>
              </a:rPr>
              <a:t>1)</a:t>
            </a:r>
            <a:r>
              <a:rPr lang="cs-CZ" sz="1400" dirty="0">
                <a:latin typeface="Garamond" panose="02020404030301010803" pitchFamily="18" charset="0"/>
                <a:ea typeface="Tahoma" pitchFamily="34" charset="0"/>
                <a:cs typeface="Tahoma" pitchFamily="34" charset="0"/>
              </a:rPr>
              <a:t> </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zákona České republiky se posuzuje </a:t>
            </a:r>
          </a:p>
          <a:p>
            <a:pPr algn="just"/>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trestnost činu spáchaného na území České republiky právnickou osobou, která má sídlo v České republice</a:t>
            </a:r>
            <a:r>
              <a:rPr lang="cs-CZ" sz="1400" dirty="0">
                <a:latin typeface="Garamond" panose="02020404030301010803" pitchFamily="18" charset="0"/>
                <a:ea typeface="Tahoma" pitchFamily="34" charset="0"/>
                <a:cs typeface="Tahoma" pitchFamily="34" charset="0"/>
              </a:rPr>
              <a:t> nebo </a:t>
            </a:r>
          </a:p>
          <a:p>
            <a:pPr algn="just"/>
            <a:r>
              <a:rPr lang="cs-CZ" sz="1400" dirty="0">
                <a:latin typeface="Garamond" panose="02020404030301010803" pitchFamily="18" charset="0"/>
                <a:ea typeface="Tahoma" pitchFamily="34" charset="0"/>
                <a:cs typeface="Tahoma" pitchFamily="34" charset="0"/>
              </a:rPr>
              <a:t>má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na území České republiky umístěn podnik nebo organizační složku</a:t>
            </a:r>
            <a:r>
              <a:rPr lang="cs-CZ" sz="1400" dirty="0">
                <a:latin typeface="Garamond" panose="02020404030301010803" pitchFamily="18" charset="0"/>
                <a:ea typeface="Tahoma" pitchFamily="34" charset="0"/>
                <a:cs typeface="Tahoma" pitchFamily="34" charset="0"/>
              </a:rPr>
              <a:t>, anebo </a:t>
            </a:r>
          </a:p>
          <a:p>
            <a:pPr algn="just"/>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zde alespoň vykonává svoji činnost nebo zde má svůj majetek</a:t>
            </a:r>
            <a:r>
              <a:rPr lang="cs-CZ" sz="1400" dirty="0">
                <a:latin typeface="Garamond" panose="02020404030301010803" pitchFamily="18" charset="0"/>
                <a:ea typeface="Tahoma" pitchFamily="34" charset="0"/>
                <a:cs typeface="Tahoma" pitchFamily="34" charset="0"/>
              </a:rPr>
              <a:t>.</a:t>
            </a:r>
          </a:p>
          <a:p>
            <a:pPr marL="0" indent="0">
              <a:buNone/>
            </a:pPr>
            <a:r>
              <a:rPr lang="cs-CZ" sz="1400" b="1" dirty="0">
                <a:latin typeface="Garamond" panose="02020404030301010803" pitchFamily="18" charset="0"/>
                <a:ea typeface="Tahoma" pitchFamily="34" charset="0"/>
                <a:cs typeface="Tahoma" pitchFamily="34" charset="0"/>
              </a:rPr>
              <a:t>2)</a:t>
            </a:r>
            <a:r>
              <a:rPr lang="cs-CZ" sz="1400" dirty="0">
                <a:latin typeface="Garamond" panose="02020404030301010803" pitchFamily="18" charset="0"/>
                <a:ea typeface="Tahoma" pitchFamily="34" charset="0"/>
                <a:cs typeface="Tahoma" pitchFamily="34" charset="0"/>
              </a:rPr>
              <a:t> </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Trestný čin se považuje za spáchaný na území České republiky</a:t>
            </a:r>
            <a:r>
              <a:rPr lang="cs-CZ" sz="1400" dirty="0">
                <a:latin typeface="Garamond" panose="02020404030301010803" pitchFamily="18" charset="0"/>
                <a:ea typeface="Tahoma" pitchFamily="34" charset="0"/>
                <a:cs typeface="Tahoma" pitchFamily="34" charset="0"/>
              </a:rPr>
              <a:t>, dopustila-li se právnická osoba jednání</a:t>
            </a:r>
          </a:p>
          <a:p>
            <a:r>
              <a:rPr lang="cs-CZ" sz="1400" b="1" dirty="0">
                <a:latin typeface="Garamond" panose="02020404030301010803" pitchFamily="18" charset="0"/>
                <a:ea typeface="Tahoma" pitchFamily="34" charset="0"/>
                <a:cs typeface="Tahoma" pitchFamily="34" charset="0"/>
              </a:rPr>
              <a:t>a)</a:t>
            </a:r>
            <a:r>
              <a:rPr lang="cs-CZ" sz="1400" dirty="0">
                <a:latin typeface="Garamond" panose="02020404030301010803" pitchFamily="18" charset="0"/>
                <a:ea typeface="Tahoma" pitchFamily="34" charset="0"/>
                <a:cs typeface="Tahoma" pitchFamily="34" charset="0"/>
              </a:rPr>
              <a:t>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zcela nebo zčásti na území České republiky, i když porušení nebo ohrožení zájmu chráněného trestním zákonem nastalo nebo mělo nastat zcela nebo zčásti v cizině</a:t>
            </a:r>
            <a:r>
              <a:rPr lang="cs-CZ" sz="1400" dirty="0">
                <a:latin typeface="Garamond" panose="02020404030301010803" pitchFamily="18" charset="0"/>
                <a:ea typeface="Tahoma" pitchFamily="34" charset="0"/>
                <a:cs typeface="Tahoma" pitchFamily="34" charset="0"/>
              </a:rPr>
              <a:t>, nebo</a:t>
            </a:r>
          </a:p>
          <a:p>
            <a:r>
              <a:rPr lang="cs-CZ" sz="1400" b="1" dirty="0">
                <a:latin typeface="Garamond" panose="02020404030301010803" pitchFamily="18" charset="0"/>
                <a:ea typeface="Tahoma" pitchFamily="34" charset="0"/>
                <a:cs typeface="Tahoma" pitchFamily="34" charset="0"/>
              </a:rPr>
              <a:t>b)</a:t>
            </a:r>
            <a:r>
              <a:rPr lang="cs-CZ" sz="1400" dirty="0">
                <a:latin typeface="Garamond" panose="02020404030301010803" pitchFamily="18" charset="0"/>
                <a:ea typeface="Tahoma" pitchFamily="34" charset="0"/>
                <a:cs typeface="Tahoma" pitchFamily="34" charset="0"/>
              </a:rPr>
              <a:t>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cizině, pokud porušení nebo ohrožení zájmu chráněného trestním zákonem nastalo nebo mělo, byť i jen zčásti, nastat na území České republiky</a:t>
            </a:r>
            <a:r>
              <a:rPr lang="cs-CZ" sz="1400" dirty="0">
                <a:latin typeface="Garamond" panose="02020404030301010803" pitchFamily="18" charset="0"/>
                <a:ea typeface="Tahoma" pitchFamily="34" charset="0"/>
                <a:cs typeface="Tahoma" pitchFamily="34" charset="0"/>
              </a:rPr>
              <a:t>.</a:t>
            </a:r>
          </a:p>
          <a:p>
            <a:pPr marL="0" indent="0">
              <a:buNone/>
            </a:pPr>
            <a:r>
              <a:rPr lang="cs-CZ" sz="1400" b="1" dirty="0">
                <a:latin typeface="Garamond" panose="02020404030301010803" pitchFamily="18" charset="0"/>
                <a:ea typeface="Tahoma" pitchFamily="34" charset="0"/>
                <a:cs typeface="Tahoma" pitchFamily="34" charset="0"/>
              </a:rPr>
              <a:t>3)</a:t>
            </a:r>
            <a:r>
              <a:rPr lang="cs-CZ" sz="1400" dirty="0">
                <a:latin typeface="Garamond" panose="02020404030301010803" pitchFamily="18" charset="0"/>
                <a:ea typeface="Tahoma" pitchFamily="34" charset="0"/>
                <a:cs typeface="Tahoma" pitchFamily="34" charset="0"/>
              </a:rPr>
              <a:t> Na účastenství se užije obdobně § 4 odst. 3 a 4 trestního zákoníku.</a:t>
            </a:r>
          </a:p>
          <a:p>
            <a:pPr marL="0" indent="0" algn="just">
              <a:buNone/>
            </a:pPr>
            <a:endParaRPr lang="cs-CZ" sz="1400" i="1"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261822937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562074"/>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a:t>
            </a:r>
            <a:r>
              <a:rPr lang="cs-CZ" sz="2000" i="1" dirty="0" err="1">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a:t>
            </a: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764704"/>
            <a:ext cx="7787208" cy="5255096"/>
          </a:xfrm>
        </p:spPr>
        <p:txBody>
          <a:bodyPr>
            <a:normAutofit fontScale="92500" lnSpcReduction="20000"/>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 </a:t>
            </a:r>
            <a:r>
              <a:rPr lang="cs-CZ" sz="16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Zásada personality</a:t>
            </a:r>
            <a:endParaRPr lang="cs-CZ" sz="1600"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buNone/>
            </a:pP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zákona České republiky se posuzuje také trestnost činu</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pokud jej v cizině spáchala právnická osoba mající sídlo v České republice</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buNone/>
            </a:pPr>
            <a:endPar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4 </a:t>
            </a:r>
            <a:r>
              <a:rPr lang="cs-CZ" sz="16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Zásada univerzality a subsidiární univerzality</a:t>
            </a:r>
            <a:endParaRPr lang="cs-CZ" sz="1600"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zákona České republiky se posuzuje trestnost činu </a:t>
            </a:r>
            <a:r>
              <a:rPr lang="cs-CZ" sz="1600" i="1" dirty="0">
                <a:solidFill>
                  <a:srgbClr val="00B050"/>
                </a:solidFill>
                <a:effectLst>
                  <a:outerShdw blurRad="38100" dist="38100" dir="2700000" algn="tl">
                    <a:srgbClr val="000000">
                      <a:alpha val="43137"/>
                    </a:srgbClr>
                  </a:outerShdw>
                </a:effectLst>
                <a:latin typeface="Garamond" panose="02020404030301010803" pitchFamily="18" charset="0"/>
              </a:rPr>
              <a:t>mučení a jiného nelidského a krutého zacházení (§ 149 trestního zákoníku), padělání a pozměnění peněz (§ 233 trestního zákoníku), udávání padělaných a pozměněných peněz (§ 235 trestního zákoníku), výroby a držení padělatelského náčiní (§ 236 trestního zákoníku), neoprávněné výroby peněz (§ 237 trestního zákoníku), rozvracení republiky (§ 310 trestního zákoníku), teroristického útoku (§ 311 trestního zákoníku), teroru (§ 312 trestního zákoníku), účasti na teroristické skupině (§ 312a trestního zákoníku), financování terorismu (§ 312d trestního zákoníku), podpory a propagace terorismu (§ 312e trestního zákoníku), vyhrožování teroristickým trestným činem (§ 312f trestního zákoníku), sabotáže (§ 314 trestního zákoníku), vyzvědačství (§ 316 trestního zákoníku), násilí proti orgánu veřejné moci (§ 323 trestního zákoníku), násilí proti úřední osobě (§ 325 trestního zákoníku), padělání a pozměnění veřejné listiny (§ 348 trestního zákoníku), </a:t>
            </a:r>
            <a:r>
              <a:rPr lang="cs-CZ" sz="1600" i="1" dirty="0" err="1">
                <a:solidFill>
                  <a:srgbClr val="00B050"/>
                </a:solidFill>
                <a:effectLst>
                  <a:outerShdw blurRad="38100" dist="38100" dir="2700000" algn="tl">
                    <a:srgbClr val="000000">
                      <a:alpha val="43137"/>
                    </a:srgbClr>
                  </a:outerShdw>
                </a:effectLst>
                <a:latin typeface="Garamond" panose="02020404030301010803" pitchFamily="18" charset="0"/>
              </a:rPr>
              <a:t>genocidia</a:t>
            </a:r>
            <a:r>
              <a:rPr lang="cs-CZ" sz="1600" i="1" dirty="0">
                <a:solidFill>
                  <a:srgbClr val="00B050"/>
                </a:solidFill>
                <a:effectLst>
                  <a:outerShdw blurRad="38100" dist="38100" dir="2700000" algn="tl">
                    <a:srgbClr val="000000">
                      <a:alpha val="43137"/>
                    </a:srgbClr>
                  </a:outerShdw>
                </a:effectLst>
                <a:latin typeface="Garamond" panose="02020404030301010803" pitchFamily="18" charset="0"/>
              </a:rPr>
              <a:t> (§ 400 trestního zákoníku), útoku proti lidskosti (§ 401 trestního zákoníku), apartheidu a diskriminace skupiny lidí (§ 402 trestního zákoníku), přípravy útočné války (§ 406 trestního zákoníku), válečné krutosti (§ 412 trestního zákoníku), perzekuce obyvatelstva (§ 413 trestního zákoníku), plenění v prostoru válečných operací (§ 414 trestního zákoníku), zneužití mezinárodně uznávaných a státních znaků (§ 415 trestního zákoníku), zneužití vlajky a příměří (§ 416 trestního zákoníku) a ublížení parlamentáři (§ 417 trestního zákoníku) </a:t>
            </a:r>
            <a:r>
              <a:rPr lang="cs-CZ" sz="1600" b="1"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i tehdy, spáchala-li takový trestný čin v cizině právnická osoba, která nemá sídlo v České republice</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zákona České republiky se posuzuje trestnost činu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spáchaného v cizině právnickou osobou, která nemá sídlo v České republice, též tehdy, byl-li čin spáchán ve prospěch právnické osoby, která má na území České republiky sídlo</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endParaRPr lang="cs-CZ" sz="1600" dirty="0">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290209377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490066"/>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692696"/>
            <a:ext cx="7787208" cy="5327104"/>
          </a:xfrm>
        </p:spPr>
        <p:txBody>
          <a:bodyPr>
            <a:normAutofit/>
          </a:bodyPr>
          <a:lstStyle/>
          <a:p>
            <a:pPr marL="0" indent="0" algn="ctr">
              <a:buNone/>
            </a:pPr>
            <a:endParaRPr lang="cs-CZ" sz="1200" b="1" dirty="0">
              <a:solidFill>
                <a:srgbClr val="0070C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5 </a:t>
            </a: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Působnost stanovená mezinárodní smlouvou</a:t>
            </a:r>
            <a:endParaRPr lang="cs-CZ" sz="1600" b="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zákona České republiky se posuzuje také trestnost činu</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pokud tak stanoví mezinárodní smlouva, která je součástí právního řádu</a:t>
            </a:r>
            <a:r>
              <a:rPr lang="cs-CZ" sz="1600" i="1"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(dále jen „mezinárodní smlouva“)</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Ustanovení § 2 až 4 se neužijí</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jestliže to mezinárodní smlouva nepřipouští</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1838954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418058"/>
          </a:xfrm>
        </p:spPr>
        <p:txBody>
          <a:bodyPr>
            <a:normAutofit/>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obecná ustanovení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764704"/>
            <a:ext cx="7787208" cy="5255096"/>
          </a:xfrm>
        </p:spPr>
        <p:txBody>
          <a:bodyPr>
            <a:normAutofit fontScale="85000" lnSpcReduction="20000"/>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6 </a:t>
            </a: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Vyloučení odpovědnosti některých právnických osob za trestný čin</a:t>
            </a:r>
          </a:p>
          <a:p>
            <a:pPr marL="0" indent="0">
              <a:buNone/>
            </a:pPr>
            <a:endParaRPr lang="cs-CZ" sz="1200" dirty="0">
              <a:latin typeface="Garamond" panose="02020404030301010803" pitchFamily="18" charset="0"/>
            </a:endParaRPr>
          </a:p>
          <a:p>
            <a:pPr marL="0" indent="0" algn="just">
              <a:buNone/>
            </a:pPr>
            <a:r>
              <a:rPr lang="cs-CZ" sz="13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300" b="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Podle tohoto zákona nejsou trestně odpovědné</a:t>
            </a:r>
          </a:p>
          <a:p>
            <a:pPr marL="0" indent="0" algn="just">
              <a:buNone/>
            </a:pPr>
            <a:r>
              <a:rPr lang="cs-CZ" sz="13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Česká republika</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3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územní samosprávné celky při výkonu veřejné moci</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3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Majetková účast právnických osob uvedených v odstavci 1 na právnické osobě </a:t>
            </a:r>
            <a:r>
              <a:rPr lang="cs-CZ" sz="13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nevylučuje</a:t>
            </a:r>
            <a:r>
              <a:rPr lang="cs-CZ" sz="13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trestní odpovědnost takové právnické osoby podle tohoto zákona</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endPar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3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Výslovně vyloučena trestní odpovědnost</a:t>
            </a:r>
            <a:endParaRPr lang="cs-CZ" sz="1300"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algn="just"/>
            <a:r>
              <a:rPr lang="cs-CZ" sz="13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České republiky</a:t>
            </a:r>
            <a:r>
              <a:rPr lang="cs-CZ" sz="1300" i="1"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jako státu; </a:t>
            </a:r>
            <a:endPar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algn="just"/>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územních samosprávných celků při výkonu veřejné moci</a:t>
            </a:r>
          </a:p>
          <a:p>
            <a:pPr marL="45720" indent="0" algn="just">
              <a:buNone/>
            </a:pPr>
            <a:r>
              <a:rPr lang="cs-CZ" sz="13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Pozn</a:t>
            </a:r>
            <a:r>
              <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vyloučení se vztahuje jen na jejich činnost </a:t>
            </a: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při výkonu veřejné moci</a:t>
            </a:r>
            <a:r>
              <a:rPr lang="cs-CZ" sz="1300" b="1"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endPar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45720" indent="0" algn="just">
              <a:buNone/>
            </a:pP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Veřejnou mocí </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se rozumí taková moc, která autoritativně rozhoduje o právech a povinnostech subjektů, ať již přímo, nebo zprostředkovaně. Subjekt, o jehož právech nebo povinnostech rozhoduje orgán veřejné moci, není v rovnoprávném postavení s tímto orgánem a obsah rozhodnutí tohoto orgánu nezávisí od vůle subjektu (srov. ÚS 3/1993-u.).</a:t>
            </a:r>
          </a:p>
          <a:p>
            <a:pPr marL="45720" indent="0" algn="just">
              <a:buNone/>
            </a:pP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Výkonem veřejné moci</a:t>
            </a:r>
            <a:r>
              <a:rPr lang="cs-CZ" sz="1300"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se tedy rozumí jednání daného územního samosprávného celku, tj. obce nebo kraje, jestliže při něm autoritativně rozhoduje o právech a povinnostech subjektů, ať již přímo, nebo zprostředkovaně. Kritériem pro určení, zda obec nebo kraj jedná jako orgán veřejné moci, je skutečnost, zda v daném případě rozhoduje o právech a povinnostech jiných osob (fyzických či právnických) a tato rozhodnutí jsou vynutitelná, nebo zda může do těchto práv a povinností zasahovat (srov. ÚS 138/1998-n.; dále srov. ÚS 3/1993-u.).</a:t>
            </a:r>
          </a:p>
          <a:p>
            <a:pPr marL="45720" indent="0" algn="just">
              <a:buNone/>
            </a:pP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Územní samosprávné celky, tj. jak obce, tak i kraje</a:t>
            </a:r>
            <a:r>
              <a:rPr lang="cs-CZ" sz="1300" b="1"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jednají při výkonu veřejné moci</a:t>
            </a:r>
            <a:endParaRPr lang="cs-CZ" sz="1300"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45720" indent="0" algn="just">
              <a:buNone/>
            </a:pP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 v samostatné působnosti</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v rámci níž spravují své záležitosti samostatně, tedy v rámci samosprávy obce či kraje (srov. § 35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OZř</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 14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KZř</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 § 16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PrhZ</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nebo</a:t>
            </a:r>
          </a:p>
          <a:p>
            <a:pPr marL="45720" indent="0" algn="just">
              <a:buNone/>
            </a:pPr>
            <a:r>
              <a:rPr lang="cs-CZ" sz="13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b) v přenesené působnosti</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v rámci které jejich orgány vykonávají v určitém rozsahu státní správu, kterou jim svěřil zákon (srov. čl. 105 Úst, § 61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OZř</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 29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KZř</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 § 31 a násl.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PrhZ</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 Viz Komentář k </a:t>
            </a:r>
            <a:r>
              <a:rPr lang="cs-CZ" sz="13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TrZ</a:t>
            </a:r>
            <a:r>
              <a:rPr lang="cs-CZ" sz="13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p>
          <a:p>
            <a:pPr marL="45720" indent="0" algn="just">
              <a:buNone/>
            </a:pPr>
            <a:endPar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algn="just"/>
            <a:r>
              <a:rPr lang="cs-CZ" sz="13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jiných států odlišných od České republiky</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 to s ohledem na princip suverenity státu; </a:t>
            </a:r>
            <a:endParaRPr lang="cs-CZ" sz="13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algn="just"/>
            <a:r>
              <a:rPr lang="cs-CZ" sz="13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mezinárodních organizací veřejného práva</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neboť je to vyloučeno z povahy věci, pokud tyto organizace požívají výsady a imunity podle mezinárodního práva [§ 10 odst. 1, § 11 odst. 1 písm. c) tr. ř.],  </a:t>
            </a:r>
            <a:endParaRPr lang="cs-CZ" sz="1300" dirty="0">
              <a:latin typeface="Garamond" panose="02020404030301010803" pitchFamily="18" charset="0"/>
            </a:endParaRPr>
          </a:p>
        </p:txBody>
      </p:sp>
    </p:spTree>
    <p:extLst>
      <p:ext uri="{BB962C8B-B14F-4D97-AF65-F5344CB8AC3E}">
        <p14:creationId xmlns:p14="http://schemas.microsoft.com/office/powerpoint/2010/main" val="93028940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23592" y="274638"/>
            <a:ext cx="7787208" cy="346050"/>
          </a:xfrm>
        </p:spPr>
        <p:txBody>
          <a:bodyPr>
            <a:normAutofit fontScale="90000"/>
          </a:bodyPr>
          <a:lstStyle/>
          <a:p>
            <a:pPr marL="0" indent="0" algn="ctr">
              <a:buNone/>
            </a:pPr>
            <a:r>
              <a:rPr lang="cs-CZ" sz="2000" i="1"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TOPO – základy trestní odpovědnosti a základy trestní odpovědnosti</a:t>
            </a:r>
            <a:endParaRPr lang="cs-CZ" sz="2000" dirty="0">
              <a:latin typeface="Garamond" panose="02020404030301010803" pitchFamily="18" charset="0"/>
            </a:endParaRPr>
          </a:p>
        </p:txBody>
      </p:sp>
      <p:sp>
        <p:nvSpPr>
          <p:cNvPr id="3" name="Zástupný symbol pro obsah 2"/>
          <p:cNvSpPr>
            <a:spLocks noGrp="1"/>
          </p:cNvSpPr>
          <p:nvPr>
            <p:ph sz="quarter" idx="13"/>
          </p:nvPr>
        </p:nvSpPr>
        <p:spPr>
          <a:xfrm>
            <a:off x="2423592" y="908720"/>
            <a:ext cx="7787208" cy="5111080"/>
          </a:xfrm>
        </p:spPr>
        <p:txBody>
          <a:bodyPr>
            <a:normAutofit/>
          </a:bodyPr>
          <a:lstStyle/>
          <a:p>
            <a:pPr marL="0" indent="0" algn="ctr">
              <a:buNone/>
            </a:pPr>
            <a:r>
              <a:rPr lang="cs-CZ" sz="15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trestné činy </a:t>
            </a:r>
            <a:r>
              <a:rPr lang="cs-CZ" sz="15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7)</a:t>
            </a:r>
            <a:r>
              <a:rPr lang="cs-CZ" sz="15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b="1"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taxativní pozitivní výčet zločinů a přečinů </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r>
              <a:rPr lang="cs-CZ" sz="1300" i="1" dirty="0" err="1">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nullum</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dirty="0" err="1">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crimen</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sine lege) – </a:t>
            </a:r>
            <a:r>
              <a:rPr lang="cs-CZ" sz="1300" b="1" i="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právní úprava účinná </a:t>
            </a:r>
            <a:r>
              <a:rPr lang="cs-CZ" sz="1500" b="1" i="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do 30. 11. 2016</a:t>
            </a:r>
            <a:endParaRPr lang="cs-CZ" sz="15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500" b="1" i="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Okruh deliktů </a:t>
            </a:r>
          </a:p>
          <a:p>
            <a:pPr marL="0" indent="0" algn="just">
              <a:buNone/>
            </a:pPr>
            <a:r>
              <a:rPr lang="cs-CZ" sz="1300"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trestní odpovědnost požadují mezinárodní smlouvy a právní předpisy ES/EU </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mezinárodní dokumenty požadují </a:t>
            </a:r>
            <a:r>
              <a:rPr lang="cs-CZ" sz="13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postih právnických osob zejména v oblasti legalizace výnosů z trestné činnosti, korupce, poškozování životního prostředí, organizovaného zločinu, obchodu s lidmi a sexuálního vykořisťování dětí, ochrany finančních zájmů Evropské unie, počítačové kriminality, padělání peněžních prostředků, drogových a rasově motivovaných jednání</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Mezinárodní závazky nebyly promítnuty do textu zákona důsledně, když některé trestné činy, související s veřejnými zakázkami, nebyly do původního návrhu zahrnuty vůbec, ačkoli právě sankce za porušování předpisů o veřejných zakázkách v podobě zákazu účastnit se na nich je předmětem řady aktů mezinárodního práva veřejného nebo evropského práva, a kdy TOPOZ přímo obsahuje příslušnou sankci, která má na porušení předpisů o veřejných zakázkách být aplikována (§ 21). Přitom jde o trestné činy korupční povahy v širším slova smyslu, jejichž trestnost právě mezinárodní závazky vyžadují;</a:t>
            </a:r>
          </a:p>
          <a:p>
            <a:pPr marL="0" indent="0" algn="just">
              <a:buNone/>
            </a:pPr>
            <a:r>
              <a:rPr lang="cs-CZ" sz="1300"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daňové trestné činy</a:t>
            </a:r>
            <a:r>
              <a:rPr lang="cs-CZ" sz="13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(obsaženy ve vládním návrhu) s cílem poskytnout obdobnou ochranu finančním zájmům České republiky, jako je poskytována finančním zájmům Evropské unie (srov. § 260 tr. zák.). Od zavedení trestní odpovědnosti právnických osob za daňové trestné činy si zákonodárce slibuje vytvoření potřebného tlaku na řádné plnění daňové povinnosti. Díky nově zakotvené provázanosti trestního řízení a daňového řízení z hlediska časového prostoru pro vyměření či doměření daně (srov. § 148 odst. 6 a 7 daňového řádu) se očekává i větší účinnost z hlediska odstranění škodného následku nezaplacení či neodvedení daně ze strany právnických osob; </a:t>
            </a:r>
          </a:p>
          <a:p>
            <a:pPr marL="0" indent="0" algn="just">
              <a:buNone/>
            </a:pP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legislativním procesu byly při projednání návrhu zákona v Ústavněprávním výboru PS Parlamentu ČR do výčtu doplněny </a:t>
            </a:r>
            <a:r>
              <a:rPr lang="cs-CZ" sz="1300"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další trestné činy</a:t>
            </a:r>
            <a:r>
              <a:rPr lang="cs-CZ" sz="13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 to proti hospodářské soutěži (§ 248 tr. zák.), proti veřejným zakázkám (§ 256, § 257 a § 258 tr. zák.) a proti životnímu prostředí (§ 294a a § 298a tr. zák.). Při třetím čtení v Poslanecké sněmovně však činy proti hospodářské soutěži (§ 248 tr. zák.), zejména z podnětu Úřadu pro ochranu hospodářské soutěže, nakonec nebyly do výčtu trestných činů zahrnuty.</a:t>
            </a:r>
          </a:p>
          <a:p>
            <a:pPr marL="0" indent="0" algn="just">
              <a:buNone/>
            </a:pPr>
            <a:endParaRPr lang="cs-CZ" sz="12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endParaRPr lang="cs-CZ" sz="1400" i="1" dirty="0">
              <a:solidFill>
                <a:schemeClr val="tx1"/>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182422060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theme/theme1.xml><?xml version="1.0" encoding="utf-8"?>
<a:theme xmlns:a="http://schemas.openxmlformats.org/drawingml/2006/main" name="Aerodynamika">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618</TotalTime>
  <Words>3180</Words>
  <Application>Microsoft Office PowerPoint</Application>
  <PresentationFormat>Širokoúhlá obrazovka</PresentationFormat>
  <Paragraphs>148</Paragraphs>
  <Slides>13</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vt:i4>
      </vt:variant>
    </vt:vector>
  </HeadingPairs>
  <TitlesOfParts>
    <vt:vector size="18" baseType="lpstr">
      <vt:lpstr>Garamond</vt:lpstr>
      <vt:lpstr>Georgia</vt:lpstr>
      <vt:lpstr>Tahoma</vt:lpstr>
      <vt:lpstr>Trebuchet MS</vt:lpstr>
      <vt:lpstr>Aerodynamika</vt:lpstr>
      <vt:lpstr>TOPO – ČAK 2021  </vt:lpstr>
      <vt:lpstr>TOPO – obecná ustanovení</vt:lpstr>
      <vt:lpstr>TOPO – obecná ustanovení</vt:lpstr>
      <vt:lpstr>TOPO – obecná ustanovení a základy trestní odpovědnosti</vt:lpstr>
      <vt:lpstr>TOPO – obecná ustanovení a základy trestní odpovědnosti</vt:lpstr>
      <vt:lpstr>TOPO – obecná ustanovení a a základy trestní odpovědnosti</vt:lpstr>
      <vt:lpstr>TOPO – obecná ustanovení a základy trestní odpovědnosti</vt:lpstr>
      <vt:lpstr>TOPO – obecná ustanovení a základy trestní odpovědnosti</vt:lpstr>
      <vt:lpstr>TOPO – základy trestní odpovědnosti a základy trestní odpovědnosti</vt:lpstr>
      <vt:lpstr>TOPO – obecná ustanovení a základy trestní odpovědnosti</vt:lpstr>
      <vt:lpstr>TOPO – základy trestní odpovědnosti a a základy trestní odpovědnosti</vt:lpstr>
      <vt:lpstr>TOPO – obecná ustanovení a základy trestní odpovědnosti</vt:lpstr>
      <vt:lpstr>TOPO – obecná ustanovení a základy trestní odpovědnosti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Zákon o trestní odpovědnosti právnických osob a řízení proti nim      č. 418/2011 Sb.</dc:title>
  <dc:creator>Zelenka Pavel, JUDr.</dc:creator>
  <cp:lastModifiedBy>Pavel Zelenka</cp:lastModifiedBy>
  <cp:revision>45</cp:revision>
  <dcterms:created xsi:type="dcterms:W3CDTF">2013-05-28T12:30:42Z</dcterms:created>
  <dcterms:modified xsi:type="dcterms:W3CDTF">2021-09-08T20:29:58Z</dcterms:modified>
</cp:coreProperties>
</file>