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60" r:id="rId6"/>
    <p:sldId id="261" r:id="rId7"/>
    <p:sldId id="264" r:id="rId8"/>
    <p:sldId id="262" r:id="rId9"/>
    <p:sldId id="263" r:id="rId1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24" autoAdjust="0"/>
  </p:normalViewPr>
  <p:slideViewPr>
    <p:cSldViewPr>
      <p:cViewPr varScale="1">
        <p:scale>
          <a:sx n="81" d="100"/>
          <a:sy n="81" d="100"/>
        </p:scale>
        <p:origin x="77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3B4C47-F856-4D59-AC46-0D9CDAC91A93}"/>
              </a:ext>
            </a:extLst>
          </p:cNvPr>
          <p:cNvSpPr>
            <a:spLocks noGrp="1"/>
          </p:cNvSpPr>
          <p:nvPr>
            <p:ph type="ctrTitle"/>
          </p:nvPr>
        </p:nvSpPr>
        <p:spPr>
          <a:xfrm>
            <a:off x="1143000" y="1122363"/>
            <a:ext cx="6858000" cy="2387600"/>
          </a:xfrm>
        </p:spPr>
        <p:txBody>
          <a:bodyPr anchor="b"/>
          <a:lstStyle>
            <a:lvl1pPr algn="ctr">
              <a:defRPr sz="4500"/>
            </a:lvl1pPr>
          </a:lstStyle>
          <a:p>
            <a:r>
              <a:rPr lang="cs-CZ"/>
              <a:t>Kliknutím lze upravit styl.</a:t>
            </a:r>
          </a:p>
        </p:txBody>
      </p:sp>
      <p:sp>
        <p:nvSpPr>
          <p:cNvPr id="3" name="Podnadpis 2">
            <a:extLst>
              <a:ext uri="{FF2B5EF4-FFF2-40B4-BE49-F238E27FC236}">
                <a16:creationId xmlns:a16="http://schemas.microsoft.com/office/drawing/2014/main" id="{A3F01A97-A164-4A40-AC08-25ED78C7A5C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C5082AB1-F6B9-4ABB-AAA9-068A11845C79}"/>
              </a:ext>
            </a:extLst>
          </p:cNvPr>
          <p:cNvSpPr>
            <a:spLocks noGrp="1"/>
          </p:cNvSpPr>
          <p:nvPr>
            <p:ph type="dt" sz="half" idx="10"/>
          </p:nvPr>
        </p:nvSpPr>
        <p:spPr/>
        <p:txBody>
          <a:bodyPr/>
          <a:lstStyle/>
          <a:p>
            <a:fld id="{08064B7B-F2A6-4B0E-B7FB-3438065B6282}" type="datetimeFigureOut">
              <a:rPr lang="cs-CZ" smtClean="0"/>
              <a:pPr/>
              <a:t>8.9.2021</a:t>
            </a:fld>
            <a:endParaRPr lang="cs-CZ"/>
          </a:p>
        </p:txBody>
      </p:sp>
      <p:sp>
        <p:nvSpPr>
          <p:cNvPr id="5" name="Zástupný symbol pro zápatí 4">
            <a:extLst>
              <a:ext uri="{FF2B5EF4-FFF2-40B4-BE49-F238E27FC236}">
                <a16:creationId xmlns:a16="http://schemas.microsoft.com/office/drawing/2014/main" id="{57F370A4-456A-4D65-811C-48800CF8608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2C9CB61-A9D9-4419-91FB-928244257F5B}"/>
              </a:ext>
            </a:extLst>
          </p:cNvPr>
          <p:cNvSpPr>
            <a:spLocks noGrp="1"/>
          </p:cNvSpPr>
          <p:nvPr>
            <p:ph type="sldNum" sz="quarter" idx="12"/>
          </p:nvPr>
        </p:nvSpPr>
        <p:spPr/>
        <p:txBody>
          <a:bodyPr/>
          <a:lstStyle/>
          <a:p>
            <a:fld id="{A7DF8A9E-32BB-42F4-A388-414748D6CA5B}" type="slidenum">
              <a:rPr lang="cs-CZ" smtClean="0"/>
              <a:pPr/>
              <a:t>‹#›</a:t>
            </a:fld>
            <a:endParaRPr lang="cs-CZ"/>
          </a:p>
        </p:txBody>
      </p:sp>
    </p:spTree>
    <p:extLst>
      <p:ext uri="{BB962C8B-B14F-4D97-AF65-F5344CB8AC3E}">
        <p14:creationId xmlns:p14="http://schemas.microsoft.com/office/powerpoint/2010/main" val="3474621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D679F0-0790-41F9-82BA-87BF36DE8E58}"/>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4DE0D35D-19A8-4C71-ACC5-51E01C4302A9}"/>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E90745D-7F51-45C1-A928-4D3AFDA222AC}"/>
              </a:ext>
            </a:extLst>
          </p:cNvPr>
          <p:cNvSpPr>
            <a:spLocks noGrp="1"/>
          </p:cNvSpPr>
          <p:nvPr>
            <p:ph type="dt" sz="half" idx="10"/>
          </p:nvPr>
        </p:nvSpPr>
        <p:spPr/>
        <p:txBody>
          <a:bodyPr/>
          <a:lstStyle/>
          <a:p>
            <a:fld id="{08064B7B-F2A6-4B0E-B7FB-3438065B6282}" type="datetimeFigureOut">
              <a:rPr lang="cs-CZ" smtClean="0"/>
              <a:pPr/>
              <a:t>8.9.2021</a:t>
            </a:fld>
            <a:endParaRPr lang="cs-CZ"/>
          </a:p>
        </p:txBody>
      </p:sp>
      <p:sp>
        <p:nvSpPr>
          <p:cNvPr id="5" name="Zástupný symbol pro zápatí 4">
            <a:extLst>
              <a:ext uri="{FF2B5EF4-FFF2-40B4-BE49-F238E27FC236}">
                <a16:creationId xmlns:a16="http://schemas.microsoft.com/office/drawing/2014/main" id="{68484A04-184A-43BF-8DF8-EF25080A5FF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A232CAC-669B-4B79-B36D-7BCB0CF2F209}"/>
              </a:ext>
            </a:extLst>
          </p:cNvPr>
          <p:cNvSpPr>
            <a:spLocks noGrp="1"/>
          </p:cNvSpPr>
          <p:nvPr>
            <p:ph type="sldNum" sz="quarter" idx="12"/>
          </p:nvPr>
        </p:nvSpPr>
        <p:spPr/>
        <p:txBody>
          <a:bodyPr/>
          <a:lstStyle/>
          <a:p>
            <a:fld id="{A7DF8A9E-32BB-42F4-A388-414748D6CA5B}" type="slidenum">
              <a:rPr lang="cs-CZ" smtClean="0"/>
              <a:pPr/>
              <a:t>‹#›</a:t>
            </a:fld>
            <a:endParaRPr lang="cs-CZ"/>
          </a:p>
        </p:txBody>
      </p:sp>
    </p:spTree>
    <p:extLst>
      <p:ext uri="{BB962C8B-B14F-4D97-AF65-F5344CB8AC3E}">
        <p14:creationId xmlns:p14="http://schemas.microsoft.com/office/powerpoint/2010/main" val="1329048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25ED8F7E-1246-48A7-BE56-19285789E557}"/>
              </a:ext>
            </a:extLst>
          </p:cNvPr>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62C97501-BCA1-4BC8-BF53-CAD23C1E7A08}"/>
              </a:ext>
            </a:extLst>
          </p:cNvPr>
          <p:cNvSpPr>
            <a:spLocks noGrp="1"/>
          </p:cNvSpPr>
          <p:nvPr>
            <p:ph type="body" orient="vert" idx="1"/>
          </p:nvPr>
        </p:nvSpPr>
        <p:spPr>
          <a:xfrm>
            <a:off x="628650" y="365125"/>
            <a:ext cx="5800725"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E85FAB3-0460-44F9-B836-EE145D941D5A}"/>
              </a:ext>
            </a:extLst>
          </p:cNvPr>
          <p:cNvSpPr>
            <a:spLocks noGrp="1"/>
          </p:cNvSpPr>
          <p:nvPr>
            <p:ph type="dt" sz="half" idx="10"/>
          </p:nvPr>
        </p:nvSpPr>
        <p:spPr/>
        <p:txBody>
          <a:bodyPr/>
          <a:lstStyle/>
          <a:p>
            <a:fld id="{08064B7B-F2A6-4B0E-B7FB-3438065B6282}" type="datetimeFigureOut">
              <a:rPr lang="cs-CZ" smtClean="0"/>
              <a:pPr/>
              <a:t>8.9.2021</a:t>
            </a:fld>
            <a:endParaRPr lang="cs-CZ"/>
          </a:p>
        </p:txBody>
      </p:sp>
      <p:sp>
        <p:nvSpPr>
          <p:cNvPr id="5" name="Zástupný symbol pro zápatí 4">
            <a:extLst>
              <a:ext uri="{FF2B5EF4-FFF2-40B4-BE49-F238E27FC236}">
                <a16:creationId xmlns:a16="http://schemas.microsoft.com/office/drawing/2014/main" id="{594CA6E9-5D2A-425F-927A-191F6A8ADD0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910BF72-4CFE-4EBE-B822-362CD5AB374F}"/>
              </a:ext>
            </a:extLst>
          </p:cNvPr>
          <p:cNvSpPr>
            <a:spLocks noGrp="1"/>
          </p:cNvSpPr>
          <p:nvPr>
            <p:ph type="sldNum" sz="quarter" idx="12"/>
          </p:nvPr>
        </p:nvSpPr>
        <p:spPr/>
        <p:txBody>
          <a:bodyPr/>
          <a:lstStyle/>
          <a:p>
            <a:fld id="{A7DF8A9E-32BB-42F4-A388-414748D6CA5B}" type="slidenum">
              <a:rPr lang="cs-CZ" smtClean="0"/>
              <a:pPr/>
              <a:t>‹#›</a:t>
            </a:fld>
            <a:endParaRPr lang="cs-CZ"/>
          </a:p>
        </p:txBody>
      </p:sp>
    </p:spTree>
    <p:extLst>
      <p:ext uri="{BB962C8B-B14F-4D97-AF65-F5344CB8AC3E}">
        <p14:creationId xmlns:p14="http://schemas.microsoft.com/office/powerpoint/2010/main" val="491890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2E2450-AA52-4D04-83CD-758B17D3ED0D}"/>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E7BA4CBF-6BC3-4F4E-97CC-0A4ED3631786}"/>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E22E7B5-7F98-4EB2-8F4C-DF89632EE296}"/>
              </a:ext>
            </a:extLst>
          </p:cNvPr>
          <p:cNvSpPr>
            <a:spLocks noGrp="1"/>
          </p:cNvSpPr>
          <p:nvPr>
            <p:ph type="dt" sz="half" idx="10"/>
          </p:nvPr>
        </p:nvSpPr>
        <p:spPr/>
        <p:txBody>
          <a:bodyPr/>
          <a:lstStyle/>
          <a:p>
            <a:fld id="{08064B7B-F2A6-4B0E-B7FB-3438065B6282}" type="datetimeFigureOut">
              <a:rPr lang="cs-CZ" smtClean="0"/>
              <a:pPr/>
              <a:t>8.9.2021</a:t>
            </a:fld>
            <a:endParaRPr lang="cs-CZ"/>
          </a:p>
        </p:txBody>
      </p:sp>
      <p:sp>
        <p:nvSpPr>
          <p:cNvPr id="5" name="Zástupný symbol pro zápatí 4">
            <a:extLst>
              <a:ext uri="{FF2B5EF4-FFF2-40B4-BE49-F238E27FC236}">
                <a16:creationId xmlns:a16="http://schemas.microsoft.com/office/drawing/2014/main" id="{C9E98689-F4AF-459E-A59E-3B3C9C12811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316B4AB-24CF-40BA-A4ED-FE5601199377}"/>
              </a:ext>
            </a:extLst>
          </p:cNvPr>
          <p:cNvSpPr>
            <a:spLocks noGrp="1"/>
          </p:cNvSpPr>
          <p:nvPr>
            <p:ph type="sldNum" sz="quarter" idx="12"/>
          </p:nvPr>
        </p:nvSpPr>
        <p:spPr/>
        <p:txBody>
          <a:bodyPr/>
          <a:lstStyle/>
          <a:p>
            <a:fld id="{A7DF8A9E-32BB-42F4-A388-414748D6CA5B}" type="slidenum">
              <a:rPr lang="cs-CZ" smtClean="0"/>
              <a:pPr/>
              <a:t>‹#›</a:t>
            </a:fld>
            <a:endParaRPr lang="cs-CZ"/>
          </a:p>
        </p:txBody>
      </p:sp>
    </p:spTree>
    <p:extLst>
      <p:ext uri="{BB962C8B-B14F-4D97-AF65-F5344CB8AC3E}">
        <p14:creationId xmlns:p14="http://schemas.microsoft.com/office/powerpoint/2010/main" val="4148376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3E9A5A-CD33-4255-98F2-B45DFF517EB1}"/>
              </a:ext>
            </a:extLst>
          </p:cNvPr>
          <p:cNvSpPr>
            <a:spLocks noGrp="1"/>
          </p:cNvSpPr>
          <p:nvPr>
            <p:ph type="title"/>
          </p:nvPr>
        </p:nvSpPr>
        <p:spPr>
          <a:xfrm>
            <a:off x="623888" y="1709739"/>
            <a:ext cx="7886700" cy="2852737"/>
          </a:xfrm>
        </p:spPr>
        <p:txBody>
          <a:bodyPr anchor="b"/>
          <a:lstStyle>
            <a:lvl1pPr>
              <a:defRPr sz="4500"/>
            </a:lvl1pPr>
          </a:lstStyle>
          <a:p>
            <a:r>
              <a:rPr lang="cs-CZ"/>
              <a:t>Kliknutím lze upravit styl.</a:t>
            </a:r>
          </a:p>
        </p:txBody>
      </p:sp>
      <p:sp>
        <p:nvSpPr>
          <p:cNvPr id="3" name="Zástupný text 2">
            <a:extLst>
              <a:ext uri="{FF2B5EF4-FFF2-40B4-BE49-F238E27FC236}">
                <a16:creationId xmlns:a16="http://schemas.microsoft.com/office/drawing/2014/main" id="{589DF85A-AAD3-4EC3-A324-0B3426F7782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565012DD-342C-466E-B7C8-9EEE82DB7B78}"/>
              </a:ext>
            </a:extLst>
          </p:cNvPr>
          <p:cNvSpPr>
            <a:spLocks noGrp="1"/>
          </p:cNvSpPr>
          <p:nvPr>
            <p:ph type="dt" sz="half" idx="10"/>
          </p:nvPr>
        </p:nvSpPr>
        <p:spPr/>
        <p:txBody>
          <a:bodyPr/>
          <a:lstStyle/>
          <a:p>
            <a:fld id="{08064B7B-F2A6-4B0E-B7FB-3438065B6282}" type="datetimeFigureOut">
              <a:rPr lang="cs-CZ" smtClean="0"/>
              <a:pPr/>
              <a:t>8.9.2021</a:t>
            </a:fld>
            <a:endParaRPr lang="cs-CZ"/>
          </a:p>
        </p:txBody>
      </p:sp>
      <p:sp>
        <p:nvSpPr>
          <p:cNvPr id="5" name="Zástupný symbol pro zápatí 4">
            <a:extLst>
              <a:ext uri="{FF2B5EF4-FFF2-40B4-BE49-F238E27FC236}">
                <a16:creationId xmlns:a16="http://schemas.microsoft.com/office/drawing/2014/main" id="{D277BDFD-38DE-4CC4-9058-6A1A2CC45AA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9286667-1BA7-475F-BD8F-D88B0279EF3F}"/>
              </a:ext>
            </a:extLst>
          </p:cNvPr>
          <p:cNvSpPr>
            <a:spLocks noGrp="1"/>
          </p:cNvSpPr>
          <p:nvPr>
            <p:ph type="sldNum" sz="quarter" idx="12"/>
          </p:nvPr>
        </p:nvSpPr>
        <p:spPr/>
        <p:txBody>
          <a:bodyPr/>
          <a:lstStyle/>
          <a:p>
            <a:fld id="{A7DF8A9E-32BB-42F4-A388-414748D6CA5B}" type="slidenum">
              <a:rPr lang="cs-CZ" smtClean="0"/>
              <a:pPr/>
              <a:t>‹#›</a:t>
            </a:fld>
            <a:endParaRPr lang="cs-CZ"/>
          </a:p>
        </p:txBody>
      </p:sp>
    </p:spTree>
    <p:extLst>
      <p:ext uri="{BB962C8B-B14F-4D97-AF65-F5344CB8AC3E}">
        <p14:creationId xmlns:p14="http://schemas.microsoft.com/office/powerpoint/2010/main" val="3746341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5C91C6-E5E6-4982-9BB2-0EB4C6059825}"/>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2C3AE033-AD04-4F3A-8B0C-663FC7C5CABD}"/>
              </a:ext>
            </a:extLst>
          </p:cNvPr>
          <p:cNvSpPr>
            <a:spLocks noGrp="1"/>
          </p:cNvSpPr>
          <p:nvPr>
            <p:ph sz="half" idx="1"/>
          </p:nvPr>
        </p:nvSpPr>
        <p:spPr>
          <a:xfrm>
            <a:off x="6286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83F2A158-77B3-496E-86F9-5AE9976C97C7}"/>
              </a:ext>
            </a:extLst>
          </p:cNvPr>
          <p:cNvSpPr>
            <a:spLocks noGrp="1"/>
          </p:cNvSpPr>
          <p:nvPr>
            <p:ph sz="half" idx="2"/>
          </p:nvPr>
        </p:nvSpPr>
        <p:spPr>
          <a:xfrm>
            <a:off x="46291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F9BA1DA3-3FF7-4A01-BA5E-FCBDACF3A1A7}"/>
              </a:ext>
            </a:extLst>
          </p:cNvPr>
          <p:cNvSpPr>
            <a:spLocks noGrp="1"/>
          </p:cNvSpPr>
          <p:nvPr>
            <p:ph type="dt" sz="half" idx="10"/>
          </p:nvPr>
        </p:nvSpPr>
        <p:spPr/>
        <p:txBody>
          <a:bodyPr/>
          <a:lstStyle/>
          <a:p>
            <a:fld id="{08064B7B-F2A6-4B0E-B7FB-3438065B6282}" type="datetimeFigureOut">
              <a:rPr lang="cs-CZ" smtClean="0"/>
              <a:pPr/>
              <a:t>8.9.2021</a:t>
            </a:fld>
            <a:endParaRPr lang="cs-CZ"/>
          </a:p>
        </p:txBody>
      </p:sp>
      <p:sp>
        <p:nvSpPr>
          <p:cNvPr id="6" name="Zástupný symbol pro zápatí 5">
            <a:extLst>
              <a:ext uri="{FF2B5EF4-FFF2-40B4-BE49-F238E27FC236}">
                <a16:creationId xmlns:a16="http://schemas.microsoft.com/office/drawing/2014/main" id="{8E07046C-7C97-4E67-AFC6-70C58127224A}"/>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F0A67D1-A328-4F66-8F89-3F8D1FCBECE0}"/>
              </a:ext>
            </a:extLst>
          </p:cNvPr>
          <p:cNvSpPr>
            <a:spLocks noGrp="1"/>
          </p:cNvSpPr>
          <p:nvPr>
            <p:ph type="sldNum" sz="quarter" idx="12"/>
          </p:nvPr>
        </p:nvSpPr>
        <p:spPr/>
        <p:txBody>
          <a:bodyPr/>
          <a:lstStyle/>
          <a:p>
            <a:fld id="{A7DF8A9E-32BB-42F4-A388-414748D6CA5B}" type="slidenum">
              <a:rPr lang="cs-CZ" smtClean="0"/>
              <a:pPr/>
              <a:t>‹#›</a:t>
            </a:fld>
            <a:endParaRPr lang="cs-CZ"/>
          </a:p>
        </p:txBody>
      </p:sp>
    </p:spTree>
    <p:extLst>
      <p:ext uri="{BB962C8B-B14F-4D97-AF65-F5344CB8AC3E}">
        <p14:creationId xmlns:p14="http://schemas.microsoft.com/office/powerpoint/2010/main" val="4074946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EE4905-799E-457F-9BBA-5E1B2ED4C9D2}"/>
              </a:ext>
            </a:extLst>
          </p:cNvPr>
          <p:cNvSpPr>
            <a:spLocks noGrp="1"/>
          </p:cNvSpPr>
          <p:nvPr>
            <p:ph type="title"/>
          </p:nvPr>
        </p:nvSpPr>
        <p:spPr>
          <a:xfrm>
            <a:off x="629841" y="365126"/>
            <a:ext cx="78867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4ACA5B2E-EBE2-4F11-94FA-08E09B2E0BF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EAFDF651-5719-4010-BCFF-2FDF77CB7EB8}"/>
              </a:ext>
            </a:extLst>
          </p:cNvPr>
          <p:cNvSpPr>
            <a:spLocks noGrp="1"/>
          </p:cNvSpPr>
          <p:nvPr>
            <p:ph sz="half" idx="2"/>
          </p:nvPr>
        </p:nvSpPr>
        <p:spPr>
          <a:xfrm>
            <a:off x="629842" y="2505075"/>
            <a:ext cx="3868340"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3DDAD8D3-F6FD-4547-9BFF-2A2F9752F5F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B2FA6F9B-961C-48AA-AE41-CD5B2485083C}"/>
              </a:ext>
            </a:extLst>
          </p:cNvPr>
          <p:cNvSpPr>
            <a:spLocks noGrp="1"/>
          </p:cNvSpPr>
          <p:nvPr>
            <p:ph sz="quarter" idx="4"/>
          </p:nvPr>
        </p:nvSpPr>
        <p:spPr>
          <a:xfrm>
            <a:off x="4629150" y="2505075"/>
            <a:ext cx="3887391"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DA5C753B-AFA4-493D-9E52-8D74A511153E}"/>
              </a:ext>
            </a:extLst>
          </p:cNvPr>
          <p:cNvSpPr>
            <a:spLocks noGrp="1"/>
          </p:cNvSpPr>
          <p:nvPr>
            <p:ph type="dt" sz="half" idx="10"/>
          </p:nvPr>
        </p:nvSpPr>
        <p:spPr/>
        <p:txBody>
          <a:bodyPr/>
          <a:lstStyle/>
          <a:p>
            <a:fld id="{08064B7B-F2A6-4B0E-B7FB-3438065B6282}" type="datetimeFigureOut">
              <a:rPr lang="cs-CZ" smtClean="0"/>
              <a:pPr/>
              <a:t>8.9.2021</a:t>
            </a:fld>
            <a:endParaRPr lang="cs-CZ"/>
          </a:p>
        </p:txBody>
      </p:sp>
      <p:sp>
        <p:nvSpPr>
          <p:cNvPr id="8" name="Zástupný symbol pro zápatí 7">
            <a:extLst>
              <a:ext uri="{FF2B5EF4-FFF2-40B4-BE49-F238E27FC236}">
                <a16:creationId xmlns:a16="http://schemas.microsoft.com/office/drawing/2014/main" id="{7264DC14-F053-451B-83A6-EF06C340C0E1}"/>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09777A44-750D-4986-BDC2-D28F97FB391B}"/>
              </a:ext>
            </a:extLst>
          </p:cNvPr>
          <p:cNvSpPr>
            <a:spLocks noGrp="1"/>
          </p:cNvSpPr>
          <p:nvPr>
            <p:ph type="sldNum" sz="quarter" idx="12"/>
          </p:nvPr>
        </p:nvSpPr>
        <p:spPr/>
        <p:txBody>
          <a:bodyPr/>
          <a:lstStyle/>
          <a:p>
            <a:fld id="{A7DF8A9E-32BB-42F4-A388-414748D6CA5B}" type="slidenum">
              <a:rPr lang="cs-CZ" smtClean="0"/>
              <a:pPr/>
              <a:t>‹#›</a:t>
            </a:fld>
            <a:endParaRPr lang="cs-CZ"/>
          </a:p>
        </p:txBody>
      </p:sp>
    </p:spTree>
    <p:extLst>
      <p:ext uri="{BB962C8B-B14F-4D97-AF65-F5344CB8AC3E}">
        <p14:creationId xmlns:p14="http://schemas.microsoft.com/office/powerpoint/2010/main" val="3613834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3D367B-300E-441B-9B46-629FE1F247EE}"/>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D232EBDC-5114-4DDB-8D76-26E72C603D61}"/>
              </a:ext>
            </a:extLst>
          </p:cNvPr>
          <p:cNvSpPr>
            <a:spLocks noGrp="1"/>
          </p:cNvSpPr>
          <p:nvPr>
            <p:ph type="dt" sz="half" idx="10"/>
          </p:nvPr>
        </p:nvSpPr>
        <p:spPr/>
        <p:txBody>
          <a:bodyPr/>
          <a:lstStyle/>
          <a:p>
            <a:fld id="{08064B7B-F2A6-4B0E-B7FB-3438065B6282}" type="datetimeFigureOut">
              <a:rPr lang="cs-CZ" smtClean="0"/>
              <a:pPr/>
              <a:t>8.9.2021</a:t>
            </a:fld>
            <a:endParaRPr lang="cs-CZ"/>
          </a:p>
        </p:txBody>
      </p:sp>
      <p:sp>
        <p:nvSpPr>
          <p:cNvPr id="4" name="Zástupný symbol pro zápatí 3">
            <a:extLst>
              <a:ext uri="{FF2B5EF4-FFF2-40B4-BE49-F238E27FC236}">
                <a16:creationId xmlns:a16="http://schemas.microsoft.com/office/drawing/2014/main" id="{910D802F-AB6D-4EBA-BF28-370751BC87E9}"/>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1B9C1232-E8BE-421C-8A4A-86C1F6419B9A}"/>
              </a:ext>
            </a:extLst>
          </p:cNvPr>
          <p:cNvSpPr>
            <a:spLocks noGrp="1"/>
          </p:cNvSpPr>
          <p:nvPr>
            <p:ph type="sldNum" sz="quarter" idx="12"/>
          </p:nvPr>
        </p:nvSpPr>
        <p:spPr/>
        <p:txBody>
          <a:bodyPr/>
          <a:lstStyle/>
          <a:p>
            <a:fld id="{A7DF8A9E-32BB-42F4-A388-414748D6CA5B}" type="slidenum">
              <a:rPr lang="cs-CZ" smtClean="0"/>
              <a:pPr/>
              <a:t>‹#›</a:t>
            </a:fld>
            <a:endParaRPr lang="cs-CZ"/>
          </a:p>
        </p:txBody>
      </p:sp>
    </p:spTree>
    <p:extLst>
      <p:ext uri="{BB962C8B-B14F-4D97-AF65-F5344CB8AC3E}">
        <p14:creationId xmlns:p14="http://schemas.microsoft.com/office/powerpoint/2010/main" val="4072061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ED2AFC50-3353-46FE-8415-C64EAE52022F}"/>
              </a:ext>
            </a:extLst>
          </p:cNvPr>
          <p:cNvSpPr>
            <a:spLocks noGrp="1"/>
          </p:cNvSpPr>
          <p:nvPr>
            <p:ph type="dt" sz="half" idx="10"/>
          </p:nvPr>
        </p:nvSpPr>
        <p:spPr/>
        <p:txBody>
          <a:bodyPr/>
          <a:lstStyle/>
          <a:p>
            <a:fld id="{08064B7B-F2A6-4B0E-B7FB-3438065B6282}" type="datetimeFigureOut">
              <a:rPr lang="cs-CZ" smtClean="0"/>
              <a:pPr/>
              <a:t>8.9.2021</a:t>
            </a:fld>
            <a:endParaRPr lang="cs-CZ"/>
          </a:p>
        </p:txBody>
      </p:sp>
      <p:sp>
        <p:nvSpPr>
          <p:cNvPr id="3" name="Zástupný symbol pro zápatí 2">
            <a:extLst>
              <a:ext uri="{FF2B5EF4-FFF2-40B4-BE49-F238E27FC236}">
                <a16:creationId xmlns:a16="http://schemas.microsoft.com/office/drawing/2014/main" id="{BBF9F1FC-B7D0-4290-8A5A-FCA764CB6053}"/>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614CFC02-D218-4326-A5D4-FD22EE1ACC23}"/>
              </a:ext>
            </a:extLst>
          </p:cNvPr>
          <p:cNvSpPr>
            <a:spLocks noGrp="1"/>
          </p:cNvSpPr>
          <p:nvPr>
            <p:ph type="sldNum" sz="quarter" idx="12"/>
          </p:nvPr>
        </p:nvSpPr>
        <p:spPr/>
        <p:txBody>
          <a:bodyPr/>
          <a:lstStyle/>
          <a:p>
            <a:fld id="{A7DF8A9E-32BB-42F4-A388-414748D6CA5B}" type="slidenum">
              <a:rPr lang="cs-CZ" smtClean="0"/>
              <a:pPr/>
              <a:t>‹#›</a:t>
            </a:fld>
            <a:endParaRPr lang="cs-CZ"/>
          </a:p>
        </p:txBody>
      </p:sp>
    </p:spTree>
    <p:extLst>
      <p:ext uri="{BB962C8B-B14F-4D97-AF65-F5344CB8AC3E}">
        <p14:creationId xmlns:p14="http://schemas.microsoft.com/office/powerpoint/2010/main" val="3395673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CD8A05-0D23-4E2A-9D75-5015717555FF}"/>
              </a:ext>
            </a:extLst>
          </p:cNvPr>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obsah 2">
            <a:extLst>
              <a:ext uri="{FF2B5EF4-FFF2-40B4-BE49-F238E27FC236}">
                <a16:creationId xmlns:a16="http://schemas.microsoft.com/office/drawing/2014/main" id="{B2009075-8B7F-4396-A9BB-A23D90203A2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889AA177-D0B1-42FA-B5AD-FACCC2FCF47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4FD33E6-507F-4516-ABE3-3322C94961B0}"/>
              </a:ext>
            </a:extLst>
          </p:cNvPr>
          <p:cNvSpPr>
            <a:spLocks noGrp="1"/>
          </p:cNvSpPr>
          <p:nvPr>
            <p:ph type="dt" sz="half" idx="10"/>
          </p:nvPr>
        </p:nvSpPr>
        <p:spPr/>
        <p:txBody>
          <a:bodyPr/>
          <a:lstStyle/>
          <a:p>
            <a:fld id="{08064B7B-F2A6-4B0E-B7FB-3438065B6282}" type="datetimeFigureOut">
              <a:rPr lang="cs-CZ" smtClean="0"/>
              <a:pPr/>
              <a:t>8.9.2021</a:t>
            </a:fld>
            <a:endParaRPr lang="cs-CZ"/>
          </a:p>
        </p:txBody>
      </p:sp>
      <p:sp>
        <p:nvSpPr>
          <p:cNvPr id="6" name="Zástupný symbol pro zápatí 5">
            <a:extLst>
              <a:ext uri="{FF2B5EF4-FFF2-40B4-BE49-F238E27FC236}">
                <a16:creationId xmlns:a16="http://schemas.microsoft.com/office/drawing/2014/main" id="{14B85EC4-BAD8-4B8F-AABB-529794C02F8A}"/>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5CAE8A87-18CB-4AB6-93F9-2E53EDBE5A6A}"/>
              </a:ext>
            </a:extLst>
          </p:cNvPr>
          <p:cNvSpPr>
            <a:spLocks noGrp="1"/>
          </p:cNvSpPr>
          <p:nvPr>
            <p:ph type="sldNum" sz="quarter" idx="12"/>
          </p:nvPr>
        </p:nvSpPr>
        <p:spPr/>
        <p:txBody>
          <a:bodyPr/>
          <a:lstStyle/>
          <a:p>
            <a:fld id="{A7DF8A9E-32BB-42F4-A388-414748D6CA5B}" type="slidenum">
              <a:rPr lang="cs-CZ" smtClean="0"/>
              <a:pPr/>
              <a:t>‹#›</a:t>
            </a:fld>
            <a:endParaRPr lang="cs-CZ"/>
          </a:p>
        </p:txBody>
      </p:sp>
    </p:spTree>
    <p:extLst>
      <p:ext uri="{BB962C8B-B14F-4D97-AF65-F5344CB8AC3E}">
        <p14:creationId xmlns:p14="http://schemas.microsoft.com/office/powerpoint/2010/main" val="551864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1124C7-F737-46AE-B8AA-12EF8DF9666C}"/>
              </a:ext>
            </a:extLst>
          </p:cNvPr>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obrázku 2">
            <a:extLst>
              <a:ext uri="{FF2B5EF4-FFF2-40B4-BE49-F238E27FC236}">
                <a16:creationId xmlns:a16="http://schemas.microsoft.com/office/drawing/2014/main" id="{1F54359E-602D-43E2-BB8C-FEAC2220905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cs-CZ"/>
          </a:p>
        </p:txBody>
      </p:sp>
      <p:sp>
        <p:nvSpPr>
          <p:cNvPr id="4" name="Zástupný text 3">
            <a:extLst>
              <a:ext uri="{FF2B5EF4-FFF2-40B4-BE49-F238E27FC236}">
                <a16:creationId xmlns:a16="http://schemas.microsoft.com/office/drawing/2014/main" id="{9E0D1BD6-50EF-459C-9182-21AB69DD7B2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05F6023A-A45D-4F8F-8368-781B40260AE0}"/>
              </a:ext>
            </a:extLst>
          </p:cNvPr>
          <p:cNvSpPr>
            <a:spLocks noGrp="1"/>
          </p:cNvSpPr>
          <p:nvPr>
            <p:ph type="dt" sz="half" idx="10"/>
          </p:nvPr>
        </p:nvSpPr>
        <p:spPr/>
        <p:txBody>
          <a:bodyPr/>
          <a:lstStyle/>
          <a:p>
            <a:fld id="{08064B7B-F2A6-4B0E-B7FB-3438065B6282}" type="datetimeFigureOut">
              <a:rPr lang="cs-CZ" smtClean="0"/>
              <a:pPr/>
              <a:t>8.9.2021</a:t>
            </a:fld>
            <a:endParaRPr lang="cs-CZ"/>
          </a:p>
        </p:txBody>
      </p:sp>
      <p:sp>
        <p:nvSpPr>
          <p:cNvPr id="6" name="Zástupný symbol pro zápatí 5">
            <a:extLst>
              <a:ext uri="{FF2B5EF4-FFF2-40B4-BE49-F238E27FC236}">
                <a16:creationId xmlns:a16="http://schemas.microsoft.com/office/drawing/2014/main" id="{9467C025-C623-4323-95EC-EDDA6236990E}"/>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B7DE3D3-29C3-4D4F-9F90-2A2DD9A0AF10}"/>
              </a:ext>
            </a:extLst>
          </p:cNvPr>
          <p:cNvSpPr>
            <a:spLocks noGrp="1"/>
          </p:cNvSpPr>
          <p:nvPr>
            <p:ph type="sldNum" sz="quarter" idx="12"/>
          </p:nvPr>
        </p:nvSpPr>
        <p:spPr/>
        <p:txBody>
          <a:bodyPr/>
          <a:lstStyle/>
          <a:p>
            <a:fld id="{A7DF8A9E-32BB-42F4-A388-414748D6CA5B}" type="slidenum">
              <a:rPr lang="cs-CZ" smtClean="0"/>
              <a:pPr/>
              <a:t>‹#›</a:t>
            </a:fld>
            <a:endParaRPr lang="cs-CZ"/>
          </a:p>
        </p:txBody>
      </p:sp>
    </p:spTree>
    <p:extLst>
      <p:ext uri="{BB962C8B-B14F-4D97-AF65-F5344CB8AC3E}">
        <p14:creationId xmlns:p14="http://schemas.microsoft.com/office/powerpoint/2010/main" val="1695465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FAE7C293-9B66-44D0-A75A-3F2BB3B3677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2ABF10C0-C14E-4D7F-9F5E-1F6362DFD1C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A672D2F-0683-497A-AEFE-72EE9E0E2DF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8064B7B-F2A6-4B0E-B7FB-3438065B6282}" type="datetimeFigureOut">
              <a:rPr lang="cs-CZ" smtClean="0"/>
              <a:pPr/>
              <a:t>8.9.2021</a:t>
            </a:fld>
            <a:endParaRPr lang="cs-CZ"/>
          </a:p>
        </p:txBody>
      </p:sp>
      <p:sp>
        <p:nvSpPr>
          <p:cNvPr id="5" name="Zástupný symbol pro zápatí 4">
            <a:extLst>
              <a:ext uri="{FF2B5EF4-FFF2-40B4-BE49-F238E27FC236}">
                <a16:creationId xmlns:a16="http://schemas.microsoft.com/office/drawing/2014/main" id="{C6EE2018-42BC-41DB-BAC1-96CA2FD5E33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B2C50F3B-61D7-4798-9EE9-27F04203BDF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7DF8A9E-32BB-42F4-A388-414748D6CA5B}" type="slidenum">
              <a:rPr lang="cs-CZ" smtClean="0"/>
              <a:pPr/>
              <a:t>‹#›</a:t>
            </a:fld>
            <a:endParaRPr lang="cs-CZ"/>
          </a:p>
        </p:txBody>
      </p:sp>
    </p:spTree>
    <p:extLst>
      <p:ext uri="{BB962C8B-B14F-4D97-AF65-F5344CB8AC3E}">
        <p14:creationId xmlns:p14="http://schemas.microsoft.com/office/powerpoint/2010/main" val="27184010"/>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7551" y="3985"/>
            <a:ext cx="7329573"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Nadpis 1"/>
          <p:cNvSpPr>
            <a:spLocks noGrp="1"/>
          </p:cNvSpPr>
          <p:nvPr>
            <p:ph type="ctrTitle"/>
          </p:nvPr>
        </p:nvSpPr>
        <p:spPr>
          <a:xfrm>
            <a:off x="2411796" y="1764407"/>
            <a:ext cx="4320635" cy="2310312"/>
          </a:xfrm>
        </p:spPr>
        <p:txBody>
          <a:bodyPr>
            <a:normAutofit/>
          </a:bodyPr>
          <a:lstStyle/>
          <a:p>
            <a:r>
              <a:rPr lang="cs-CZ" sz="3100" b="1" i="1">
                <a:solidFill>
                  <a:schemeClr val="tx2"/>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Zákon o trestní odpovědnosti právnických osob a řízení proti nim  č. 418/2011 Sb.</a:t>
            </a:r>
            <a:endParaRPr lang="cs-CZ" sz="3100">
              <a:solidFill>
                <a:schemeClr val="tx2"/>
              </a:solidFill>
              <a:latin typeface="Garamond" panose="02020404030301010803" pitchFamily="18" charset="0"/>
            </a:endParaRPr>
          </a:p>
        </p:txBody>
      </p:sp>
      <p:sp>
        <p:nvSpPr>
          <p:cNvPr id="3" name="Podnadpis 2"/>
          <p:cNvSpPr>
            <a:spLocks noGrp="1"/>
          </p:cNvSpPr>
          <p:nvPr>
            <p:ph type="subTitle" idx="1"/>
          </p:nvPr>
        </p:nvSpPr>
        <p:spPr>
          <a:xfrm>
            <a:off x="2411796" y="4165152"/>
            <a:ext cx="4320635" cy="682079"/>
          </a:xfrm>
        </p:spPr>
        <p:txBody>
          <a:bodyPr>
            <a:normAutofit/>
          </a:bodyPr>
          <a:lstStyle/>
          <a:p>
            <a:r>
              <a:rPr lang="cs-CZ" b="1" i="1">
                <a:solidFill>
                  <a:schemeClr val="tx2"/>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Zvláštní ustanovení o řízení proti právnickým osobám</a:t>
            </a:r>
          </a:p>
        </p:txBody>
      </p:sp>
    </p:spTree>
    <p:extLst>
      <p:ext uri="{BB962C8B-B14F-4D97-AF65-F5344CB8AC3E}">
        <p14:creationId xmlns:p14="http://schemas.microsoft.com/office/powerpoint/2010/main" val="4178607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99592" y="274638"/>
            <a:ext cx="7787208" cy="562074"/>
          </a:xfrm>
        </p:spPr>
        <p:txBody>
          <a:bodyPr>
            <a:noAutofit/>
          </a:bodyPr>
          <a:lstStyle/>
          <a:p>
            <a:pPr algn="ctr"/>
            <a:r>
              <a:rPr lang="cs-CZ" sz="18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ZVLÁŠTNÍ USTANOVENÍ O ŘÍZENÍ PROTI PRÁVNICKÝM OSOBÁM</a:t>
            </a:r>
          </a:p>
        </p:txBody>
      </p:sp>
      <p:sp>
        <p:nvSpPr>
          <p:cNvPr id="3" name="Zástupný symbol pro obsah 2"/>
          <p:cNvSpPr>
            <a:spLocks noGrp="1"/>
          </p:cNvSpPr>
          <p:nvPr>
            <p:ph idx="1"/>
          </p:nvPr>
        </p:nvSpPr>
        <p:spPr>
          <a:xfrm>
            <a:off x="899592" y="836712"/>
            <a:ext cx="7787208" cy="5183088"/>
          </a:xfrm>
        </p:spPr>
        <p:txBody>
          <a:bodyPr>
            <a:normAutofit/>
          </a:bodyPr>
          <a:lstStyle/>
          <a:p>
            <a:pPr marL="0" indent="0" algn="ctr">
              <a:buNone/>
            </a:pPr>
            <a:r>
              <a:rPr lang="cs-CZ" sz="15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28 </a:t>
            </a:r>
            <a:r>
              <a:rPr lang="cs-CZ" sz="1400"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Vztah k řízení o správním deliktu - zrušen</a:t>
            </a: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ctr">
              <a:buNone/>
            </a:pPr>
            <a:r>
              <a:rPr lang="cs-CZ" sz="14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29 </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Místní příslušnost</a:t>
            </a: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2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Nelze-li zjistit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místo činu nebo byl-li čin spáchán v cizině, koná řízení soud, v jehož obvodu má obviněná právnická osoba sídlo nebo v jehož obvodu má obviněná zahraniční právnická osoba svůj podnik nebo organizační složku; </a:t>
            </a:r>
            <a:r>
              <a:rPr lang="cs-CZ" sz="12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jestliže se nedají tato místa zjistit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nebo </a:t>
            </a:r>
            <a:r>
              <a:rPr lang="cs-CZ" sz="12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jsou mimo území České republiky</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koná řízení soud, v jehož obvodu čin vyšel najevo</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ctr">
              <a:buNone/>
            </a:pPr>
            <a:r>
              <a:rPr lang="cs-CZ" sz="15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30 </a:t>
            </a:r>
            <a:r>
              <a:rPr lang="cs-CZ" sz="15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5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Vyrozumění o zahájení a skončení trestního stíhání</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1</a:t>
            </a:r>
            <a:r>
              <a:rPr lang="cs-CZ" sz="1200" b="1"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 zahájení trestního stíhání proti právnické osobě </a:t>
            </a:r>
            <a:r>
              <a:rPr lang="cs-CZ" sz="15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vyrozumí</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policejní orgán příslušný orgán veřejné moci nebo osobu, které podle jiných právních předpisů vedou obchodní rejstřík nebo jiný zákonem určený rejstřík, registr nebo evidenci, orgán udělující licenci nebo povolení k činnosti této právnické osobě a orgán odpovědný za dozor nad takovou právnickou osobou. Tyto orgány nebo osoby </a:t>
            </a:r>
            <a:r>
              <a:rPr lang="cs-CZ" sz="15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vyrozumí</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předseda senátu a v přípravném řízení státní zástupce také o pravomocném skončení věci</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Je-li k zániku nebo přeměně právnické osoby nutný zápis do zákonem určeného rejstříku, registru nebo evidence, </a:t>
            </a:r>
            <a:r>
              <a:rPr lang="cs-CZ" sz="15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vyrozumí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předseda senátu orgán veřejné moci, který vede takový rejstřík, registr nebo evidenci, o skončení vykonávacího řízení</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p:txBody>
      </p:sp>
    </p:spTree>
    <p:extLst>
      <p:ext uri="{BB962C8B-B14F-4D97-AF65-F5344CB8AC3E}">
        <p14:creationId xmlns:p14="http://schemas.microsoft.com/office/powerpoint/2010/main" val="3604632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99592" y="274638"/>
            <a:ext cx="7787208" cy="562074"/>
          </a:xfrm>
        </p:spPr>
        <p:txBody>
          <a:bodyPr>
            <a:normAutofit/>
          </a:bodyPr>
          <a:lstStyle/>
          <a:p>
            <a:pPr algn="ctr"/>
            <a:r>
              <a:rPr lang="cs-CZ" sz="18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ZVLÁŠTNÍ USTANOVENÍ O ŘÍZENÍ PROTI PRÁVNICKÝM OSOBÁM</a:t>
            </a:r>
            <a:endParaRPr lang="cs-CZ" sz="1800" dirty="0">
              <a:latin typeface="Garamond" panose="02020404030301010803" pitchFamily="18" charset="0"/>
            </a:endParaRPr>
          </a:p>
        </p:txBody>
      </p:sp>
      <p:sp>
        <p:nvSpPr>
          <p:cNvPr id="3" name="Zástupný symbol pro obsah 2"/>
          <p:cNvSpPr>
            <a:spLocks noGrp="1"/>
          </p:cNvSpPr>
          <p:nvPr>
            <p:ph idx="1"/>
          </p:nvPr>
        </p:nvSpPr>
        <p:spPr>
          <a:xfrm>
            <a:off x="899592" y="836712"/>
            <a:ext cx="7787208" cy="5183088"/>
          </a:xfrm>
        </p:spPr>
        <p:txBody>
          <a:bodyPr>
            <a:normAutofit/>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31</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 </a:t>
            </a:r>
            <a:r>
              <a:rPr lang="cs-CZ" sz="14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Společné řízení</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Proti obviněné právnické osobě a obviněné fyzické osobě </a:t>
            </a:r>
            <a:r>
              <a:rPr lang="cs-CZ" sz="14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se koná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společné řízení, jestliže jejich trestné činy spolu souvisejí, pokud tomu nebrání důležité důvody. Společné řízení koná krajský soud, je-li příslušný konat řízení alespoň o jednom z trestných činů. Jsou-li pachateli nejtěžšího trestného činu nebo nejtěžších trestných činů obviněná právnická osoba i fyzická osoba, koná společné řízení soud, který je příslušný konat řízení proti obviněné fyzické osobě</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Ve společném řízení vedeném proti právnické a fyzické osobě </a:t>
            </a:r>
            <a:r>
              <a:rPr lang="cs-CZ" sz="14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se</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trestní odpovědnost právnické a fyzické osoby </a:t>
            </a:r>
            <a:r>
              <a:rPr lang="cs-CZ" sz="14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posuzuje</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samostatně</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3)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Pokud mají být v průběhu společného řízení vedeného proti fyzické a právnické osobě prováděny úkony trestního řízení ve vztahu k oběma těmto osobám, </a:t>
            </a:r>
            <a:r>
              <a:rPr lang="cs-CZ" sz="14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provádějí se zpravidla nejprve ve vztahu k fyzické osobě</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p:txBody>
      </p:sp>
    </p:spTree>
    <p:extLst>
      <p:ext uri="{BB962C8B-B14F-4D97-AF65-F5344CB8AC3E}">
        <p14:creationId xmlns:p14="http://schemas.microsoft.com/office/powerpoint/2010/main" val="3241781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99592" y="274638"/>
            <a:ext cx="7787208" cy="562074"/>
          </a:xfrm>
        </p:spPr>
        <p:txBody>
          <a:bodyPr>
            <a:normAutofit/>
          </a:bodyPr>
          <a:lstStyle/>
          <a:p>
            <a:pPr algn="ctr"/>
            <a:r>
              <a:rPr lang="cs-CZ" sz="18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ZVLÁŠTNÍ USTANOVENÍ O ŘÍZENÍ PROTI PRÁVNICKÝM OSOBÁM</a:t>
            </a:r>
            <a:endParaRPr lang="cs-CZ" sz="1800" dirty="0">
              <a:latin typeface="Garamond" panose="02020404030301010803" pitchFamily="18" charset="0"/>
            </a:endParaRPr>
          </a:p>
        </p:txBody>
      </p:sp>
      <p:sp>
        <p:nvSpPr>
          <p:cNvPr id="3" name="Zástupný symbol pro obsah 2"/>
          <p:cNvSpPr>
            <a:spLocks noGrp="1"/>
          </p:cNvSpPr>
          <p:nvPr>
            <p:ph idx="1"/>
          </p:nvPr>
        </p:nvSpPr>
        <p:spPr>
          <a:xfrm>
            <a:off x="899592" y="836712"/>
            <a:ext cx="7787208" cy="5183088"/>
          </a:xfrm>
        </p:spPr>
        <p:txBody>
          <a:bodyPr>
            <a:normAutofit fontScale="92500"/>
          </a:bodyPr>
          <a:lstStyle/>
          <a:p>
            <a:pPr marL="0" indent="0" algn="ctr">
              <a:buNone/>
            </a:pPr>
            <a:r>
              <a:rPr lang="cs-CZ" sz="18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32 </a:t>
            </a:r>
            <a:r>
              <a:rPr lang="cs-CZ" sz="18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8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Zrušení, zánik a přeměna právnické osoby</a:t>
            </a:r>
          </a:p>
          <a:p>
            <a:pPr marL="0" indent="0" algn="just">
              <a:buNone/>
            </a:pPr>
            <a:r>
              <a:rPr lang="cs-CZ" sz="14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 </a:t>
            </a:r>
            <a:r>
              <a:rPr lang="cs-CZ" sz="14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Právnická osoba, proti které bylo zahájeno trestní stíhání</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je povinna neprodleně písemně oznámit státnímu zástupci a v řízení před soudem předsedovi senátu, že budou prováděny úkony směřující k jejímu zrušení, zániku nebo k přeměně, a to před provedením těchto úkonů</a:t>
            </a:r>
            <a:r>
              <a:rPr lang="cs-CZ" sz="14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jinak jsou tyto úkony neplatné</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4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2) </a:t>
            </a:r>
            <a:r>
              <a:rPr lang="cs-CZ" sz="14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Právnická osoba, proti které bylo zahájeno trestní stíhání</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algn="just"/>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nemůže být do doby jeho pravomocného skončení zrušena a nemůže dojít k její přeměně, ani k jejímu zániku, </a:t>
            </a:r>
          </a:p>
          <a:p>
            <a:pPr algn="just"/>
            <a:r>
              <a:rPr lang="cs-CZ" sz="14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 výjimkou případu</a:t>
            </a:r>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kdy by důsledky byly nepřiměřené povaze spáchaného trestného činu; v takovém případě trestní odpovědnost právnické osoby, proti níž bylo zahájeno trestní stíhání, přechází na právního nástupce této osoby. </a:t>
            </a:r>
          </a:p>
          <a:p>
            <a:pPr algn="just"/>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Byla-li právnická osoba založena na dobu určitou nebo k dosažení určitého účelu, a v době od zahájení jejího trestního stíhání uplynula doba, na níž byla založena, nebo se naplnil účel, pro který byla založena, hledí se na ni od tohoto okamžiku, </a:t>
            </a:r>
            <a:r>
              <a:rPr lang="cs-CZ" sz="14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jako by byla založena na dobu neurčitou</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3</a:t>
            </a:r>
            <a:r>
              <a:rPr lang="cs-CZ" sz="1400" b="1" i="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 tom, zda právnická osoba může být zrušena a zda smí dojít k její přeměně, popřípadě k jejímu zániku</a:t>
            </a:r>
            <a:r>
              <a:rPr lang="cs-CZ" sz="1400" i="1" u="sng"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rozhodne na návrh této právnické osoby nebo jiné oprávněné osoby v přípravném řízení soudce a v řízení před soudem předseda senátu</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4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4) </a:t>
            </a:r>
            <a:r>
              <a:rPr lang="cs-CZ" sz="14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Pokud státní zástupce a v řízení před soudem předseda senátu nepodá příslušnému soudu návrh na vyslovení neplatnosti úkonů směřujících ke zrušení, zániku nebo přeměně právnické osoby, neplatnosti rozhodnutí o schválení přeměny právnické osoby nebo neplatnosti projektu přeměny za podmínek stanovených jiným právním předpisem, </a:t>
            </a:r>
            <a:r>
              <a:rPr lang="cs-CZ" sz="14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hledí se na tyto úkony jako na platné</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5) </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Před rozhodnutím podle odstavce 3 </a:t>
            </a:r>
            <a:r>
              <a:rPr lang="cs-CZ" sz="14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může soudce a v řízení před soudem předseda senátu právnické osobě uložit, aby ve stanovené lhůtě složila na určený účet jím stanovenou částku odpovídající výši předpokládaného peněžitého trestu nebo aby poskytla jinou záruku. Na trvání těchto opatření a na nakládání se složenou částkou platí obdobně § 73a odst. 5 věta první a § 73a odst. 6 až 9 trestního řádu</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6) </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Proti rozhodnutím uvedeným v odstavcích 3 a 5 je přípustná stížnost, která má v případě rozhodnutí podle odstavce 3 odkladný účinek.</a:t>
            </a:r>
          </a:p>
          <a:p>
            <a:pPr marL="0" indent="0" algn="just">
              <a:buNone/>
            </a:pPr>
            <a:r>
              <a:rPr lang="cs-CZ" sz="14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endPar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p:txBody>
      </p:sp>
    </p:spTree>
    <p:extLst>
      <p:ext uri="{BB962C8B-B14F-4D97-AF65-F5344CB8AC3E}">
        <p14:creationId xmlns:p14="http://schemas.microsoft.com/office/powerpoint/2010/main" val="701874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99592" y="274638"/>
            <a:ext cx="7787208" cy="562074"/>
          </a:xfrm>
        </p:spPr>
        <p:txBody>
          <a:bodyPr>
            <a:normAutofit/>
          </a:bodyPr>
          <a:lstStyle/>
          <a:p>
            <a:r>
              <a:rPr lang="cs-CZ" sz="18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ZVLÁŠTNÍ USTANOVENÍ O ŘÍZENÍ PROTI PRÁVNICKÝM OSOBÁM</a:t>
            </a:r>
            <a:endParaRPr lang="cs-CZ" sz="1800" dirty="0">
              <a:latin typeface="Garamond" panose="02020404030301010803" pitchFamily="18" charset="0"/>
            </a:endParaRPr>
          </a:p>
        </p:txBody>
      </p:sp>
      <p:sp>
        <p:nvSpPr>
          <p:cNvPr id="3" name="Zástupný symbol pro obsah 2"/>
          <p:cNvSpPr>
            <a:spLocks noGrp="1"/>
          </p:cNvSpPr>
          <p:nvPr>
            <p:ph idx="1"/>
          </p:nvPr>
        </p:nvSpPr>
        <p:spPr>
          <a:xfrm>
            <a:off x="899592" y="764704"/>
            <a:ext cx="7787208" cy="5255096"/>
          </a:xfrm>
        </p:spPr>
        <p:txBody>
          <a:bodyPr>
            <a:normAutofit/>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32 </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Zrušení, zánik a přeměna právnické osoby</a:t>
            </a:r>
          </a:p>
          <a:p>
            <a:pPr marL="0" indent="0">
              <a:buNone/>
            </a:pPr>
            <a:endParaRPr lang="cs-CZ" sz="1200" dirty="0">
              <a:latin typeface="Garamond" panose="02020404030301010803" pitchFamily="18" charset="0"/>
            </a:endParaRP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6) </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Proti rozhodnutím uvedeným v odstavcích 3 a 5 je přípustná stížnost, která má v případě rozhodnutí podle odstavce 3 odkladný účinek.</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7) </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Omezeními podle odstavců 1 a 2 a rozhodnutím podle odstavce 3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není dotčena pravomoc příslušného orgánu odejmout právnické osobě, proti které je vedeno trestní stíhání, povolení nebo jiné oprávnění k činnosti a navrhnout zrušení této právnické osoby podle jiného právního předpisu</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8)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Přiměřeně podle odstavců 1 až 7 se postupuje i v případě, že má dojít k zrušení, zániku nebo přeměně právnické osoby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ve vykonávacím řízení</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9)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Orgán veřejné moci nebo osoba, které vedou podle jiných právních předpisů obchodní rejstřík nebo jiný zákonem určený rejstřík, registr nebo evidenci právnických osob</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nezapíší zrušení nebo přeměnu právnické osoby do takového rejstříku, registru nebo evidence, ani neprovedou její výmaz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bez povolení podle odstavce 3</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ledaže se na zrušení nebo přeměnu právnické osoby hledí jako na platné podle odstavce 4</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10)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Pokud není splněna některá z podmínek umožňujících podle odstavců 1 až 9 zrušení nebo přeměnu právnické osoby, právnická osoba nezanikne</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11)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Přeměnou se pro účely tohoto zákona rozumí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sloučení, splynutí nebo rozdělení právnické osoby, převod jmění na společníka, změna právní formy právnické osoby nebo přemístění sídla právnické osoby do zahraničí</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buNone/>
            </a:pPr>
            <a:endParaRPr lang="cs-CZ" sz="1200" dirty="0">
              <a:latin typeface="Garamond" panose="02020404030301010803" pitchFamily="18" charset="0"/>
            </a:endParaRPr>
          </a:p>
        </p:txBody>
      </p:sp>
    </p:spTree>
    <p:extLst>
      <p:ext uri="{BB962C8B-B14F-4D97-AF65-F5344CB8AC3E}">
        <p14:creationId xmlns:p14="http://schemas.microsoft.com/office/powerpoint/2010/main" val="907535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99592" y="274638"/>
            <a:ext cx="7787208" cy="562074"/>
          </a:xfrm>
        </p:spPr>
        <p:txBody>
          <a:bodyPr>
            <a:normAutofit/>
          </a:bodyPr>
          <a:lstStyle/>
          <a:p>
            <a:pPr algn="ctr"/>
            <a:r>
              <a:rPr lang="cs-CZ" sz="18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ZVLÁŠTNÍ USTANOVENÍ O ŘÍZENÍ PROTI PRÁVNICKÝM OSOBÁM</a:t>
            </a:r>
            <a:endParaRPr lang="cs-CZ" sz="1800" dirty="0">
              <a:latin typeface="Garamond" panose="02020404030301010803" pitchFamily="18" charset="0"/>
            </a:endParaRPr>
          </a:p>
        </p:txBody>
      </p:sp>
      <p:sp>
        <p:nvSpPr>
          <p:cNvPr id="3" name="Zástupný symbol pro obsah 2"/>
          <p:cNvSpPr>
            <a:spLocks noGrp="1"/>
          </p:cNvSpPr>
          <p:nvPr>
            <p:ph idx="1"/>
          </p:nvPr>
        </p:nvSpPr>
        <p:spPr>
          <a:xfrm>
            <a:off x="899592" y="764704"/>
            <a:ext cx="7787208" cy="5255096"/>
          </a:xfrm>
        </p:spPr>
        <p:txBody>
          <a:bodyPr>
            <a:normAutofit fontScale="92500" lnSpcReduction="10000"/>
          </a:bodyPr>
          <a:lstStyle/>
          <a:p>
            <a:pPr marL="0" indent="0" algn="ctr">
              <a:buNone/>
            </a:pPr>
            <a:r>
              <a:rPr lang="cs-CZ" sz="16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33 </a:t>
            </a:r>
            <a:r>
              <a:rPr lang="cs-CZ" sz="16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Zajišťovací opatření</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Hrozí-li důvodná obava, že </a:t>
            </a:r>
            <a:r>
              <a:rPr lang="cs-CZ" sz="1200" b="1" i="1"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obviněná</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právnická osoba bude postupovat způsobem uvedeným v § 67 písm. c) trestního řádu</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může již v přípravném řízení soudce na návrh státního zástupce a v řízení před soudem předseda senátu obviněné právnické osobě dočasně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pozastavit výkon jednoho nebo více předmětů činnosti nebo uložit omezení nakládání s majetkem této právnické osoby</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přitom přihlédne i k důsledkům, které může mít uložení zajišťovacího opatření na třetí osoby</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Předseda senátu a v přípravném řízení soudce na návrh státního zástupce může obviněné právnické osobě uložit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omezení nakládání s jejím majetkem</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je-li stíhána pro trestný čin, za který je třeba vzhledem k povaze a závažnosti činu a poměrům právnické osoby očekávat uložení peněžitého trestu, a je-li obava, že výkon tohoto trestu bude zmařen nebo ztížen</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3)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 důležitých důvodů může předseda senátu a v přípravném řízení soudce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na návrh dotčené právnické osoby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povolit provedení úkonu, který se týká majetku, na nějž se vztahují zajišťovací opatření podle odstavce 1 nebo 2</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4)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Zajišťovací opatření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se zruší nebo omezí</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jestliže již není pro účely řízení třeba nebo není třeba ve stanoveném rozsahu</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5)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Rozhodnutí podle odstavce 1, kterým byl právnické osobě dočasně pozastaven výkon jednoho nebo více předmětů činnosti, jakož i rozhodnutí o zrušení nebo omezení tohoto zajišťovacího opatření, se zašlou bez zbytečného odkladu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orgánu udělujícímu povolení nebo jiné oprávnění k činnosti obviněné právnické osobě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 v případě právnické osoby uvedené v § 17 odst. 4 také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České národní bance</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6)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Právnická osoba, které bylo uloženo zajišťovací opatření podle odstavce 1 nebo 2, má právo kdykoliv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žádat o zrušení nebo omezení zajištění</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O takové žádosti se musí neodkladně rozhodnout. Byla-li žádost zamítnuta, může ji právnická osoba, neuvede-li v ní nové důvody, opakovat až po uplynutí čtrnácti dnů od právní moci rozhodnutí</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7) </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Proti rozhodnutím uvedeným v odstavcích 1 až 6 je přípustná stížnost, jež má v případě rozhodnutí o zrušení nebo omezení zajišťovacího opatření nebo povolení úkonu podle odstavce 3 odkladný účinek.</a:t>
            </a: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p:txBody>
      </p:sp>
    </p:spTree>
    <p:extLst>
      <p:ext uri="{BB962C8B-B14F-4D97-AF65-F5344CB8AC3E}">
        <p14:creationId xmlns:p14="http://schemas.microsoft.com/office/powerpoint/2010/main" val="3764915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20DA8D-2BB0-4E3C-A69C-83855B9603AF}"/>
              </a:ext>
            </a:extLst>
          </p:cNvPr>
          <p:cNvSpPr>
            <a:spLocks noGrp="1"/>
          </p:cNvSpPr>
          <p:nvPr>
            <p:ph type="title"/>
          </p:nvPr>
        </p:nvSpPr>
        <p:spPr>
          <a:xfrm>
            <a:off x="914400" y="274638"/>
            <a:ext cx="7772400" cy="634082"/>
          </a:xfrm>
        </p:spPr>
        <p:txBody>
          <a:bodyPr>
            <a:normAutofit/>
          </a:bodyPr>
          <a:lstStyle/>
          <a:p>
            <a:endParaRPr lang="cs-CZ" dirty="0"/>
          </a:p>
        </p:txBody>
      </p:sp>
      <p:sp>
        <p:nvSpPr>
          <p:cNvPr id="3" name="Zástupný obsah 2">
            <a:extLst>
              <a:ext uri="{FF2B5EF4-FFF2-40B4-BE49-F238E27FC236}">
                <a16:creationId xmlns:a16="http://schemas.microsoft.com/office/drawing/2014/main" id="{71F67032-E938-4225-82AB-DF7BEA351C44}"/>
              </a:ext>
            </a:extLst>
          </p:cNvPr>
          <p:cNvSpPr>
            <a:spLocks noGrp="1"/>
          </p:cNvSpPr>
          <p:nvPr>
            <p:ph idx="1"/>
          </p:nvPr>
        </p:nvSpPr>
        <p:spPr>
          <a:xfrm>
            <a:off x="914400" y="274638"/>
            <a:ext cx="7772400" cy="5039072"/>
          </a:xfrm>
        </p:spPr>
        <p:txBody>
          <a:bodyPr>
            <a:normAutofit/>
          </a:bodyPr>
          <a:lstStyle/>
          <a:p>
            <a:pPr marL="0" indent="0" algn="ctr">
              <a:buNone/>
            </a:pPr>
            <a:r>
              <a:rPr lang="cs-CZ" sz="2400" b="1" i="1" dirty="0">
                <a:solidFill>
                  <a:srgbClr val="C00000"/>
                </a:solidFill>
                <a:effectLst>
                  <a:outerShdw blurRad="38100" dist="38100" dir="2700000" algn="tl">
                    <a:srgbClr val="000000">
                      <a:alpha val="43137"/>
                    </a:srgbClr>
                  </a:outerShdw>
                </a:effectLst>
                <a:latin typeface="Garamond" panose="02020404030301010803" pitchFamily="18" charset="0"/>
              </a:rPr>
              <a:t>Přerušení trestního stíhání - § 33a</a:t>
            </a:r>
          </a:p>
        </p:txBody>
      </p:sp>
      <p:sp>
        <p:nvSpPr>
          <p:cNvPr id="5" name="TextovéPole 4">
            <a:extLst>
              <a:ext uri="{FF2B5EF4-FFF2-40B4-BE49-F238E27FC236}">
                <a16:creationId xmlns:a16="http://schemas.microsoft.com/office/drawing/2014/main" id="{7B85B554-0B7A-4465-8E5D-CFA32921CF91}"/>
              </a:ext>
            </a:extLst>
          </p:cNvPr>
          <p:cNvSpPr txBox="1"/>
          <p:nvPr/>
        </p:nvSpPr>
        <p:spPr>
          <a:xfrm>
            <a:off x="914400" y="1124744"/>
            <a:ext cx="7772400" cy="3416320"/>
          </a:xfrm>
          <a:prstGeom prst="rect">
            <a:avLst/>
          </a:prstGeom>
          <a:noFill/>
        </p:spPr>
        <p:txBody>
          <a:bodyPr wrap="square">
            <a:spAutoFit/>
          </a:bodyPr>
          <a:lstStyle/>
          <a:p>
            <a:pPr algn="just"/>
            <a:r>
              <a:rPr lang="cs-CZ" b="1" i="1" dirty="0">
                <a:solidFill>
                  <a:srgbClr val="C00000"/>
                </a:solidFill>
                <a:effectLst>
                  <a:outerShdw blurRad="38100" dist="38100" dir="2700000" algn="tl">
                    <a:srgbClr val="000000">
                      <a:alpha val="43137"/>
                    </a:srgbClr>
                  </a:outerShdw>
                </a:effectLst>
                <a:latin typeface="Garamond" panose="02020404030301010803" pitchFamily="18" charset="0"/>
              </a:rPr>
              <a:t>Státní zástupce </a:t>
            </a:r>
            <a:r>
              <a:rPr lang="cs-CZ" b="0" i="0" dirty="0">
                <a:solidFill>
                  <a:srgbClr val="000000"/>
                </a:solidFill>
                <a:effectLst>
                  <a:outerShdw blurRad="38100" dist="38100" dir="2700000" algn="tl">
                    <a:srgbClr val="000000">
                      <a:alpha val="43137"/>
                    </a:srgbClr>
                  </a:outerShdw>
                </a:effectLst>
                <a:latin typeface="Garamond" panose="02020404030301010803" pitchFamily="18" charset="0"/>
              </a:rPr>
              <a:t>a v řízení před soudem </a:t>
            </a:r>
            <a:r>
              <a:rPr lang="cs-CZ" b="1" i="0" dirty="0">
                <a:solidFill>
                  <a:srgbClr val="C00000"/>
                </a:solidFill>
                <a:effectLst>
                  <a:outerShdw blurRad="38100" dist="38100" dir="2700000" algn="tl">
                    <a:srgbClr val="000000">
                      <a:alpha val="43137"/>
                    </a:srgbClr>
                  </a:outerShdw>
                </a:effectLst>
                <a:latin typeface="Garamond" panose="02020404030301010803" pitchFamily="18" charset="0"/>
              </a:rPr>
              <a:t>soud</a:t>
            </a:r>
            <a:r>
              <a:rPr lang="cs-CZ" b="0" i="0" dirty="0">
                <a:solidFill>
                  <a:srgbClr val="000000"/>
                </a:solidFill>
                <a:effectLst>
                  <a:outerShdw blurRad="38100" dist="38100" dir="2700000" algn="tl">
                    <a:srgbClr val="000000">
                      <a:alpha val="43137"/>
                    </a:srgbClr>
                  </a:outerShdw>
                </a:effectLst>
                <a:latin typeface="Garamond" panose="02020404030301010803" pitchFamily="18" charset="0"/>
              </a:rPr>
              <a:t> </a:t>
            </a:r>
            <a:r>
              <a:rPr lang="cs-CZ" b="1" i="0" dirty="0">
                <a:solidFill>
                  <a:srgbClr val="C00000"/>
                </a:solidFill>
                <a:effectLst>
                  <a:outerShdw blurRad="38100" dist="38100" dir="2700000" algn="tl">
                    <a:srgbClr val="000000">
                      <a:alpha val="43137"/>
                    </a:srgbClr>
                  </a:outerShdw>
                </a:effectLst>
                <a:latin typeface="Garamond" panose="02020404030301010803" pitchFamily="18" charset="0"/>
              </a:rPr>
              <a:t>může</a:t>
            </a:r>
            <a:r>
              <a:rPr lang="cs-CZ" b="0" i="0" dirty="0">
                <a:solidFill>
                  <a:srgbClr val="000000"/>
                </a:solidFill>
                <a:effectLst>
                  <a:outerShdw blurRad="38100" dist="38100" dir="2700000" algn="tl">
                    <a:srgbClr val="000000">
                      <a:alpha val="43137"/>
                    </a:srgbClr>
                  </a:outerShdw>
                </a:effectLst>
                <a:latin typeface="Garamond" panose="02020404030301010803" pitchFamily="18" charset="0"/>
              </a:rPr>
              <a:t> </a:t>
            </a:r>
            <a:r>
              <a:rPr lang="cs-CZ" b="1" i="1" dirty="0">
                <a:solidFill>
                  <a:srgbClr val="FFC000"/>
                </a:solidFill>
                <a:effectLst>
                  <a:outerShdw blurRad="38100" dist="38100" dir="2700000" algn="tl">
                    <a:srgbClr val="000000">
                      <a:alpha val="43137"/>
                    </a:srgbClr>
                  </a:outerShdw>
                </a:effectLst>
                <a:latin typeface="Garamond" panose="02020404030301010803" pitchFamily="18" charset="0"/>
              </a:rPr>
              <a:t>při zvážení všech rozhodných skutečností na odůvodněnou žádost České národní banky </a:t>
            </a:r>
            <a:r>
              <a:rPr lang="cs-CZ" b="1" i="0" dirty="0">
                <a:solidFill>
                  <a:srgbClr val="C00000"/>
                </a:solidFill>
                <a:effectLst>
                  <a:outerShdw blurRad="38100" dist="38100" dir="2700000" algn="tl">
                    <a:srgbClr val="000000">
                      <a:alpha val="43137"/>
                    </a:srgbClr>
                  </a:outerShdw>
                </a:effectLst>
                <a:latin typeface="Garamond" panose="02020404030301010803" pitchFamily="18" charset="0"/>
              </a:rPr>
              <a:t>přerušit trestní stíhání proti právnické osobě</a:t>
            </a:r>
            <a:r>
              <a:rPr lang="cs-CZ" b="0" i="0" dirty="0">
                <a:solidFill>
                  <a:srgbClr val="000000"/>
                </a:solidFill>
                <a:effectLst>
                  <a:outerShdw blurRad="38100" dist="38100" dir="2700000" algn="tl">
                    <a:srgbClr val="000000">
                      <a:alpha val="43137"/>
                    </a:srgbClr>
                  </a:outerShdw>
                </a:effectLst>
                <a:latin typeface="Garamond" panose="02020404030301010803" pitchFamily="18" charset="0"/>
              </a:rPr>
              <a:t>, je-li to zapotřebí pro zajištění účinného uplatnění opatření k řešení krize nebo opatření včasného zásahu uloženého podle zákona upravujícího ozdravné postupy a řešení krize na finančním trhu.</a:t>
            </a:r>
          </a:p>
          <a:p>
            <a:pPr algn="just"/>
            <a:endParaRPr lang="cs-CZ" dirty="0">
              <a:solidFill>
                <a:srgbClr val="000000"/>
              </a:solidFill>
              <a:effectLst>
                <a:outerShdw blurRad="38100" dist="38100" dir="2700000" algn="tl">
                  <a:srgbClr val="000000">
                    <a:alpha val="43137"/>
                  </a:srgbClr>
                </a:outerShdw>
              </a:effectLst>
              <a:latin typeface="Garamond" panose="02020404030301010803" pitchFamily="18" charset="0"/>
            </a:endParaRPr>
          </a:p>
          <a:p>
            <a:pPr algn="just"/>
            <a:r>
              <a:rPr lang="cs-CZ" b="1" i="1" dirty="0">
                <a:solidFill>
                  <a:srgbClr val="FFC000"/>
                </a:solidFill>
                <a:effectLst>
                  <a:outerShdw blurRad="38100" dist="38100" dir="2700000" algn="tl">
                    <a:srgbClr val="000000">
                      <a:alpha val="43137"/>
                    </a:srgbClr>
                  </a:outerShdw>
                </a:effectLst>
                <a:latin typeface="Garamond" panose="02020404030301010803" pitchFamily="18" charset="0"/>
              </a:rPr>
              <a:t>Pozn. </a:t>
            </a:r>
            <a:r>
              <a:rPr lang="cs-CZ" i="0" dirty="0">
                <a:solidFill>
                  <a:srgbClr val="000000"/>
                </a:solidFill>
                <a:effectLst>
                  <a:outerShdw blurRad="38100" dist="38100" dir="2700000" algn="tl">
                    <a:srgbClr val="000000">
                      <a:alpha val="43137"/>
                    </a:srgbClr>
                  </a:outerShdw>
                </a:effectLst>
                <a:latin typeface="Garamond" panose="02020404030301010803" pitchFamily="18" charset="0"/>
              </a:rPr>
              <a:t>Vloženo s účinností od 1. 1. 2016 zákonem č. 375/2015 Sb. </a:t>
            </a:r>
            <a:r>
              <a:rPr lang="cs-CZ" i="1" dirty="0">
                <a:solidFill>
                  <a:srgbClr val="000000"/>
                </a:solidFill>
                <a:effectLst>
                  <a:outerShdw blurRad="38100" dist="38100" dir="2700000" algn="tl">
                    <a:srgbClr val="000000">
                      <a:alpha val="43137"/>
                    </a:srgbClr>
                  </a:outerShdw>
                </a:effectLst>
                <a:latin typeface="Garamond" panose="02020404030301010803" pitchFamily="18" charset="0"/>
              </a:rPr>
              <a:t>(tzv. změnový zákon) </a:t>
            </a:r>
            <a:r>
              <a:rPr lang="cs-CZ" i="0" dirty="0">
                <a:solidFill>
                  <a:srgbClr val="000000"/>
                </a:solidFill>
                <a:effectLst>
                  <a:outerShdw blurRad="38100" dist="38100" dir="2700000" algn="tl">
                    <a:srgbClr val="000000">
                      <a:alpha val="43137"/>
                    </a:srgbClr>
                  </a:outerShdw>
                </a:effectLst>
                <a:latin typeface="Garamond" panose="02020404030301010803" pitchFamily="18" charset="0"/>
              </a:rPr>
              <a:t>v návaznosti na zákon č. 374/2015 Sb., o ozdravných postupech a řešení krize na finančním trhu. Jedná se o speciální úpravu přerušení trestního stíhání, které lze aplikovat pouze proti právnickým osobám.</a:t>
            </a:r>
            <a:endParaRPr lang="cs-CZ" b="1" i="0" dirty="0">
              <a:solidFill>
                <a:srgbClr val="000000"/>
              </a:solidFill>
              <a:effectLst>
                <a:outerShdw blurRad="38100" dist="38100" dir="2700000" algn="tl">
                  <a:srgbClr val="000000">
                    <a:alpha val="43137"/>
                  </a:srgbClr>
                </a:outerShdw>
              </a:effectLst>
              <a:latin typeface="Garamond" panose="02020404030301010803" pitchFamily="18" charset="0"/>
            </a:endParaRPr>
          </a:p>
          <a:p>
            <a:pPr algn="just"/>
            <a:endParaRPr lang="cs-CZ" dirty="0">
              <a:solidFill>
                <a:srgbClr val="000000"/>
              </a:solidFill>
              <a:effectLst>
                <a:outerShdw blurRad="38100" dist="38100" dir="2700000" algn="tl">
                  <a:srgbClr val="000000">
                    <a:alpha val="43137"/>
                  </a:srgbClr>
                </a:outerShdw>
              </a:effectLst>
              <a:latin typeface="Garamond" panose="02020404030301010803" pitchFamily="18" charset="0"/>
            </a:endParaRPr>
          </a:p>
          <a:p>
            <a:pPr algn="just"/>
            <a:endParaRPr lang="cs-CZ" dirty="0">
              <a:effectLst>
                <a:outerShdw blurRad="38100" dist="38100" dir="2700000" algn="tl">
                  <a:srgbClr val="000000">
                    <a:alpha val="43137"/>
                  </a:srgbClr>
                </a:outerShdw>
              </a:effectLst>
              <a:latin typeface="Garamond" panose="02020404030301010803" pitchFamily="18" charset="0"/>
            </a:endParaRPr>
          </a:p>
        </p:txBody>
      </p:sp>
    </p:spTree>
    <p:extLst>
      <p:ext uri="{BB962C8B-B14F-4D97-AF65-F5344CB8AC3E}">
        <p14:creationId xmlns:p14="http://schemas.microsoft.com/office/powerpoint/2010/main" val="3850549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99592" y="274638"/>
            <a:ext cx="7787208" cy="562074"/>
          </a:xfrm>
        </p:spPr>
        <p:txBody>
          <a:bodyPr>
            <a:normAutofit/>
          </a:bodyPr>
          <a:lstStyle/>
          <a:p>
            <a:pPr algn="ctr"/>
            <a:r>
              <a:rPr lang="cs-CZ" sz="18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ZVLÁŠTNÍ USTANOVENÍ O ŘÍZENÍ PROTI PRÁVNICKÝM OSOBÁM</a:t>
            </a:r>
            <a:endParaRPr lang="cs-CZ" sz="1800" dirty="0">
              <a:latin typeface="Garamond" panose="02020404030301010803" pitchFamily="18" charset="0"/>
            </a:endParaRPr>
          </a:p>
        </p:txBody>
      </p:sp>
      <p:sp>
        <p:nvSpPr>
          <p:cNvPr id="3" name="Zástupný symbol pro obsah 2"/>
          <p:cNvSpPr>
            <a:spLocks noGrp="1"/>
          </p:cNvSpPr>
          <p:nvPr>
            <p:ph idx="1"/>
          </p:nvPr>
        </p:nvSpPr>
        <p:spPr>
          <a:xfrm>
            <a:off x="899592" y="764704"/>
            <a:ext cx="7787208" cy="5255096"/>
          </a:xfrm>
        </p:spPr>
        <p:txBody>
          <a:bodyPr>
            <a:normAutofit/>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34 </a:t>
            </a:r>
            <a:r>
              <a:rPr lang="cs-CZ" sz="14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400"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Úkony právnické osoby</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1)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Za právnickou osobu činí v řízení úkony ten</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kdo je k tomu oprávněn v řízení před soudem podle občanského soudního řádu. Tato osoba musí prokázat své oprávnění k činění úkonů za právnickou osobu</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Právnická osoba si může zvolit zmocněnce</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Zmocnění k zastoupení se prokazuje písemnou plnou mocí. Plnou moc lze udělit i ústně do protokolu. V řízení může mít obviněná právnická osoba současně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pouze jednoho zmocněnce</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 řízení může za právnickou osobu činit úkony současně jen jedna osoba</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4)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Činit úkony v řízení nemůže osoba</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která je obviněným, poškozeným nebo svědkem v téže věci</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Pokud je v průběhu řízení zjištěna tato skutečnost, předseda senátu a v přípravném řízení státní zástupce vyzve právnickou osobu,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aby určila k provádění úkonů v dalším řízení jinou osobu</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k určení takové osoby jí stanoví lhůtu zpravidla v délce 7 dnů</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5)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Není-li osoba uvedená v odstavci 4 určena ve stanovené lhůtě</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nebo právnická osoba nemá osobu způsobilou činit úkony v řízení, popřípadě právnické osobě nebo jejímu zmocněnci prokazatelně nelze doručovat písemnosti, předseda senátu a v přípravném řízení soudce ustanoví právnické osobě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opatrovníka</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Osobu lze ustanovit opatrovníkem jen s jejím souhlasem. Opatrovníkem nelze ustanovit osobu, o níž lze mít důvodně za to, že má takový zájem na výsledku řízení, který odůvodňuje obavu, že nebude řádně hájit zájmy právnické osoby</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Usnesení o ustanovení opatrovníka se oznamuje tomu, kdo je ustanovován opatrovníkem, a nevylučuje-li to povaha věci, též právnické osobě.</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6)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Osoba uvedená v odstavci 1, zmocněnec a opatrovník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mají v řízení stejná práva a povinnosti jako ten, proti němuž se vede trestní řízení</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7) </a:t>
            </a:r>
            <a:r>
              <a:rPr lang="cs-CZ" sz="1200" b="1" i="1" dirty="0">
                <a:solidFill>
                  <a:srgbClr val="7030A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Nedostaví-li se osoba uvedená v odstavci 1, popřípadě zmocněnec obviněné právnické osoby nebo opatrovník, k hlavnímu líčení bez řádné omluvy</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může soud hlavní líčení provést v jejich nepřítomnosti, byla-li obžaloba obviněné právnické osobě řádně doručena, byla-li včas a řádně k hlavnímu líčení předvolána, bylo-li dodrženo ustanovení o zahájení trestního stíhání a obviněná právnická osoba byla upozorněna na možnost prostudovat spis a učinit návrhy na doplnění vyšetřování</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8) </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Má-li právnická osoba zmocněnce nebo byl-li jí určen opatrovník,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písemnosti určené právnické osobě se doručují pouze tomuto zmocněnci nebo opatrovníkovi, pokud trestní řád nestanoví jinak</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p:txBody>
      </p:sp>
    </p:spTree>
    <p:extLst>
      <p:ext uri="{BB962C8B-B14F-4D97-AF65-F5344CB8AC3E}">
        <p14:creationId xmlns:p14="http://schemas.microsoft.com/office/powerpoint/2010/main" val="1996032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99592" y="274638"/>
            <a:ext cx="7787208" cy="562074"/>
          </a:xfrm>
        </p:spPr>
        <p:txBody>
          <a:bodyPr>
            <a:normAutofit/>
          </a:bodyPr>
          <a:lstStyle/>
          <a:p>
            <a:pPr algn="ctr"/>
            <a:r>
              <a:rPr lang="cs-CZ" sz="18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ZVLÁŠTNÍ USTANOVENÍ O ŘÍZENÍ PROTI PRÁVNICKÝM OSOBÁM</a:t>
            </a:r>
            <a:endParaRPr lang="cs-CZ" sz="1800" dirty="0">
              <a:latin typeface="Garamond" panose="02020404030301010803" pitchFamily="18" charset="0"/>
            </a:endParaRPr>
          </a:p>
        </p:txBody>
      </p:sp>
      <p:sp>
        <p:nvSpPr>
          <p:cNvPr id="3" name="Zástupný symbol pro obsah 2"/>
          <p:cNvSpPr>
            <a:spLocks noGrp="1"/>
          </p:cNvSpPr>
          <p:nvPr>
            <p:ph idx="1"/>
          </p:nvPr>
        </p:nvSpPr>
        <p:spPr>
          <a:xfrm>
            <a:off x="899592" y="980728"/>
            <a:ext cx="7787208" cy="5039072"/>
          </a:xfrm>
        </p:spPr>
        <p:txBody>
          <a:bodyPr>
            <a:normAutofit fontScale="92500" lnSpcReduction="10000"/>
          </a:bodyPr>
          <a:lstStyle/>
          <a:p>
            <a:pPr marL="0" indent="0" algn="ctr">
              <a:buNone/>
            </a:pPr>
            <a:r>
              <a:rPr lang="cs-CZ" sz="16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35 </a:t>
            </a:r>
            <a:r>
              <a:rPr lang="cs-CZ" sz="16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Obhájce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Ustanovení </a:t>
            </a:r>
            <a:r>
              <a:rPr lang="cs-CZ" sz="12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34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nemá vliv na právo obviněné právnické osoby na obhajobu</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Pro obviněnou právnickou osobu se nepoužijí ustanovení trestního řádu o nutné obhajobě</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ctr">
              <a:buNone/>
            </a:pPr>
            <a:r>
              <a:rPr lang="cs-CZ" sz="16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36 </a:t>
            </a:r>
            <a:r>
              <a:rPr lang="cs-CZ" sz="16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Předvolání, předvedení a pořádková pokuta</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Jestliže se osoba, která za právnickou osobu činí úkony podle </a:t>
            </a:r>
            <a:r>
              <a:rPr lang="cs-CZ" sz="12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34</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bez dostatečné omluvy nedostaví, může být předvedena, pokud byla řádně předvolána</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Jestliže osoba, která za právnickou osobu činí úkony podle §</a:t>
            </a:r>
            <a:r>
              <a:rPr lang="cs-CZ" sz="12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34 odst. 1, 2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nebo </a:t>
            </a:r>
            <a:r>
              <a:rPr lang="cs-CZ" sz="1200" b="1" i="1" u="sng" dirty="0">
                <a:solidFill>
                  <a:srgbClr val="C0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4,</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přes předchozí napomenutí ruší řízení nebo se k soudu, státnímu zástupci nebo policejnímu orgánu chová urážlivě, nebo pokud bez dostatečné omluvy neuposlechne příkazu nebo nevyhoví výzvě, které jí byly dány podle trestního řádu nebo podle tohoto zákona, </a:t>
            </a:r>
            <a:r>
              <a:rPr lang="cs-CZ" sz="1200" i="1" u="sng"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může být právnické osobě, kterou zastupuje, předsedou senátu a v přípravném řízení státním zástupcem nebo policejním orgánem uložena pořádková pokuta do 500 000 Kč. Dopustí-li se jednání uvedeného ve větě první opatrovník, lze mu uložit pořádkovou pokutu do 50 000 Kč</a:t>
            </a:r>
            <a:r>
              <a:rPr lang="cs-CZ" sz="1200" dirty="0">
                <a:solidFill>
                  <a:srgbClr val="00B05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3) </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Proti rozhodnutí podle odstavce 2 je přípustná stížnost, jež má odkladný účinek. Na rozhodování o stížnosti se obdobně použije § 146a trestního řádu.</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p>
          <a:p>
            <a:pPr marL="0" indent="0" algn="ctr">
              <a:buNone/>
            </a:pPr>
            <a:r>
              <a:rPr lang="cs-CZ" sz="1600" b="1" dirty="0">
                <a:solidFill>
                  <a:srgbClr val="0070C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37 </a:t>
            </a:r>
            <a:r>
              <a:rPr lang="cs-CZ" sz="16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 </a:t>
            </a:r>
            <a:r>
              <a:rPr lang="cs-CZ" sz="1600" b="1" i="1"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Výslech a závěrečná řeč v hlavním líčení a ve veřejném zasedání</a:t>
            </a: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1)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Koná-li se společné řízení proti právnické i fyzické osobě, </a:t>
            </a:r>
            <a:r>
              <a:rPr lang="cs-CZ" sz="1200" b="1" i="1" u="sng"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vyslechne se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při hlavním líčení a veřejném zasedání nejprve fyzická osoba a až poté zástupce právnické osoby</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r>
              <a:rPr lang="cs-CZ" sz="1200" b="1"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2) </a:t>
            </a:r>
            <a:r>
              <a:rPr lang="cs-CZ" sz="1200" b="1" i="1" u="sng" dirty="0">
                <a:solidFill>
                  <a:srgbClr val="FF0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Při závěrečných řečech </a:t>
            </a:r>
            <a:r>
              <a:rPr lang="cs-CZ" sz="1200" i="1" u="sng" dirty="0">
                <a:solidFill>
                  <a:srgbClr val="FFC000"/>
                </a:solidFill>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mluví po závěrečné řeči státního zástupce, poškozeného, zúčastněné osoby, popřípadě po jejich zmocněncích, obhájce právnické osoby, poté zástupce právnické osoby, obhájce fyzické osoby a fyzická osoba. Poslední slovo přednese nejprve zástupce právnické osoby a poté fyzická osoba</a:t>
            </a:r>
            <a:r>
              <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rPr>
              <a:t>.</a:t>
            </a: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itchFamily="34" charset="0"/>
              <a:cs typeface="Tahoma" pitchFamily="34" charset="0"/>
            </a:endParaRPr>
          </a:p>
        </p:txBody>
      </p:sp>
    </p:spTree>
    <p:extLst>
      <p:ext uri="{BB962C8B-B14F-4D97-AF65-F5344CB8AC3E}">
        <p14:creationId xmlns:p14="http://schemas.microsoft.com/office/powerpoint/2010/main" val="308322260"/>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258</TotalTime>
  <Words>2271</Words>
  <Application>Microsoft Office PowerPoint</Application>
  <PresentationFormat>Předvádění na obrazovce (4:3)</PresentationFormat>
  <Paragraphs>87</Paragraphs>
  <Slides>9</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9</vt:i4>
      </vt:variant>
    </vt:vector>
  </HeadingPairs>
  <TitlesOfParts>
    <vt:vector size="14" baseType="lpstr">
      <vt:lpstr>Arial</vt:lpstr>
      <vt:lpstr>Calibri</vt:lpstr>
      <vt:lpstr>Calibri Light</vt:lpstr>
      <vt:lpstr>Garamond</vt:lpstr>
      <vt:lpstr>Motiv Office</vt:lpstr>
      <vt:lpstr>Zákon o trestní odpovědnosti právnických osob a řízení proti nim  č. 418/2011 Sb.</vt:lpstr>
      <vt:lpstr>ZVLÁŠTNÍ USTANOVENÍ O ŘÍZENÍ PROTI PRÁVNICKÝM OSOBÁM</vt:lpstr>
      <vt:lpstr>ZVLÁŠTNÍ USTANOVENÍ O ŘÍZENÍ PROTI PRÁVNICKÝM OSOBÁM</vt:lpstr>
      <vt:lpstr>ZVLÁŠTNÍ USTANOVENÍ O ŘÍZENÍ PROTI PRÁVNICKÝM OSOBÁM</vt:lpstr>
      <vt:lpstr>ZVLÁŠTNÍ USTANOVENÍ O ŘÍZENÍ PROTI PRÁVNICKÝM OSOBÁM</vt:lpstr>
      <vt:lpstr>ZVLÁŠTNÍ USTANOVENÍ O ŘÍZENÍ PROTI PRÁVNICKÝM OSOBÁM</vt:lpstr>
      <vt:lpstr>Prezentace aplikace PowerPoint</vt:lpstr>
      <vt:lpstr>ZVLÁŠTNÍ USTANOVENÍ O ŘÍZENÍ PROTI PRÁVNICKÝM OSOBÁM</vt:lpstr>
      <vt:lpstr>ZVLÁŠTNÍ USTANOVENÍ O ŘÍZENÍ PROTI PRÁVNICKÝM OSOBÁM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Zákon o trestní odpovědnosti právnických osob a řízení proti nim      č. 418/2011 Sb.</dc:title>
  <dc:creator>Pavel Zelenka</dc:creator>
  <cp:lastModifiedBy>Pavel Zelenka</cp:lastModifiedBy>
  <cp:revision>18</cp:revision>
  <dcterms:created xsi:type="dcterms:W3CDTF">2013-05-28T18:24:25Z</dcterms:created>
  <dcterms:modified xsi:type="dcterms:W3CDTF">2021-09-08T20:37:45Z</dcterms:modified>
</cp:coreProperties>
</file>