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5" r:id="rId1"/>
  </p:sldMasterIdLst>
  <p:notesMasterIdLst>
    <p:notesMasterId r:id="rId38"/>
  </p:notesMasterIdLst>
  <p:sldIdLst>
    <p:sldId id="256" r:id="rId2"/>
    <p:sldId id="257" r:id="rId3"/>
    <p:sldId id="258" r:id="rId4"/>
    <p:sldId id="265" r:id="rId5"/>
    <p:sldId id="259" r:id="rId6"/>
    <p:sldId id="260" r:id="rId7"/>
    <p:sldId id="261" r:id="rId8"/>
    <p:sldId id="262" r:id="rId9"/>
    <p:sldId id="263" r:id="rId10"/>
    <p:sldId id="264" r:id="rId11"/>
    <p:sldId id="266" r:id="rId12"/>
    <p:sldId id="267" r:id="rId13"/>
    <p:sldId id="269" r:id="rId14"/>
    <p:sldId id="268" r:id="rId15"/>
    <p:sldId id="270" r:id="rId16"/>
    <p:sldId id="271" r:id="rId17"/>
    <p:sldId id="272" r:id="rId18"/>
    <p:sldId id="274" r:id="rId19"/>
    <p:sldId id="275" r:id="rId20"/>
    <p:sldId id="276" r:id="rId21"/>
    <p:sldId id="277" r:id="rId22"/>
    <p:sldId id="292" r:id="rId23"/>
    <p:sldId id="279" r:id="rId24"/>
    <p:sldId id="280" r:id="rId25"/>
    <p:sldId id="281" r:id="rId26"/>
    <p:sldId id="282" r:id="rId27"/>
    <p:sldId id="293" r:id="rId28"/>
    <p:sldId id="283" r:id="rId29"/>
    <p:sldId id="284" r:id="rId30"/>
    <p:sldId id="285" r:id="rId31"/>
    <p:sldId id="286" r:id="rId32"/>
    <p:sldId id="287" r:id="rId33"/>
    <p:sldId id="288" r:id="rId34"/>
    <p:sldId id="289" r:id="rId35"/>
    <p:sldId id="290" r:id="rId36"/>
    <p:sldId id="291" r:id="rId37"/>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Gill Sans MT" pitchFamily="34" charset="-18"/>
        <a:ea typeface="+mn-ea"/>
        <a:cs typeface="+mn-cs"/>
      </a:defRPr>
    </a:lvl1pPr>
    <a:lvl2pPr marL="457200" algn="l" defTabSz="457200" rtl="0" eaLnBrk="0" fontAlgn="base" hangingPunct="0">
      <a:spcBef>
        <a:spcPct val="0"/>
      </a:spcBef>
      <a:spcAft>
        <a:spcPct val="0"/>
      </a:spcAft>
      <a:defRPr kern="1200">
        <a:solidFill>
          <a:schemeClr val="tx1"/>
        </a:solidFill>
        <a:latin typeface="Gill Sans MT" pitchFamily="34" charset="-18"/>
        <a:ea typeface="+mn-ea"/>
        <a:cs typeface="+mn-cs"/>
      </a:defRPr>
    </a:lvl2pPr>
    <a:lvl3pPr marL="914400" algn="l" defTabSz="457200" rtl="0" eaLnBrk="0" fontAlgn="base" hangingPunct="0">
      <a:spcBef>
        <a:spcPct val="0"/>
      </a:spcBef>
      <a:spcAft>
        <a:spcPct val="0"/>
      </a:spcAft>
      <a:defRPr kern="1200">
        <a:solidFill>
          <a:schemeClr val="tx1"/>
        </a:solidFill>
        <a:latin typeface="Gill Sans MT" pitchFamily="34" charset="-18"/>
        <a:ea typeface="+mn-ea"/>
        <a:cs typeface="+mn-cs"/>
      </a:defRPr>
    </a:lvl3pPr>
    <a:lvl4pPr marL="1371600" algn="l" defTabSz="457200" rtl="0" eaLnBrk="0" fontAlgn="base" hangingPunct="0">
      <a:spcBef>
        <a:spcPct val="0"/>
      </a:spcBef>
      <a:spcAft>
        <a:spcPct val="0"/>
      </a:spcAft>
      <a:defRPr kern="1200">
        <a:solidFill>
          <a:schemeClr val="tx1"/>
        </a:solidFill>
        <a:latin typeface="Gill Sans MT" pitchFamily="34" charset="-18"/>
        <a:ea typeface="+mn-ea"/>
        <a:cs typeface="+mn-cs"/>
      </a:defRPr>
    </a:lvl4pPr>
    <a:lvl5pPr marL="1828800" algn="l" defTabSz="457200" rtl="0" eaLnBrk="0" fontAlgn="base" hangingPunct="0">
      <a:spcBef>
        <a:spcPct val="0"/>
      </a:spcBef>
      <a:spcAft>
        <a:spcPct val="0"/>
      </a:spcAft>
      <a:defRPr kern="1200">
        <a:solidFill>
          <a:schemeClr val="tx1"/>
        </a:solidFill>
        <a:latin typeface="Gill Sans MT" pitchFamily="34" charset="-18"/>
        <a:ea typeface="+mn-ea"/>
        <a:cs typeface="+mn-cs"/>
      </a:defRPr>
    </a:lvl5pPr>
    <a:lvl6pPr marL="2286000" algn="l" defTabSz="914400" rtl="0" eaLnBrk="1" latinLnBrk="0" hangingPunct="1">
      <a:defRPr kern="1200">
        <a:solidFill>
          <a:schemeClr val="tx1"/>
        </a:solidFill>
        <a:latin typeface="Gill Sans MT" pitchFamily="34" charset="-18"/>
        <a:ea typeface="+mn-ea"/>
        <a:cs typeface="+mn-cs"/>
      </a:defRPr>
    </a:lvl6pPr>
    <a:lvl7pPr marL="2743200" algn="l" defTabSz="914400" rtl="0" eaLnBrk="1" latinLnBrk="0" hangingPunct="1">
      <a:defRPr kern="1200">
        <a:solidFill>
          <a:schemeClr val="tx1"/>
        </a:solidFill>
        <a:latin typeface="Gill Sans MT" pitchFamily="34" charset="-18"/>
        <a:ea typeface="+mn-ea"/>
        <a:cs typeface="+mn-cs"/>
      </a:defRPr>
    </a:lvl7pPr>
    <a:lvl8pPr marL="3200400" algn="l" defTabSz="914400" rtl="0" eaLnBrk="1" latinLnBrk="0" hangingPunct="1">
      <a:defRPr kern="1200">
        <a:solidFill>
          <a:schemeClr val="tx1"/>
        </a:solidFill>
        <a:latin typeface="Gill Sans MT" pitchFamily="34" charset="-18"/>
        <a:ea typeface="+mn-ea"/>
        <a:cs typeface="+mn-cs"/>
      </a:defRPr>
    </a:lvl8pPr>
    <a:lvl9pPr marL="3657600" algn="l" defTabSz="914400" rtl="0" eaLnBrk="1" latinLnBrk="0" hangingPunct="1">
      <a:defRPr kern="1200">
        <a:solidFill>
          <a:schemeClr val="tx1"/>
        </a:solidFill>
        <a:latin typeface="Gill Sans MT" pitchFamily="34" charset="-18"/>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6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autoAdjust="0"/>
    <p:restoredTop sz="94629" autoAdjust="0"/>
  </p:normalViewPr>
  <p:slideViewPr>
    <p:cSldViewPr>
      <p:cViewPr>
        <p:scale>
          <a:sx n="90" d="100"/>
          <a:sy n="90" d="100"/>
        </p:scale>
        <p:origin x="653" y="5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0" fontAlgn="auto" hangingPunct="0">
              <a:spcBef>
                <a:spcPts val="0"/>
              </a:spcBef>
              <a:spcAft>
                <a:spcPts val="0"/>
              </a:spcAft>
              <a:defRPr sz="1200">
                <a:latin typeface="Arial" charset="0"/>
              </a:defRPr>
            </a:lvl1pPr>
          </a:lstStyle>
          <a:p>
            <a:pPr>
              <a:defRPr/>
            </a:pPr>
            <a:endParaRPr lang="cs-CZ" altLang="cs-CZ"/>
          </a:p>
        </p:txBody>
      </p:sp>
      <p:sp>
        <p:nvSpPr>
          <p:cNvPr id="57347" name="Rectangle 3"/>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0" fontAlgn="auto" hangingPunct="0">
              <a:spcBef>
                <a:spcPts val="0"/>
              </a:spcBef>
              <a:spcAft>
                <a:spcPts val="0"/>
              </a:spcAft>
              <a:defRPr sz="1200">
                <a:latin typeface="Arial" charset="0"/>
              </a:defRPr>
            </a:lvl1pPr>
          </a:lstStyle>
          <a:p>
            <a:pPr>
              <a:defRPr/>
            </a:pPr>
            <a:fld id="{3F84A4BB-9867-499D-8A9E-B76F7735058B}" type="datetimeFigureOut">
              <a:rPr lang="cs-CZ" altLang="cs-CZ"/>
              <a:pPr>
                <a:defRPr/>
              </a:pPr>
              <a:t>8.3.2021</a:t>
            </a:fld>
            <a:endParaRPr lang="cs-CZ" altLang="cs-CZ"/>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7349" name="Rectangle 5"/>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cs-CZ" altLang="cs-CZ" noProof="0"/>
              <a:t>Klepnutím lze upravit styly předlohy textu.</a:t>
            </a:r>
          </a:p>
          <a:p>
            <a:pPr lvl="1"/>
            <a:r>
              <a:rPr lang="cs-CZ" altLang="cs-CZ" noProof="0"/>
              <a:t>Druhá úroveň</a:t>
            </a:r>
          </a:p>
          <a:p>
            <a:pPr lvl="2"/>
            <a:r>
              <a:rPr lang="cs-CZ" altLang="cs-CZ" noProof="0"/>
              <a:t>Třetí úroveň</a:t>
            </a:r>
          </a:p>
          <a:p>
            <a:pPr lvl="3"/>
            <a:r>
              <a:rPr lang="cs-CZ" altLang="cs-CZ" noProof="0"/>
              <a:t>Čtvrtá úroveň</a:t>
            </a:r>
          </a:p>
          <a:p>
            <a:pPr lvl="4"/>
            <a:r>
              <a:rPr lang="cs-CZ" altLang="cs-CZ" noProof="0"/>
              <a:t>Pátá úroveň</a:t>
            </a:r>
          </a:p>
        </p:txBody>
      </p:sp>
      <p:sp>
        <p:nvSpPr>
          <p:cNvPr id="57350" name="Rectangle 6"/>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0" fontAlgn="auto" hangingPunct="0">
              <a:spcBef>
                <a:spcPts val="0"/>
              </a:spcBef>
              <a:spcAft>
                <a:spcPts val="0"/>
              </a:spcAft>
              <a:defRPr sz="1200">
                <a:latin typeface="Arial" charset="0"/>
              </a:defRPr>
            </a:lvl1pPr>
          </a:lstStyle>
          <a:p>
            <a:pPr>
              <a:defRPr/>
            </a:pPr>
            <a:endParaRPr lang="cs-CZ" altLang="cs-CZ"/>
          </a:p>
        </p:txBody>
      </p:sp>
      <p:sp>
        <p:nvSpPr>
          <p:cNvPr id="57351" name="Rectangle 7"/>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FA31F9E7-64DC-4870-9988-028555F2C5E3}" type="slidenum">
              <a:rPr lang="cs-CZ" altLang="cs-CZ"/>
              <a:pPr/>
              <a:t>‹#›</a:t>
            </a:fld>
            <a:endParaRPr lang="cs-CZ" altLang="cs-CZ"/>
          </a:p>
        </p:txBody>
      </p:sp>
    </p:spTree>
    <p:extLst>
      <p:ext uri="{BB962C8B-B14F-4D97-AF65-F5344CB8AC3E}">
        <p14:creationId xmlns:p14="http://schemas.microsoft.com/office/powerpoint/2010/main" val="356072094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ln/>
        </p:spPr>
      </p:sp>
      <p:sp>
        <p:nvSpPr>
          <p:cNvPr id="14339"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cs-CZ" altLang="cs-CZ"/>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7" name="Přímá spojnice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Nadpis 28"/>
          <p:cNvSpPr>
            <a:spLocks noGrp="1"/>
          </p:cNvSpPr>
          <p:nvPr>
            <p:ph type="ctrTitle"/>
          </p:nvPr>
        </p:nvSpPr>
        <p:spPr>
          <a:xfrm>
            <a:off x="381000" y="4853411"/>
            <a:ext cx="8458200" cy="1222375"/>
          </a:xfrm>
        </p:spPr>
        <p:txBody>
          <a:bodyPr anchor="t"/>
          <a:lstStyle/>
          <a:p>
            <a:r>
              <a:rPr kumimoji="0" lang="cs-CZ"/>
              <a:t>Kliknutím lze upravit styl.</a:t>
            </a:r>
            <a:endParaRPr kumimoji="0" lang="en-US"/>
          </a:p>
        </p:txBody>
      </p:sp>
      <p:sp>
        <p:nvSpPr>
          <p:cNvPr id="9" name="Podnadpis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a:t>Kliknutím lze upravit styl předlohy.</a:t>
            </a:r>
            <a:endParaRPr kumimoji="0" lang="en-US"/>
          </a:p>
        </p:txBody>
      </p:sp>
      <p:sp>
        <p:nvSpPr>
          <p:cNvPr id="16" name="Zástupný symbol pro datum 15"/>
          <p:cNvSpPr>
            <a:spLocks noGrp="1"/>
          </p:cNvSpPr>
          <p:nvPr>
            <p:ph type="dt" sz="half" idx="10"/>
          </p:nvPr>
        </p:nvSpPr>
        <p:spPr/>
        <p:txBody>
          <a:bodyPr/>
          <a:lstStyle/>
          <a:p>
            <a:pPr>
              <a:defRPr/>
            </a:pPr>
            <a:endParaRPr lang="cs-CZ" altLang="en-US"/>
          </a:p>
        </p:txBody>
      </p:sp>
      <p:sp>
        <p:nvSpPr>
          <p:cNvPr id="2" name="Zástupný symbol pro zápatí 1"/>
          <p:cNvSpPr>
            <a:spLocks noGrp="1"/>
          </p:cNvSpPr>
          <p:nvPr>
            <p:ph type="ftr" sz="quarter" idx="11"/>
          </p:nvPr>
        </p:nvSpPr>
        <p:spPr/>
        <p:txBody>
          <a:bodyPr/>
          <a:lstStyle/>
          <a:p>
            <a:pPr>
              <a:defRPr/>
            </a:pPr>
            <a:endParaRPr lang="cs-CZ" altLang="en-US"/>
          </a:p>
        </p:txBody>
      </p:sp>
      <p:sp>
        <p:nvSpPr>
          <p:cNvPr id="15" name="Zástupný symbol pro číslo snímku 14"/>
          <p:cNvSpPr>
            <a:spLocks noGrp="1"/>
          </p:cNvSpPr>
          <p:nvPr>
            <p:ph type="sldNum" sz="quarter" idx="12"/>
          </p:nvPr>
        </p:nvSpPr>
        <p:spPr>
          <a:xfrm>
            <a:off x="8229600" y="6473952"/>
            <a:ext cx="758952" cy="246888"/>
          </a:xfrm>
        </p:spPr>
        <p:txBody>
          <a:bodyPr/>
          <a:lstStyle/>
          <a:p>
            <a:fld id="{7A2EE9BE-2B64-4B8E-AA04-2E3262772B4A}" type="slidenum">
              <a:rPr lang="cs-CZ" altLang="en-US" smtClean="0"/>
              <a:pPr/>
              <a:t>‹#›</a:t>
            </a:fld>
            <a:endParaRPr lang="cs-CZ"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a:t>Kliknutím lze upravit styl.</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ltLang="en-US"/>
          </a:p>
        </p:txBody>
      </p:sp>
      <p:sp>
        <p:nvSpPr>
          <p:cNvPr id="5" name="Zástupný symbol pro zápatí 4"/>
          <p:cNvSpPr>
            <a:spLocks noGrp="1"/>
          </p:cNvSpPr>
          <p:nvPr>
            <p:ph type="ftr" sz="quarter" idx="11"/>
          </p:nvPr>
        </p:nvSpPr>
        <p:spPr/>
        <p:txBody>
          <a:bodyPr/>
          <a:lstStyle/>
          <a:p>
            <a:pPr>
              <a:defRPr/>
            </a:pPr>
            <a:endParaRPr lang="cs-CZ" altLang="en-US"/>
          </a:p>
        </p:txBody>
      </p:sp>
      <p:sp>
        <p:nvSpPr>
          <p:cNvPr id="6" name="Zástupný symbol pro číslo snímku 5"/>
          <p:cNvSpPr>
            <a:spLocks noGrp="1"/>
          </p:cNvSpPr>
          <p:nvPr>
            <p:ph type="sldNum" sz="quarter" idx="12"/>
          </p:nvPr>
        </p:nvSpPr>
        <p:spPr/>
        <p:txBody>
          <a:bodyPr/>
          <a:lstStyle/>
          <a:p>
            <a:fld id="{5F9AF724-175F-4854-ABE0-6384182270B3}" type="slidenum">
              <a:rPr lang="cs-CZ" altLang="en-US" smtClean="0"/>
              <a:pPr/>
              <a:t>‹#›</a:t>
            </a:fld>
            <a:endParaRPr lang="cs-CZ"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858000" y="549276"/>
            <a:ext cx="1828800" cy="5851525"/>
          </a:xfrm>
        </p:spPr>
        <p:txBody>
          <a:bodyPr vert="eaVert"/>
          <a:lstStyle/>
          <a:p>
            <a:r>
              <a:rPr kumimoji="0" lang="cs-CZ"/>
              <a:t>Kliknutím lze upravit styl.</a:t>
            </a:r>
            <a:endParaRPr kumimoji="0" lang="en-US"/>
          </a:p>
        </p:txBody>
      </p:sp>
      <p:sp>
        <p:nvSpPr>
          <p:cNvPr id="3" name="Zástupný symbol pro svislý text 2"/>
          <p:cNvSpPr>
            <a:spLocks noGrp="1"/>
          </p:cNvSpPr>
          <p:nvPr>
            <p:ph type="body" orient="vert" idx="1"/>
          </p:nvPr>
        </p:nvSpPr>
        <p:spPr>
          <a:xfrm>
            <a:off x="457200" y="549276"/>
            <a:ext cx="6248400" cy="5851525"/>
          </a:xfrm>
        </p:spPr>
        <p:txBody>
          <a:bodyPr vert="eaVert"/>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4" name="Zástupný symbol pro datum 3"/>
          <p:cNvSpPr>
            <a:spLocks noGrp="1"/>
          </p:cNvSpPr>
          <p:nvPr>
            <p:ph type="dt" sz="half" idx="10"/>
          </p:nvPr>
        </p:nvSpPr>
        <p:spPr/>
        <p:txBody>
          <a:bodyPr/>
          <a:lstStyle/>
          <a:p>
            <a:pPr>
              <a:defRPr/>
            </a:pPr>
            <a:endParaRPr lang="cs-CZ" altLang="en-US"/>
          </a:p>
        </p:txBody>
      </p:sp>
      <p:sp>
        <p:nvSpPr>
          <p:cNvPr id="5" name="Zástupný symbol pro zápatí 4"/>
          <p:cNvSpPr>
            <a:spLocks noGrp="1"/>
          </p:cNvSpPr>
          <p:nvPr>
            <p:ph type="ftr" sz="quarter" idx="11"/>
          </p:nvPr>
        </p:nvSpPr>
        <p:spPr/>
        <p:txBody>
          <a:bodyPr/>
          <a:lstStyle/>
          <a:p>
            <a:pPr>
              <a:defRPr/>
            </a:pPr>
            <a:endParaRPr lang="cs-CZ" altLang="en-US"/>
          </a:p>
        </p:txBody>
      </p:sp>
      <p:sp>
        <p:nvSpPr>
          <p:cNvPr id="6" name="Zástupný symbol pro číslo snímku 5"/>
          <p:cNvSpPr>
            <a:spLocks noGrp="1"/>
          </p:cNvSpPr>
          <p:nvPr>
            <p:ph type="sldNum" sz="quarter" idx="12"/>
          </p:nvPr>
        </p:nvSpPr>
        <p:spPr/>
        <p:txBody>
          <a:bodyPr/>
          <a:lstStyle/>
          <a:p>
            <a:fld id="{C4AEF8E8-0AFA-4A1C-9E3C-E26B3303C61B}" type="slidenum">
              <a:rPr lang="cs-CZ" altLang="en-US" smtClean="0"/>
              <a:pPr/>
              <a:t>‹#›</a:t>
            </a:fld>
            <a:endParaRPr lang="cs-CZ"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2" name="Nadpis 21"/>
          <p:cNvSpPr>
            <a:spLocks noGrp="1"/>
          </p:cNvSpPr>
          <p:nvPr>
            <p:ph type="title"/>
          </p:nvPr>
        </p:nvSpPr>
        <p:spPr/>
        <p:txBody>
          <a:bodyPr/>
          <a:lstStyle/>
          <a:p>
            <a:r>
              <a:rPr kumimoji="0" lang="cs-CZ"/>
              <a:t>Kliknutím lze upravit styl.</a:t>
            </a:r>
            <a:endParaRPr kumimoji="0" lang="en-US"/>
          </a:p>
        </p:txBody>
      </p:sp>
      <p:sp>
        <p:nvSpPr>
          <p:cNvPr id="27" name="Zástupný symbol pro obsah 26"/>
          <p:cNvSpPr>
            <a:spLocks noGrp="1"/>
          </p:cNvSpPr>
          <p:nvPr>
            <p:ph idx="1"/>
          </p:nvPr>
        </p:nvSpPr>
        <p:spPr/>
        <p:txBody>
          <a:bodyPr/>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25" name="Zástupný symbol pro datum 24"/>
          <p:cNvSpPr>
            <a:spLocks noGrp="1"/>
          </p:cNvSpPr>
          <p:nvPr>
            <p:ph type="dt" sz="half" idx="10"/>
          </p:nvPr>
        </p:nvSpPr>
        <p:spPr/>
        <p:txBody>
          <a:bodyPr/>
          <a:lstStyle/>
          <a:p>
            <a:pPr>
              <a:defRPr/>
            </a:pPr>
            <a:endParaRPr lang="cs-CZ" altLang="en-US"/>
          </a:p>
        </p:txBody>
      </p:sp>
      <p:sp>
        <p:nvSpPr>
          <p:cNvPr id="19" name="Zástupný symbol pro zápatí 18"/>
          <p:cNvSpPr>
            <a:spLocks noGrp="1"/>
          </p:cNvSpPr>
          <p:nvPr>
            <p:ph type="ftr" sz="quarter" idx="11"/>
          </p:nvPr>
        </p:nvSpPr>
        <p:spPr>
          <a:xfrm>
            <a:off x="3581400" y="76200"/>
            <a:ext cx="2895600" cy="288925"/>
          </a:xfrm>
        </p:spPr>
        <p:txBody>
          <a:bodyPr/>
          <a:lstStyle/>
          <a:p>
            <a:pPr>
              <a:defRPr/>
            </a:pPr>
            <a:endParaRPr lang="cs-CZ" altLang="en-US"/>
          </a:p>
        </p:txBody>
      </p:sp>
      <p:sp>
        <p:nvSpPr>
          <p:cNvPr id="16" name="Zástupný symbol pro číslo snímku 15"/>
          <p:cNvSpPr>
            <a:spLocks noGrp="1"/>
          </p:cNvSpPr>
          <p:nvPr>
            <p:ph type="sldNum" sz="quarter" idx="12"/>
          </p:nvPr>
        </p:nvSpPr>
        <p:spPr>
          <a:xfrm>
            <a:off x="8229600" y="6473952"/>
            <a:ext cx="758952" cy="246888"/>
          </a:xfrm>
        </p:spPr>
        <p:txBody>
          <a:bodyPr/>
          <a:lstStyle/>
          <a:p>
            <a:fld id="{6E020021-6C58-43CC-AF40-AB428408FD95}" type="slidenum">
              <a:rPr lang="cs-CZ" altLang="en-US" smtClean="0"/>
              <a:pPr/>
              <a:t>‹#›</a:t>
            </a:fld>
            <a:endParaRPr lang="cs-CZ"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Ref idx="1003">
        <a:schemeClr val="bg2"/>
      </p:bgRef>
    </p:bg>
    <p:spTree>
      <p:nvGrpSpPr>
        <p:cNvPr id="1" name=""/>
        <p:cNvGrpSpPr/>
        <p:nvPr/>
      </p:nvGrpSpPr>
      <p:grpSpPr>
        <a:xfrm>
          <a:off x="0" y="0"/>
          <a:ext cx="0" cy="0"/>
          <a:chOff x="0" y="0"/>
          <a:chExt cx="0" cy="0"/>
        </a:xfrm>
      </p:grpSpPr>
      <p:sp>
        <p:nvSpPr>
          <p:cNvPr id="7" name="Přímá spojnice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Zástupný symbol pro text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a:t>Kliknutím lze upravit styly předlohy textu.</a:t>
            </a:r>
          </a:p>
        </p:txBody>
      </p:sp>
      <p:sp>
        <p:nvSpPr>
          <p:cNvPr id="19" name="Zástupný symbol pro datum 18"/>
          <p:cNvSpPr>
            <a:spLocks noGrp="1"/>
          </p:cNvSpPr>
          <p:nvPr>
            <p:ph type="dt" sz="half" idx="10"/>
          </p:nvPr>
        </p:nvSpPr>
        <p:spPr/>
        <p:txBody>
          <a:bodyPr/>
          <a:lstStyle/>
          <a:p>
            <a:pPr>
              <a:defRPr/>
            </a:pPr>
            <a:endParaRPr lang="cs-CZ" altLang="en-US"/>
          </a:p>
        </p:txBody>
      </p:sp>
      <p:sp>
        <p:nvSpPr>
          <p:cNvPr id="11" name="Zástupný symbol pro zápatí 10"/>
          <p:cNvSpPr>
            <a:spLocks noGrp="1"/>
          </p:cNvSpPr>
          <p:nvPr>
            <p:ph type="ftr" sz="quarter" idx="11"/>
          </p:nvPr>
        </p:nvSpPr>
        <p:spPr/>
        <p:txBody>
          <a:bodyPr/>
          <a:lstStyle/>
          <a:p>
            <a:pPr>
              <a:defRPr/>
            </a:pPr>
            <a:endParaRPr lang="cs-CZ" altLang="en-US"/>
          </a:p>
        </p:txBody>
      </p:sp>
      <p:sp>
        <p:nvSpPr>
          <p:cNvPr id="16" name="Zástupný symbol pro číslo snímku 15"/>
          <p:cNvSpPr>
            <a:spLocks noGrp="1"/>
          </p:cNvSpPr>
          <p:nvPr>
            <p:ph type="sldNum" sz="quarter" idx="12"/>
          </p:nvPr>
        </p:nvSpPr>
        <p:spPr/>
        <p:txBody>
          <a:bodyPr/>
          <a:lstStyle/>
          <a:p>
            <a:fld id="{6E020021-6C58-43CC-AF40-AB428408FD95}" type="slidenum">
              <a:rPr lang="cs-CZ" altLang="en-US" smtClean="0"/>
              <a:pPr/>
              <a:t>‹#›</a:t>
            </a:fld>
            <a:endParaRPr lang="cs-CZ" altLang="en-US"/>
          </a:p>
        </p:txBody>
      </p:sp>
      <p:sp>
        <p:nvSpPr>
          <p:cNvPr id="8" name="Nadpis 7"/>
          <p:cNvSpPr>
            <a:spLocks noGrp="1"/>
          </p:cNvSpPr>
          <p:nvPr>
            <p:ph type="title"/>
          </p:nvPr>
        </p:nvSpPr>
        <p:spPr>
          <a:xfrm>
            <a:off x="180475" y="2947085"/>
            <a:ext cx="8686800" cy="1184825"/>
          </a:xfrm>
        </p:spPr>
        <p:txBody>
          <a:bodyPr rtlCol="0" anchor="t"/>
          <a:lstStyle>
            <a:lvl1pPr algn="r">
              <a:defRPr/>
            </a:lvl1pPr>
          </a:lstStyle>
          <a:p>
            <a:r>
              <a:rPr kumimoji="0" lang="cs-CZ"/>
              <a:t>Kliknutím lze upravit styl.</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0" name="Nadpis 19"/>
          <p:cNvSpPr>
            <a:spLocks noGrp="1"/>
          </p:cNvSpPr>
          <p:nvPr>
            <p:ph type="title"/>
          </p:nvPr>
        </p:nvSpPr>
        <p:spPr>
          <a:xfrm>
            <a:off x="301752" y="457200"/>
            <a:ext cx="8686800" cy="841248"/>
          </a:xfrm>
        </p:spPr>
        <p:txBody>
          <a:bodyPr/>
          <a:lstStyle/>
          <a:p>
            <a:r>
              <a:rPr kumimoji="0" lang="cs-CZ"/>
              <a:t>Kliknutím lze upravit styl.</a:t>
            </a:r>
            <a:endParaRPr kumimoji="0" lang="en-US"/>
          </a:p>
        </p:txBody>
      </p:sp>
      <p:sp>
        <p:nvSpPr>
          <p:cNvPr id="14" name="Zástupný symbol pro obsah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13" name="Zástupný symbol pro obsah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21" name="Zástupný symbol pro datum 20"/>
          <p:cNvSpPr>
            <a:spLocks noGrp="1"/>
          </p:cNvSpPr>
          <p:nvPr>
            <p:ph type="dt" sz="half" idx="10"/>
          </p:nvPr>
        </p:nvSpPr>
        <p:spPr/>
        <p:txBody>
          <a:bodyPr/>
          <a:lstStyle/>
          <a:p>
            <a:pPr>
              <a:defRPr/>
            </a:pPr>
            <a:endParaRPr lang="cs-CZ" altLang="en-US"/>
          </a:p>
        </p:txBody>
      </p:sp>
      <p:sp>
        <p:nvSpPr>
          <p:cNvPr id="10" name="Zástupný symbol pro zápatí 9"/>
          <p:cNvSpPr>
            <a:spLocks noGrp="1"/>
          </p:cNvSpPr>
          <p:nvPr>
            <p:ph type="ftr" sz="quarter" idx="11"/>
          </p:nvPr>
        </p:nvSpPr>
        <p:spPr/>
        <p:txBody>
          <a:bodyPr/>
          <a:lstStyle/>
          <a:p>
            <a:pPr>
              <a:defRPr/>
            </a:pPr>
            <a:endParaRPr lang="cs-CZ" altLang="en-US"/>
          </a:p>
        </p:txBody>
      </p:sp>
      <p:sp>
        <p:nvSpPr>
          <p:cNvPr id="31" name="Zástupný symbol pro číslo snímku 30"/>
          <p:cNvSpPr>
            <a:spLocks noGrp="1"/>
          </p:cNvSpPr>
          <p:nvPr>
            <p:ph type="sldNum" sz="quarter" idx="12"/>
          </p:nvPr>
        </p:nvSpPr>
        <p:spPr/>
        <p:txBody>
          <a:bodyPr/>
          <a:lstStyle/>
          <a:p>
            <a:fld id="{B8468773-65FE-40E2-B95E-6D27609A88EC}" type="slidenum">
              <a:rPr lang="cs-CZ" altLang="en-US" smtClean="0"/>
              <a:pPr/>
              <a:t>‹#›</a:t>
            </a:fld>
            <a:endParaRPr lang="cs-CZ"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ání">
    <p:spTree>
      <p:nvGrpSpPr>
        <p:cNvPr id="1" name=""/>
        <p:cNvGrpSpPr/>
        <p:nvPr/>
      </p:nvGrpSpPr>
      <p:grpSpPr>
        <a:xfrm>
          <a:off x="0" y="0"/>
          <a:ext cx="0" cy="0"/>
          <a:chOff x="0" y="0"/>
          <a:chExt cx="0" cy="0"/>
        </a:xfrm>
      </p:grpSpPr>
      <p:sp>
        <p:nvSpPr>
          <p:cNvPr id="29" name="Nadpis 28"/>
          <p:cNvSpPr>
            <a:spLocks noGrp="1"/>
          </p:cNvSpPr>
          <p:nvPr>
            <p:ph type="title"/>
          </p:nvPr>
        </p:nvSpPr>
        <p:spPr>
          <a:xfrm>
            <a:off x="304800" y="5410200"/>
            <a:ext cx="8610600" cy="882650"/>
          </a:xfrm>
        </p:spPr>
        <p:txBody>
          <a:bodyPr anchor="ctr"/>
          <a:lstStyle>
            <a:lvl1pPr>
              <a:defRPr/>
            </a:lvl1pPr>
          </a:lstStyle>
          <a:p>
            <a:r>
              <a:rPr kumimoji="0" lang="cs-CZ"/>
              <a:t>Kliknutím lze upravit styl.</a:t>
            </a:r>
            <a:endParaRPr kumimoji="0" lang="en-US"/>
          </a:p>
        </p:txBody>
      </p:sp>
      <p:sp>
        <p:nvSpPr>
          <p:cNvPr id="13" name="Zástupný symbol pro text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cs-CZ"/>
              <a:t>Kliknutím lze upravit styly předlohy textu.</a:t>
            </a:r>
          </a:p>
        </p:txBody>
      </p:sp>
      <p:sp>
        <p:nvSpPr>
          <p:cNvPr id="25" name="Zástupný symbol pro text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cs-CZ"/>
              <a:t>Kliknutím lze upravit styly předlohy textu.</a:t>
            </a:r>
          </a:p>
        </p:txBody>
      </p:sp>
      <p:sp>
        <p:nvSpPr>
          <p:cNvPr id="4" name="Zástupný symbol pro obsah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28" name="Zástupný symbol pro obsah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10" name="Zástupný symbol pro datum 9"/>
          <p:cNvSpPr>
            <a:spLocks noGrp="1"/>
          </p:cNvSpPr>
          <p:nvPr>
            <p:ph type="dt" sz="half" idx="10"/>
          </p:nvPr>
        </p:nvSpPr>
        <p:spPr/>
        <p:txBody>
          <a:bodyPr/>
          <a:lstStyle/>
          <a:p>
            <a:pPr>
              <a:defRPr/>
            </a:pPr>
            <a:endParaRPr lang="cs-CZ" altLang="en-US"/>
          </a:p>
        </p:txBody>
      </p:sp>
      <p:sp>
        <p:nvSpPr>
          <p:cNvPr id="6" name="Zástupný symbol pro zápatí 5"/>
          <p:cNvSpPr>
            <a:spLocks noGrp="1"/>
          </p:cNvSpPr>
          <p:nvPr>
            <p:ph type="ftr" sz="quarter" idx="11"/>
          </p:nvPr>
        </p:nvSpPr>
        <p:spPr/>
        <p:txBody>
          <a:bodyPr/>
          <a:lstStyle/>
          <a:p>
            <a:pPr>
              <a:defRPr/>
            </a:pPr>
            <a:endParaRPr lang="cs-CZ" altLang="en-US"/>
          </a:p>
        </p:txBody>
      </p:sp>
      <p:sp>
        <p:nvSpPr>
          <p:cNvPr id="7" name="Zástupný symbol pro číslo snímku 6"/>
          <p:cNvSpPr>
            <a:spLocks noGrp="1"/>
          </p:cNvSpPr>
          <p:nvPr>
            <p:ph type="sldNum" sz="quarter" idx="12"/>
          </p:nvPr>
        </p:nvSpPr>
        <p:spPr>
          <a:xfrm>
            <a:off x="8229600" y="6477000"/>
            <a:ext cx="762000" cy="246888"/>
          </a:xfrm>
        </p:spPr>
        <p:txBody>
          <a:bodyPr/>
          <a:lstStyle/>
          <a:p>
            <a:fld id="{58802825-6B03-4B95-A2C2-A9ABF76EA29D}" type="slidenum">
              <a:rPr lang="cs-CZ" altLang="en-US" smtClean="0"/>
              <a:pPr/>
              <a:t>‹#›</a:t>
            </a:fld>
            <a:endParaRPr lang="cs-CZ" altLang="en-US"/>
          </a:p>
        </p:txBody>
      </p:sp>
      <p:sp>
        <p:nvSpPr>
          <p:cNvPr id="11" name="Přímá spojnice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30" name="Nadpis 29"/>
          <p:cNvSpPr>
            <a:spLocks noGrp="1"/>
          </p:cNvSpPr>
          <p:nvPr>
            <p:ph type="title"/>
          </p:nvPr>
        </p:nvSpPr>
        <p:spPr>
          <a:xfrm>
            <a:off x="301752" y="457200"/>
            <a:ext cx="8686800" cy="841248"/>
          </a:xfrm>
        </p:spPr>
        <p:txBody>
          <a:bodyPr/>
          <a:lstStyle/>
          <a:p>
            <a:r>
              <a:rPr kumimoji="0" lang="cs-CZ"/>
              <a:t>Kliknutím lze upravit styl.</a:t>
            </a:r>
            <a:endParaRPr kumimoji="0" lang="en-US"/>
          </a:p>
        </p:txBody>
      </p:sp>
      <p:sp>
        <p:nvSpPr>
          <p:cNvPr id="12" name="Zástupný symbol pro datum 11"/>
          <p:cNvSpPr>
            <a:spLocks noGrp="1"/>
          </p:cNvSpPr>
          <p:nvPr>
            <p:ph type="dt" sz="half" idx="10"/>
          </p:nvPr>
        </p:nvSpPr>
        <p:spPr/>
        <p:txBody>
          <a:bodyPr/>
          <a:lstStyle/>
          <a:p>
            <a:pPr>
              <a:defRPr/>
            </a:pPr>
            <a:endParaRPr lang="cs-CZ" altLang="en-US"/>
          </a:p>
        </p:txBody>
      </p:sp>
      <p:sp>
        <p:nvSpPr>
          <p:cNvPr id="21" name="Zástupný symbol pro zápatí 20"/>
          <p:cNvSpPr>
            <a:spLocks noGrp="1"/>
          </p:cNvSpPr>
          <p:nvPr>
            <p:ph type="ftr" sz="quarter" idx="11"/>
          </p:nvPr>
        </p:nvSpPr>
        <p:spPr/>
        <p:txBody>
          <a:bodyPr/>
          <a:lstStyle/>
          <a:p>
            <a:pPr>
              <a:defRPr/>
            </a:pPr>
            <a:endParaRPr lang="cs-CZ" altLang="en-US"/>
          </a:p>
        </p:txBody>
      </p:sp>
      <p:sp>
        <p:nvSpPr>
          <p:cNvPr id="6" name="Zástupný symbol pro číslo snímku 5"/>
          <p:cNvSpPr>
            <a:spLocks noGrp="1"/>
          </p:cNvSpPr>
          <p:nvPr>
            <p:ph type="sldNum" sz="quarter" idx="12"/>
          </p:nvPr>
        </p:nvSpPr>
        <p:spPr/>
        <p:txBody>
          <a:bodyPr/>
          <a:lstStyle/>
          <a:p>
            <a:fld id="{6E020021-6C58-43CC-AF40-AB428408FD95}" type="slidenum">
              <a:rPr lang="cs-CZ" altLang="en-US" smtClean="0"/>
              <a:pPr/>
              <a:t>‹#›</a:t>
            </a:fld>
            <a:endParaRPr lang="cs-CZ"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3" name="Zástupný symbol pro datum 2"/>
          <p:cNvSpPr>
            <a:spLocks noGrp="1"/>
          </p:cNvSpPr>
          <p:nvPr>
            <p:ph type="dt" sz="half" idx="10"/>
          </p:nvPr>
        </p:nvSpPr>
        <p:spPr/>
        <p:txBody>
          <a:bodyPr/>
          <a:lstStyle/>
          <a:p>
            <a:pPr>
              <a:defRPr/>
            </a:pPr>
            <a:endParaRPr lang="cs-CZ" altLang="en-US"/>
          </a:p>
        </p:txBody>
      </p:sp>
      <p:sp>
        <p:nvSpPr>
          <p:cNvPr id="24" name="Zástupný symbol pro zápatí 23"/>
          <p:cNvSpPr>
            <a:spLocks noGrp="1"/>
          </p:cNvSpPr>
          <p:nvPr>
            <p:ph type="ftr" sz="quarter" idx="11"/>
          </p:nvPr>
        </p:nvSpPr>
        <p:spPr/>
        <p:txBody>
          <a:bodyPr/>
          <a:lstStyle/>
          <a:p>
            <a:pPr>
              <a:defRPr/>
            </a:pPr>
            <a:endParaRPr lang="cs-CZ" altLang="en-US"/>
          </a:p>
        </p:txBody>
      </p:sp>
      <p:sp>
        <p:nvSpPr>
          <p:cNvPr id="7" name="Zástupný symbol pro číslo snímku 6"/>
          <p:cNvSpPr>
            <a:spLocks noGrp="1"/>
          </p:cNvSpPr>
          <p:nvPr>
            <p:ph type="sldNum" sz="quarter" idx="12"/>
          </p:nvPr>
        </p:nvSpPr>
        <p:spPr/>
        <p:txBody>
          <a:bodyPr/>
          <a:lstStyle/>
          <a:p>
            <a:fld id="{EA23834C-0517-4F92-BEF2-D3906DC972C0}" type="slidenum">
              <a:rPr lang="cs-CZ" altLang="en-US" smtClean="0"/>
              <a:pPr/>
              <a:t>‹#›</a:t>
            </a:fld>
            <a:endParaRPr lang="cs-CZ"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8" name="Přímá spojnice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Nadpis 11"/>
          <p:cNvSpPr>
            <a:spLocks noGrp="1"/>
          </p:cNvSpPr>
          <p:nvPr>
            <p:ph type="title"/>
          </p:nvPr>
        </p:nvSpPr>
        <p:spPr>
          <a:xfrm>
            <a:off x="457200" y="5486400"/>
            <a:ext cx="8458200" cy="520700"/>
          </a:xfrm>
        </p:spPr>
        <p:txBody>
          <a:bodyPr anchor="ctr"/>
          <a:lstStyle>
            <a:lvl1pPr algn="l">
              <a:buNone/>
              <a:defRPr sz="2000" b="1"/>
            </a:lvl1pPr>
          </a:lstStyle>
          <a:p>
            <a:r>
              <a:rPr kumimoji="0" lang="cs-CZ"/>
              <a:t>Kliknutím lze upravit styl.</a:t>
            </a:r>
            <a:endParaRPr kumimoji="0" lang="en-US"/>
          </a:p>
        </p:txBody>
      </p:sp>
      <p:sp>
        <p:nvSpPr>
          <p:cNvPr id="26" name="Zástupný symbol pro text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cs-CZ"/>
              <a:t>Kliknutím lze upravit styly předlohy textu.</a:t>
            </a:r>
          </a:p>
        </p:txBody>
      </p:sp>
      <p:sp>
        <p:nvSpPr>
          <p:cNvPr id="14" name="Zástupný symbol pro obsah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25" name="Zástupný symbol pro datum 24"/>
          <p:cNvSpPr>
            <a:spLocks noGrp="1"/>
          </p:cNvSpPr>
          <p:nvPr>
            <p:ph type="dt" sz="half" idx="10"/>
          </p:nvPr>
        </p:nvSpPr>
        <p:spPr/>
        <p:txBody>
          <a:bodyPr/>
          <a:lstStyle/>
          <a:p>
            <a:pPr>
              <a:defRPr/>
            </a:pPr>
            <a:endParaRPr lang="cs-CZ" altLang="en-US"/>
          </a:p>
        </p:txBody>
      </p:sp>
      <p:sp>
        <p:nvSpPr>
          <p:cNvPr id="29" name="Zástupný symbol pro zápatí 28"/>
          <p:cNvSpPr>
            <a:spLocks noGrp="1"/>
          </p:cNvSpPr>
          <p:nvPr>
            <p:ph type="ftr" sz="quarter" idx="11"/>
          </p:nvPr>
        </p:nvSpPr>
        <p:spPr/>
        <p:txBody>
          <a:bodyPr/>
          <a:lstStyle/>
          <a:p>
            <a:pPr>
              <a:defRPr/>
            </a:pPr>
            <a:endParaRPr lang="cs-CZ" altLang="en-US"/>
          </a:p>
        </p:txBody>
      </p:sp>
      <p:sp>
        <p:nvSpPr>
          <p:cNvPr id="7" name="Zástupný symbol pro číslo snímku 6"/>
          <p:cNvSpPr>
            <a:spLocks noGrp="1"/>
          </p:cNvSpPr>
          <p:nvPr>
            <p:ph type="sldNum" sz="quarter" idx="12"/>
          </p:nvPr>
        </p:nvSpPr>
        <p:spPr/>
        <p:txBody>
          <a:bodyPr/>
          <a:lstStyle/>
          <a:p>
            <a:fld id="{0A874B66-40E1-49A7-8ABE-7248254CEB91}" type="slidenum">
              <a:rPr lang="cs-CZ" altLang="en-US" smtClean="0"/>
              <a:pPr/>
              <a:t>‹#›</a:t>
            </a:fld>
            <a:endParaRPr lang="cs-CZ"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13" name="Zástupný symbol pro obrázek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cs-CZ"/>
              <a:t>Kliknutím na ikonu přidáte obrázek.</a:t>
            </a:r>
            <a:endParaRPr kumimoji="0" lang="en-US" dirty="0"/>
          </a:p>
        </p:txBody>
      </p:sp>
      <p:sp>
        <p:nvSpPr>
          <p:cNvPr id="7" name="Zástupný symbol pro datum 6"/>
          <p:cNvSpPr>
            <a:spLocks noGrp="1"/>
          </p:cNvSpPr>
          <p:nvPr>
            <p:ph type="dt" sz="half" idx="10"/>
          </p:nvPr>
        </p:nvSpPr>
        <p:spPr/>
        <p:txBody>
          <a:bodyPr/>
          <a:lstStyle/>
          <a:p>
            <a:pPr>
              <a:defRPr/>
            </a:pPr>
            <a:endParaRPr lang="cs-CZ" altLang="en-US"/>
          </a:p>
        </p:txBody>
      </p:sp>
      <p:sp>
        <p:nvSpPr>
          <p:cNvPr id="5" name="Zástupný symbol pro zápatí 4"/>
          <p:cNvSpPr>
            <a:spLocks noGrp="1"/>
          </p:cNvSpPr>
          <p:nvPr>
            <p:ph type="ftr" sz="quarter" idx="11"/>
          </p:nvPr>
        </p:nvSpPr>
        <p:spPr/>
        <p:txBody>
          <a:bodyPr/>
          <a:lstStyle/>
          <a:p>
            <a:pPr>
              <a:defRPr/>
            </a:pPr>
            <a:endParaRPr lang="cs-CZ" altLang="en-US"/>
          </a:p>
        </p:txBody>
      </p:sp>
      <p:sp>
        <p:nvSpPr>
          <p:cNvPr id="31" name="Zástupný symbol pro číslo snímku 30"/>
          <p:cNvSpPr>
            <a:spLocks noGrp="1"/>
          </p:cNvSpPr>
          <p:nvPr>
            <p:ph type="sldNum" sz="quarter" idx="12"/>
          </p:nvPr>
        </p:nvSpPr>
        <p:spPr/>
        <p:txBody>
          <a:bodyPr/>
          <a:lstStyle/>
          <a:p>
            <a:fld id="{6B41C2FC-E613-49AF-B7DA-83F1E60AD174}" type="slidenum">
              <a:rPr lang="cs-CZ" altLang="en-US" smtClean="0"/>
              <a:pPr/>
              <a:t>‹#›</a:t>
            </a:fld>
            <a:endParaRPr lang="cs-CZ" altLang="en-US"/>
          </a:p>
        </p:txBody>
      </p:sp>
      <p:sp>
        <p:nvSpPr>
          <p:cNvPr id="17" name="Nadpis 16"/>
          <p:cNvSpPr>
            <a:spLocks noGrp="1"/>
          </p:cNvSpPr>
          <p:nvPr>
            <p:ph type="title"/>
          </p:nvPr>
        </p:nvSpPr>
        <p:spPr>
          <a:xfrm>
            <a:off x="381000" y="4993760"/>
            <a:ext cx="5867400" cy="522288"/>
          </a:xfrm>
        </p:spPr>
        <p:txBody>
          <a:bodyPr anchor="ctr"/>
          <a:lstStyle>
            <a:lvl1pPr algn="l">
              <a:buNone/>
              <a:defRPr sz="2000" b="1"/>
            </a:lvl1pPr>
          </a:lstStyle>
          <a:p>
            <a:r>
              <a:rPr kumimoji="0" lang="cs-CZ"/>
              <a:t>Kliknutím lze upravit styl.</a:t>
            </a:r>
            <a:endParaRPr kumimoji="0" lang="en-US"/>
          </a:p>
        </p:txBody>
      </p:sp>
      <p:sp>
        <p:nvSpPr>
          <p:cNvPr id="26" name="Zástupný symbol pro text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cs-CZ"/>
              <a:t>Kliknutím lze upravit styly předlohy textu.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římá spojnice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Zástupný symbol pro text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cs-CZ"/>
              <a:t>Kliknutím lze upravit styly předlohy textu.</a:t>
            </a:r>
          </a:p>
          <a:p>
            <a:pPr lvl="1" eaLnBrk="1" latinLnBrk="0" hangingPunct="1"/>
            <a:r>
              <a:rPr kumimoji="0" lang="cs-CZ"/>
              <a:t>Druhá úroveň</a:t>
            </a:r>
          </a:p>
          <a:p>
            <a:pPr lvl="2" eaLnBrk="1" latinLnBrk="0" hangingPunct="1"/>
            <a:r>
              <a:rPr kumimoji="0" lang="cs-CZ"/>
              <a:t>Třetí úroveň</a:t>
            </a:r>
          </a:p>
          <a:p>
            <a:pPr lvl="3" eaLnBrk="1" latinLnBrk="0" hangingPunct="1"/>
            <a:r>
              <a:rPr kumimoji="0" lang="cs-CZ"/>
              <a:t>Čtvrtá úroveň</a:t>
            </a:r>
          </a:p>
          <a:p>
            <a:pPr lvl="4" eaLnBrk="1" latinLnBrk="0" hangingPunct="1"/>
            <a:r>
              <a:rPr kumimoji="0" lang="cs-CZ"/>
              <a:t>Pátá úroveň</a:t>
            </a:r>
            <a:endParaRPr kumimoji="0" lang="en-US"/>
          </a:p>
        </p:txBody>
      </p:sp>
      <p:sp>
        <p:nvSpPr>
          <p:cNvPr id="11" name="Zástupný symbol pro datum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cs-CZ" altLang="en-US"/>
          </a:p>
        </p:txBody>
      </p:sp>
      <p:sp>
        <p:nvSpPr>
          <p:cNvPr id="28" name="Zástupný symbol pro zápatí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cs-CZ" altLang="en-US"/>
          </a:p>
        </p:txBody>
      </p:sp>
      <p:sp>
        <p:nvSpPr>
          <p:cNvPr id="5" name="Zástupný symbol pro číslo snímku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6E020021-6C58-43CC-AF40-AB428408FD95}" type="slidenum">
              <a:rPr lang="cs-CZ" altLang="en-US" smtClean="0"/>
              <a:pPr/>
              <a:t>‹#›</a:t>
            </a:fld>
            <a:endParaRPr lang="cs-CZ" altLang="en-US"/>
          </a:p>
        </p:txBody>
      </p:sp>
      <p:sp>
        <p:nvSpPr>
          <p:cNvPr id="10" name="Zástupný symbol pro nadpis 9"/>
          <p:cNvSpPr>
            <a:spLocks noGrp="1"/>
          </p:cNvSpPr>
          <p:nvPr>
            <p:ph type="title"/>
          </p:nvPr>
        </p:nvSpPr>
        <p:spPr>
          <a:xfrm>
            <a:off x="304800" y="457200"/>
            <a:ext cx="8686800" cy="838200"/>
          </a:xfrm>
          <a:prstGeom prst="rect">
            <a:avLst/>
          </a:prstGeom>
        </p:spPr>
        <p:txBody>
          <a:bodyPr vert="horz" anchor="ctr">
            <a:normAutofit/>
          </a:bodyPr>
          <a:lstStyle/>
          <a:p>
            <a:r>
              <a:rPr kumimoji="0" lang="cs-CZ"/>
              <a:t>Kliknutím lze upravit styl.</a:t>
            </a:r>
            <a:endParaRPr kumimoji="0" lang="en-US"/>
          </a:p>
        </p:txBody>
      </p:sp>
      <p:sp>
        <p:nvSpPr>
          <p:cNvPr id="9" name="Přímá spojnice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Přímá spojnice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aspi.cz/products/lawText/13/23500/1/ASPI%253A/89/2012%20Sb.%25231772-1779"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hyperlink" Target="https://www.aspi.cz/products/lawText/13/23500/1/ASPI%253A/89/2012%20Sb.%25231780-1784"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normAutofit fontScale="90000"/>
          </a:bodyPr>
          <a:lstStyle/>
          <a:p>
            <a:pPr eaLnBrk="1" fontAlgn="auto" hangingPunct="1">
              <a:spcAft>
                <a:spcPts val="0"/>
              </a:spcAft>
              <a:defRPr/>
            </a:pPr>
            <a:r>
              <a:rPr lang="cs-CZ" sz="3100" b="1" i="1" dirty="0">
                <a:solidFill>
                  <a:srgbClr val="C00000"/>
                </a:solidFill>
                <a:effectLst>
                  <a:outerShdw blurRad="38100" dist="38100" dir="2700000" algn="tl">
                    <a:srgbClr val="000000">
                      <a:alpha val="43137"/>
                    </a:srgbClr>
                  </a:outerShdw>
                </a:effectLst>
                <a:latin typeface="Garamond" panose="02020404030301010803" pitchFamily="18" charset="0"/>
              </a:rPr>
              <a:t>Zákon o trestní odpovědnosti právnických osob</a:t>
            </a:r>
            <a:br>
              <a:rPr lang="cs-CZ" sz="4400" dirty="0">
                <a:effectLst>
                  <a:outerShdw blurRad="38100" dist="38100" dir="2700000" algn="tl">
                    <a:srgbClr val="000000">
                      <a:alpha val="43137"/>
                    </a:srgbClr>
                  </a:outerShdw>
                </a:effectLst>
                <a:latin typeface="Garamond" panose="02020404030301010803" pitchFamily="18" charset="0"/>
              </a:rPr>
            </a:br>
            <a:r>
              <a:rPr lang="cs-CZ" sz="2400" i="1" dirty="0">
                <a:effectLst>
                  <a:outerShdw blurRad="38100" dist="38100" dir="2700000" algn="tl">
                    <a:srgbClr val="000000">
                      <a:alpha val="43137"/>
                    </a:srgbClr>
                  </a:outerShdw>
                </a:effectLst>
                <a:latin typeface="Garamond" panose="02020404030301010803" pitchFamily="18" charset="0"/>
              </a:rPr>
              <a:t>(č. 418/2011 Sb.)</a:t>
            </a:r>
            <a:endParaRPr lang="cs-CZ" sz="2400" dirty="0">
              <a:effectLst>
                <a:outerShdw blurRad="38100" dist="38100" dir="2700000" algn="tl">
                  <a:srgbClr val="000000">
                    <a:alpha val="43137"/>
                  </a:srgbClr>
                </a:outerShdw>
              </a:effectLst>
              <a:latin typeface="Garamond" panose="02020404030301010803" pitchFamily="18" charset="0"/>
            </a:endParaRPr>
          </a:p>
        </p:txBody>
      </p:sp>
      <p:sp>
        <p:nvSpPr>
          <p:cNvPr id="3075" name="Rectangle 3"/>
          <p:cNvSpPr>
            <a:spLocks noGrp="1" noChangeArrowheads="1"/>
          </p:cNvSpPr>
          <p:nvPr>
            <p:ph type="subTitle" idx="1"/>
          </p:nvPr>
        </p:nvSpPr>
        <p:spPr/>
        <p:txBody>
          <a:bodyPr rtlCol="0"/>
          <a:lstStyle/>
          <a:p>
            <a:pPr eaLnBrk="1" fontAlgn="auto" hangingPunct="1">
              <a:spcAft>
                <a:spcPts val="0"/>
              </a:spcAft>
              <a:buFont typeface="Arial" panose="020B0604020202020204" pitchFamily="34" charset="0"/>
              <a:buNone/>
              <a:defRPr/>
            </a:pPr>
            <a:r>
              <a:rPr lang="cs-CZ" altLang="cs-CZ" sz="2400" b="1" i="1" dirty="0">
                <a:solidFill>
                  <a:srgbClr val="002060"/>
                </a:solidFill>
                <a:effectLst>
                  <a:outerShdw blurRad="38100" dist="38100" dir="2700000" algn="tl">
                    <a:srgbClr val="000000">
                      <a:alpha val="43137"/>
                    </a:srgbClr>
                  </a:outerShdw>
                </a:effectLst>
                <a:latin typeface="Garamond" panose="02020404030301010803" pitchFamily="18" charset="0"/>
              </a:rPr>
              <a:t>(specifika ukládání a výkonu trestních sankcí)</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619250" y="965200"/>
            <a:ext cx="5924550" cy="447675"/>
          </a:xfrm>
        </p:spPr>
        <p:txBody>
          <a:bodyPr>
            <a:noAutofit/>
          </a:bodyPr>
          <a:lstStyle/>
          <a:p>
            <a:pPr eaLnBrk="1" fontAlgn="auto" hangingPunct="1">
              <a:spcAft>
                <a:spcPts val="0"/>
              </a:spcAft>
              <a:defRPr/>
            </a:pPr>
            <a: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t>Druhy trestů a ochranných opatření - § 15</a:t>
            </a:r>
            <a:endParaRPr lang="cs-CZ" sz="1800" b="1" i="1" dirty="0">
              <a:solidFill>
                <a:srgbClr val="C00000"/>
              </a:solidFill>
              <a:latin typeface="Garamond" panose="02020404030301010803" pitchFamily="18" charset="0"/>
            </a:endParaRPr>
          </a:p>
        </p:txBody>
      </p:sp>
      <p:sp>
        <p:nvSpPr>
          <p:cNvPr id="3" name="Zástupný symbol pro obsah 2"/>
          <p:cNvSpPr>
            <a:spLocks noGrp="1"/>
          </p:cNvSpPr>
          <p:nvPr>
            <p:ph idx="1"/>
          </p:nvPr>
        </p:nvSpPr>
        <p:spPr>
          <a:xfrm>
            <a:off x="468313" y="1719263"/>
            <a:ext cx="8218487" cy="4589462"/>
          </a:xfrm>
        </p:spPr>
        <p:txBody>
          <a:bodyPr rtlCol="0">
            <a:normAutofit/>
          </a:bodyPr>
          <a:lstStyle/>
          <a:p>
            <a:pPr marL="0" indent="0" algn="just" eaLnBrk="1" fontAlgn="auto" hangingPunct="1">
              <a:spcAft>
                <a:spcPts val="0"/>
              </a:spcAft>
              <a:buFont typeface="Wingdings" panose="05000000000000000000" pitchFamily="2" charset="2"/>
              <a:buNone/>
              <a:defRPr/>
            </a:pPr>
            <a:endParaRPr lang="cs-CZ" sz="1400" dirty="0">
              <a:solidFill>
                <a:schemeClr val="tx1">
                  <a:lumMod val="85000"/>
                  <a:lumOff val="15000"/>
                </a:schemeClr>
              </a:solidFill>
              <a:latin typeface="Garamond" panose="02020404030301010803" pitchFamily="18" charset="0"/>
            </a:endParaRPr>
          </a:p>
          <a:p>
            <a:pPr algn="just" eaLnBrk="1" fontAlgn="auto" hangingPunct="1">
              <a:spcAft>
                <a:spcPts val="0"/>
              </a:spcAft>
              <a:buFont typeface="Wingdings" panose="05000000000000000000" pitchFamily="2" charset="2"/>
              <a:buNone/>
              <a:defRPr/>
            </a:pPr>
            <a:r>
              <a:rPr lang="cs-CZ" sz="1600" b="1" dirty="0">
                <a:solidFill>
                  <a:srgbClr val="FFC000"/>
                </a:solidFill>
                <a:effectLst>
                  <a:outerShdw blurRad="38100" dist="38100" dir="2700000" algn="tl">
                    <a:srgbClr val="000000">
                      <a:alpha val="43137"/>
                    </a:srgbClr>
                  </a:outerShdw>
                </a:effectLst>
                <a:latin typeface="Garamond" panose="02020404030301010803" pitchFamily="18" charset="0"/>
              </a:rPr>
              <a:t>K odst. 3</a:t>
            </a:r>
          </a:p>
          <a:p>
            <a:pPr algn="ctr" eaLnBrk="1" fontAlgn="auto" hangingPunct="1">
              <a:spcAft>
                <a:spcPts val="0"/>
              </a:spcAft>
              <a:buFont typeface="Wingdings" panose="05000000000000000000" pitchFamily="2" charset="2"/>
              <a:buNone/>
              <a:defRPr/>
            </a:pPr>
            <a:r>
              <a:rPr lang="cs-CZ" sz="1400" b="1" dirty="0">
                <a:solidFill>
                  <a:srgbClr val="00B0F0"/>
                </a:solidFill>
                <a:effectLst>
                  <a:outerShdw blurRad="38100" dist="38100" dir="2700000" algn="tl">
                    <a:srgbClr val="000000">
                      <a:alpha val="43137"/>
                    </a:srgbClr>
                  </a:outerShdw>
                </a:effectLst>
                <a:latin typeface="Garamond" panose="02020404030301010803" pitchFamily="18" charset="0"/>
              </a:rPr>
              <a:t>Pravidla pro ukládání trestů a ochranných opatření samostatně a vedle sebe</a:t>
            </a:r>
            <a:r>
              <a:rPr lang="cs-CZ" sz="1400" dirty="0">
                <a:solidFill>
                  <a:srgbClr val="00B0F0"/>
                </a:solidFill>
                <a:effectLst>
                  <a:outerShdw blurRad="38100" dist="38100" dir="2700000" algn="tl">
                    <a:srgbClr val="000000">
                      <a:alpha val="43137"/>
                    </a:srgbClr>
                  </a:outerShdw>
                </a:effectLst>
                <a:latin typeface="Garamond" panose="02020404030301010803" pitchFamily="18" charset="0"/>
              </a:rPr>
              <a:t> </a:t>
            </a:r>
          </a:p>
          <a:p>
            <a:pPr algn="just" eaLnBrk="1" fontAlgn="auto" hangingPunct="1">
              <a:spcAft>
                <a:spcPts val="0"/>
              </a:spcAft>
              <a:buFont typeface="Wingdings" panose="05000000000000000000" pitchFamily="2" charset="2"/>
              <a:buNone/>
              <a:defRPr/>
            </a:pPr>
            <a:endParaRPr 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algn="just" eaLnBrk="1" fontAlgn="auto" hangingPunct="1">
              <a:spcAft>
                <a:spcPts val="0"/>
              </a:spcAft>
              <a:buFont typeface="Wingdings" panose="05000000000000000000" pitchFamily="2" charset="2"/>
              <a:buNone/>
              <a:defRPr/>
            </a:pPr>
            <a:r>
              <a:rPr 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vedle peněžitého trestu nebo zabrání části majetku nelze uložit trest propadnutí stejné části majetku</a:t>
            </a:r>
            <a:r>
              <a:rPr lang="cs-CZ" sz="1400" b="1" dirty="0">
                <a:solidFill>
                  <a:schemeClr val="tx1">
                    <a:lumMod val="85000"/>
                    <a:lumOff val="15000"/>
                  </a:schemeClr>
                </a:solidFill>
                <a:latin typeface="Garamond" panose="02020404030301010803" pitchFamily="18" charset="0"/>
              </a:rPr>
              <a:t>;</a:t>
            </a:r>
            <a:r>
              <a:rPr lang="cs-CZ" sz="1400" dirty="0">
                <a:solidFill>
                  <a:schemeClr val="tx1">
                    <a:lumMod val="85000"/>
                    <a:lumOff val="15000"/>
                  </a:schemeClr>
                </a:solidFill>
                <a:latin typeface="Garamond" panose="02020404030301010803" pitchFamily="18" charset="0"/>
              </a:rPr>
              <a:t> </a:t>
            </a:r>
          </a:p>
          <a:p>
            <a:pPr algn="just" eaLnBrk="1" fontAlgn="auto" hangingPunct="1">
              <a:spcAft>
                <a:spcPts val="0"/>
              </a:spcAft>
              <a:buFont typeface="Wingdings" panose="05000000000000000000" pitchFamily="2" charset="2"/>
              <a:buNone/>
              <a:defRPr/>
            </a:pPr>
            <a:endParaRPr lang="cs-CZ" sz="1400" dirty="0">
              <a:solidFill>
                <a:schemeClr val="tx1">
                  <a:lumMod val="85000"/>
                  <a:lumOff val="15000"/>
                </a:schemeClr>
              </a:solidFill>
              <a:latin typeface="Garamond" panose="02020404030301010803" pitchFamily="18" charset="0"/>
            </a:endParaRPr>
          </a:p>
          <a:p>
            <a:pPr marL="0" indent="0" algn="just" eaLnBrk="1" fontAlgn="auto" hangingPunct="1">
              <a:spcAft>
                <a:spcPts val="0"/>
              </a:spcAft>
              <a:buFont typeface="Wingdings" panose="05000000000000000000" pitchFamily="2" charset="2"/>
              <a:buNone/>
              <a:defRPr/>
            </a:pPr>
            <a:r>
              <a:rPr 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tresty a ochranná opatření lze uložit vedle sebe nebo samostatně</a:t>
            </a:r>
            <a:r>
              <a:rPr lang="cs-CZ" sz="1400" dirty="0">
                <a:solidFill>
                  <a:schemeClr val="tx1">
                    <a:lumMod val="85000"/>
                    <a:lumOff val="15000"/>
                  </a:schemeClr>
                </a:solidFill>
                <a:latin typeface="Garamond" panose="02020404030301010803" pitchFamily="18" charset="0"/>
              </a:rPr>
              <a:t>, </a:t>
            </a:r>
            <a:r>
              <a:rPr lang="cs-CZ" sz="1200" dirty="0">
                <a:solidFill>
                  <a:schemeClr val="tx1">
                    <a:lumMod val="85000"/>
                    <a:lumOff val="15000"/>
                  </a:schemeClr>
                </a:solidFill>
                <a:latin typeface="Garamond" panose="02020404030301010803" pitchFamily="18" charset="0"/>
              </a:rPr>
              <a:t>přičemž u trestů a ochranného opatření upravených též v trestním zákoníku se pro jejich samostatné uložení použijí podmínky stanovené v trestním zákoníku </a:t>
            </a:r>
            <a:r>
              <a:rPr lang="cs-CZ" sz="1200" i="1" dirty="0">
                <a:solidFill>
                  <a:schemeClr val="tx1">
                    <a:lumMod val="85000"/>
                    <a:lumOff val="15000"/>
                  </a:schemeClr>
                </a:solidFill>
                <a:latin typeface="Garamond" panose="02020404030301010803" pitchFamily="18" charset="0"/>
              </a:rPr>
              <a:t>(</a:t>
            </a:r>
            <a:r>
              <a:rPr lang="cs-CZ" sz="1200" b="1"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1 odst. 2</a:t>
            </a:r>
            <a:r>
              <a:rPr lang="cs-CZ" sz="1200" i="1" dirty="0">
                <a:solidFill>
                  <a:schemeClr val="tx1">
                    <a:lumMod val="85000"/>
                    <a:lumOff val="15000"/>
                  </a:schemeClr>
                </a:solidFill>
                <a:latin typeface="Garamond" panose="02020404030301010803" pitchFamily="18" charset="0"/>
              </a:rPr>
              <a:t>),</a:t>
            </a:r>
            <a:r>
              <a:rPr lang="cs-CZ" sz="1200" b="1" i="1" dirty="0">
                <a:solidFill>
                  <a:schemeClr val="tx1">
                    <a:lumMod val="85000"/>
                    <a:lumOff val="15000"/>
                  </a:schemeClr>
                </a:solidFill>
                <a:latin typeface="Garamond" panose="02020404030301010803" pitchFamily="18" charset="0"/>
              </a:rPr>
              <a:t> </a:t>
            </a:r>
            <a:r>
              <a:rPr lang="cs-CZ" sz="1200" dirty="0">
                <a:solidFill>
                  <a:schemeClr val="tx1">
                    <a:lumMod val="85000"/>
                    <a:lumOff val="15000"/>
                  </a:schemeClr>
                </a:solidFill>
                <a:latin typeface="Garamond" panose="02020404030301010803" pitchFamily="18" charset="0"/>
              </a:rPr>
              <a:t>ale </a:t>
            </a:r>
          </a:p>
          <a:p>
            <a:pPr marL="0" indent="0" algn="just" eaLnBrk="1" fontAlgn="auto" hangingPunct="1">
              <a:spcAft>
                <a:spcPts val="0"/>
              </a:spcAft>
              <a:buFont typeface="Wingdings" panose="05000000000000000000" pitchFamily="2" charset="2"/>
              <a:buNone/>
              <a:defRPr/>
            </a:pPr>
            <a:endParaRPr lang="cs-CZ" sz="1400" dirty="0">
              <a:solidFill>
                <a:schemeClr val="tx1">
                  <a:lumMod val="85000"/>
                  <a:lumOff val="15000"/>
                </a:schemeClr>
              </a:solidFill>
              <a:latin typeface="Garamond" panose="02020404030301010803" pitchFamily="18" charset="0"/>
            </a:endParaRPr>
          </a:p>
          <a:p>
            <a:pPr marL="0" indent="0" algn="just" eaLnBrk="1" fontAlgn="auto" hangingPunct="1">
              <a:spcAft>
                <a:spcPts val="0"/>
              </a:spcAft>
              <a:buFont typeface="Wingdings" panose="05000000000000000000" pitchFamily="2" charset="2"/>
              <a:buNone/>
              <a:defRPr/>
            </a:pPr>
            <a:r>
              <a:rPr 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trest propadnutí majetku a trest propadnutí věci nelze uložit vedle zabrání stejné věci;</a:t>
            </a:r>
          </a:p>
          <a:p>
            <a:pPr marL="0" indent="0" algn="just" eaLnBrk="1" fontAlgn="auto" hangingPunct="1">
              <a:spcAft>
                <a:spcPts val="0"/>
              </a:spcAft>
              <a:buFont typeface="Wingdings" panose="05000000000000000000" pitchFamily="2" charset="2"/>
              <a:buNone/>
              <a:defRPr/>
            </a:pPr>
            <a:endParaRPr lang="cs-CZ" sz="1400" dirty="0">
              <a:solidFill>
                <a:schemeClr val="tx1">
                  <a:lumMod val="85000"/>
                  <a:lumOff val="15000"/>
                </a:schemeClr>
              </a:solidFill>
              <a:latin typeface="Garamond" panose="02020404030301010803" pitchFamily="18" charset="0"/>
            </a:endParaRPr>
          </a:p>
          <a:p>
            <a:pPr algn="just" eaLnBrk="1" fontAlgn="auto" hangingPunct="1">
              <a:spcAft>
                <a:spcPts val="0"/>
              </a:spcAft>
              <a:buFont typeface="Wingdings" panose="05000000000000000000" pitchFamily="2" charset="2"/>
              <a:buNone/>
              <a:defRPr/>
            </a:pPr>
            <a:endParaRPr lang="cs-CZ" sz="1400" dirty="0">
              <a:solidFill>
                <a:schemeClr val="tx1">
                  <a:lumMod val="85000"/>
                  <a:lumOff val="15000"/>
                </a:schemeClr>
              </a:solidFill>
              <a:latin typeface="Garamond" panose="02020404030301010803" pitchFamily="18" charset="0"/>
            </a:endParaRPr>
          </a:p>
          <a:p>
            <a:pPr algn="just" eaLnBrk="1" fontAlgn="auto" hangingPunct="1">
              <a:spcAft>
                <a:spcPts val="0"/>
              </a:spcAft>
              <a:buFont typeface="Wingdings" panose="05000000000000000000" pitchFamily="2" charset="2"/>
              <a:buNone/>
              <a:defRPr/>
            </a:pPr>
            <a:endParaRPr lang="cs-CZ" sz="1400" dirty="0">
              <a:solidFill>
                <a:schemeClr val="tx1">
                  <a:lumMod val="85000"/>
                  <a:lumOff val="15000"/>
                </a:schemeClr>
              </a:solidFill>
              <a:latin typeface="Garamond" panose="02020404030301010803"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606550" y="765175"/>
            <a:ext cx="5937250" cy="647700"/>
          </a:xfrm>
        </p:spPr>
        <p:txBody>
          <a:bodyPr>
            <a:noAutofit/>
          </a:bodyPr>
          <a:lstStyle/>
          <a:p>
            <a:pPr eaLnBrk="1" fontAlgn="auto" hangingPunct="1">
              <a:spcAft>
                <a:spcPts val="0"/>
              </a:spcAft>
              <a:defRPr/>
            </a:pPr>
            <a: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t>Zrušení právnické osoby </a:t>
            </a:r>
            <a:b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br>
            <a: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t>§ 16</a:t>
            </a:r>
          </a:p>
        </p:txBody>
      </p:sp>
      <p:sp>
        <p:nvSpPr>
          <p:cNvPr id="13315" name="Zástupný symbol pro obsah 2"/>
          <p:cNvSpPr>
            <a:spLocks noGrp="1"/>
          </p:cNvSpPr>
          <p:nvPr>
            <p:ph idx="1"/>
          </p:nvPr>
        </p:nvSpPr>
        <p:spPr>
          <a:xfrm>
            <a:off x="1606550" y="1628775"/>
            <a:ext cx="5937250" cy="4111625"/>
          </a:xfrm>
        </p:spPr>
        <p:txBody>
          <a:bodyPr rtlCol="0">
            <a:normAutofit fontScale="92500" lnSpcReduction="10000"/>
          </a:bodyPr>
          <a:lstStyle/>
          <a:p>
            <a:pPr marL="0" indent="0" algn="just" eaLnBrk="1" fontAlgn="auto" hangingPunct="1">
              <a:spcAft>
                <a:spcPts val="0"/>
              </a:spcAft>
              <a:buFont typeface="Wingdings" panose="05000000000000000000" pitchFamily="2" charset="2"/>
              <a:buNone/>
              <a:defRPr/>
            </a:pPr>
            <a:r>
              <a:rPr lang="cs-CZ" altLang="cs-CZ" sz="1400" b="1" dirty="0">
                <a:solidFill>
                  <a:schemeClr val="tx1">
                    <a:lumMod val="85000"/>
                    <a:lumOff val="15000"/>
                  </a:schemeClr>
                </a:solidFill>
                <a:latin typeface="Garamond" panose="02020404030301010803" pitchFamily="18" charset="0"/>
              </a:rPr>
              <a:t>1)</a:t>
            </a:r>
            <a:r>
              <a:rPr lang="cs-CZ" altLang="cs-CZ" sz="1400" dirty="0">
                <a:solidFill>
                  <a:schemeClr val="tx1">
                    <a:lumMod val="85000"/>
                    <a:lumOff val="15000"/>
                  </a:schemeClr>
                </a:solidFill>
                <a:latin typeface="Garamond" panose="02020404030301010803" pitchFamily="18" charset="0"/>
              </a:rPr>
              <a:t> Soud může uložit trest zrušení právnické osoby právnické osobě se sídlem v České republice, pokud její činnost spočívala zcela nebo převážně v páchání trestného činu nebo trestných činů. Trest zrušení právnické osoby nelze uložit, vylučuje-li to povaha právnické osoby.</a:t>
            </a:r>
          </a:p>
          <a:p>
            <a:pPr marL="0" indent="0" algn="just" eaLnBrk="1" fontAlgn="auto" hangingPunct="1">
              <a:spcAft>
                <a:spcPts val="0"/>
              </a:spcAft>
              <a:buFont typeface="Wingdings" panose="05000000000000000000" pitchFamily="2" charset="2"/>
              <a:buNone/>
              <a:defRPr/>
            </a:pPr>
            <a:r>
              <a:rPr lang="cs-CZ" altLang="cs-CZ" sz="1400" b="1" dirty="0">
                <a:solidFill>
                  <a:schemeClr val="tx1">
                    <a:lumMod val="85000"/>
                    <a:lumOff val="15000"/>
                  </a:schemeClr>
                </a:solidFill>
                <a:latin typeface="Garamond" panose="02020404030301010803" pitchFamily="18" charset="0"/>
              </a:rPr>
              <a:t>2)</a:t>
            </a:r>
            <a:r>
              <a:rPr lang="cs-CZ" altLang="cs-CZ" sz="1400" dirty="0">
                <a:solidFill>
                  <a:schemeClr val="tx1">
                    <a:lumMod val="85000"/>
                    <a:lumOff val="15000"/>
                  </a:schemeClr>
                </a:solidFill>
                <a:latin typeface="Garamond" panose="02020404030301010803" pitchFamily="18" charset="0"/>
              </a:rPr>
              <a:t> Je-li právnickou osobou banka, může soud uložit trest zrušení právnické osoby až po vyjádření České národní banky k možnostem a důsledkům jeho uložení; k tomuto vyjádření soud přihlédne. Obdobně se věta první použije ohledně pojišťovny, zajišťovny, penzijního fondu, investiční společnosti, investičního fondu, obchodníka s cennými papíry, spořitelního a úvěrního družstva, centrálního depozitáře, instituce elektronických peněz, platební instituce, provozovatele vypořádacího systému a organizátora trhu s investičními nástroji.</a:t>
            </a:r>
          </a:p>
          <a:p>
            <a:pPr marL="0" indent="0" algn="just" eaLnBrk="1" fontAlgn="auto" hangingPunct="1">
              <a:spcAft>
                <a:spcPts val="0"/>
              </a:spcAft>
              <a:buFont typeface="Wingdings" panose="05000000000000000000" pitchFamily="2" charset="2"/>
              <a:buNone/>
              <a:defRPr/>
            </a:pPr>
            <a:r>
              <a:rPr lang="cs-CZ" altLang="cs-CZ" sz="1400" b="1" dirty="0">
                <a:solidFill>
                  <a:schemeClr val="tx1">
                    <a:lumMod val="85000"/>
                    <a:lumOff val="15000"/>
                  </a:schemeClr>
                </a:solidFill>
                <a:latin typeface="Garamond" panose="02020404030301010803" pitchFamily="18" charset="0"/>
              </a:rPr>
              <a:t>3)</a:t>
            </a:r>
            <a:r>
              <a:rPr lang="cs-CZ" altLang="cs-CZ" sz="1400" dirty="0">
                <a:solidFill>
                  <a:schemeClr val="tx1">
                    <a:lumMod val="85000"/>
                    <a:lumOff val="15000"/>
                  </a:schemeClr>
                </a:solidFill>
                <a:latin typeface="Garamond" panose="02020404030301010803" pitchFamily="18" charset="0"/>
              </a:rPr>
              <a:t> Je-li právnickou osobou komoditní burza, může soud uložit trest zrušení právnické osoby až po vyjádření příslušného orgánu státní správy, který uděluje státní povolení k provozování burzy podle jiného právního předpisu, k možnostem a důsledkům jeho uložení; k tomuto vyjádření soud přihlédne.</a:t>
            </a:r>
          </a:p>
          <a:p>
            <a:pPr marL="0" indent="0" algn="just" eaLnBrk="1" fontAlgn="auto" hangingPunct="1">
              <a:spcAft>
                <a:spcPts val="0"/>
              </a:spcAft>
              <a:buFont typeface="Wingdings" panose="05000000000000000000" pitchFamily="2" charset="2"/>
              <a:buNone/>
              <a:defRPr/>
            </a:pPr>
            <a:r>
              <a:rPr lang="cs-CZ" altLang="cs-CZ" sz="1400" b="1" dirty="0">
                <a:solidFill>
                  <a:schemeClr val="tx1">
                    <a:lumMod val="85000"/>
                    <a:lumOff val="15000"/>
                  </a:schemeClr>
                </a:solidFill>
                <a:latin typeface="Garamond" panose="02020404030301010803" pitchFamily="18" charset="0"/>
              </a:rPr>
              <a:t>4)</a:t>
            </a:r>
            <a:r>
              <a:rPr lang="cs-CZ" altLang="cs-CZ" sz="1400" dirty="0">
                <a:solidFill>
                  <a:schemeClr val="tx1">
                    <a:lumMod val="85000"/>
                    <a:lumOff val="15000"/>
                  </a:schemeClr>
                </a:solidFill>
                <a:latin typeface="Garamond" panose="02020404030301010803" pitchFamily="18" charset="0"/>
              </a:rPr>
              <a:t> Právní mocí rozhodnutí, kterým byl uložen trest zrušení právnické osoby, vstupuje tato právnická osoba do likvidace.</a:t>
            </a:r>
            <a:r>
              <a:rPr lang="cs-CZ" altLang="cs-CZ" sz="1400" b="1" dirty="0">
                <a:solidFill>
                  <a:schemeClr val="tx1">
                    <a:lumMod val="85000"/>
                    <a:lumOff val="15000"/>
                  </a:schemeClr>
                </a:solidFill>
                <a:latin typeface="Garamond" panose="02020404030301010803" pitchFamily="18" charset="0"/>
              </a:rPr>
              <a:t> </a:t>
            </a:r>
          </a:p>
          <a:p>
            <a:pPr marL="0" indent="0" algn="just" eaLnBrk="1" fontAlgn="auto" hangingPunct="1">
              <a:spcAft>
                <a:spcPts val="0"/>
              </a:spcAft>
              <a:buFont typeface="Wingdings" panose="05000000000000000000" pitchFamily="2" charset="2"/>
              <a:buNone/>
              <a:defRPr/>
            </a:pPr>
            <a:r>
              <a:rPr lang="cs-CZ" altLang="cs-CZ" sz="1400" b="1" dirty="0">
                <a:solidFill>
                  <a:schemeClr val="tx1">
                    <a:lumMod val="85000"/>
                    <a:lumOff val="15000"/>
                  </a:schemeClr>
                </a:solidFill>
                <a:latin typeface="Garamond" panose="02020404030301010803" pitchFamily="18" charset="0"/>
              </a:rPr>
              <a:t>5)</a:t>
            </a:r>
            <a:r>
              <a:rPr lang="cs-CZ" altLang="cs-CZ" sz="1400" dirty="0">
                <a:solidFill>
                  <a:schemeClr val="tx1">
                    <a:lumMod val="85000"/>
                    <a:lumOff val="15000"/>
                  </a:schemeClr>
                </a:solidFill>
                <a:latin typeface="Garamond" panose="02020404030301010803" pitchFamily="18" charset="0"/>
              </a:rPr>
              <a:t> Z majetku právnické osoby, které byl uložen trest zrušení právnické osoby, mohou být uspokojeny pohledávky věřitelů, pokud nejde o majetek, u něhož je to vzhledem k jeho povaze nebo charakteru nebo k povaze spáchaného trestného činu vyloučeno.</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606550" y="620713"/>
            <a:ext cx="5937250" cy="720725"/>
          </a:xfrm>
        </p:spPr>
        <p:txBody>
          <a:bodyPr>
            <a:normAutofit/>
          </a:bodyPr>
          <a:lstStyle/>
          <a:p>
            <a:pPr eaLnBrk="1" fontAlgn="auto" hangingPunct="1">
              <a:spcAft>
                <a:spcPts val="0"/>
              </a:spcAft>
              <a:defRPr/>
            </a:pPr>
            <a: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t>Zrušení právnické osoby </a:t>
            </a:r>
            <a:b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br>
            <a: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t>§ 16</a:t>
            </a:r>
          </a:p>
        </p:txBody>
      </p:sp>
      <p:sp>
        <p:nvSpPr>
          <p:cNvPr id="3" name="Zástupný symbol pro obsah 2"/>
          <p:cNvSpPr>
            <a:spLocks noGrp="1"/>
          </p:cNvSpPr>
          <p:nvPr>
            <p:ph idx="1"/>
          </p:nvPr>
        </p:nvSpPr>
        <p:spPr>
          <a:xfrm>
            <a:off x="1606550" y="1557338"/>
            <a:ext cx="5937250" cy="4183062"/>
          </a:xfrm>
        </p:spPr>
        <p:txBody>
          <a:bodyPr rtlCol="0">
            <a:noAutofit/>
          </a:bodyPr>
          <a:lstStyle/>
          <a:p>
            <a:pPr marL="0" indent="0" algn="just" eaLnBrk="1" fontAlgn="auto" hangingPunct="1">
              <a:spcAft>
                <a:spcPts val="0"/>
              </a:spcAft>
              <a:buFont typeface="Wingdings" panose="05000000000000000000" pitchFamily="2" charset="2"/>
              <a:buNone/>
              <a:defRPr/>
            </a:pPr>
            <a:endParaRPr lang="cs-CZ" altLang="cs-CZ" sz="1100" dirty="0">
              <a:solidFill>
                <a:schemeClr val="tx1">
                  <a:lumMod val="85000"/>
                  <a:lumOff val="15000"/>
                </a:schemeClr>
              </a:solidFill>
              <a:latin typeface="Garamond" panose="02020404030301010803" pitchFamily="18" charset="0"/>
            </a:endParaRPr>
          </a:p>
          <a:p>
            <a:pPr marL="0" indent="0" algn="just" eaLnBrk="1" fontAlgn="auto" hangingPunct="1">
              <a:spcAft>
                <a:spcPts val="0"/>
              </a:spcAft>
              <a:buFont typeface="Wingdings" panose="05000000000000000000" pitchFamily="2" charset="2"/>
              <a:buNone/>
              <a:defRPr/>
            </a:pPr>
            <a:r>
              <a:rPr lang="cs-CZ" altLang="cs-CZ" sz="1100" b="1" i="1" dirty="0">
                <a:solidFill>
                  <a:srgbClr val="66FF66"/>
                </a:solidFill>
                <a:effectLst>
                  <a:outerShdw blurRad="38100" dist="38100" dir="2700000" algn="tl">
                    <a:srgbClr val="C0C0C0"/>
                  </a:outerShdw>
                </a:effectLst>
                <a:latin typeface="Garamond" panose="02020404030301010803" pitchFamily="18" charset="0"/>
              </a:rPr>
              <a:t>Pozn. </a:t>
            </a:r>
            <a:r>
              <a:rPr lang="cs-CZ" altLang="cs-CZ" sz="1100" dirty="0">
                <a:solidFill>
                  <a:schemeClr val="tx1">
                    <a:lumMod val="85000"/>
                    <a:lumOff val="15000"/>
                  </a:schemeClr>
                </a:solidFill>
                <a:latin typeface="Garamond" panose="02020404030301010803" pitchFamily="18" charset="0"/>
              </a:rPr>
              <a:t>Je </a:t>
            </a:r>
            <a:r>
              <a:rPr lang="cs-CZ" altLang="cs-CZ" sz="1100" b="1" i="1" dirty="0">
                <a:solidFill>
                  <a:srgbClr val="FFC000"/>
                </a:solidFill>
                <a:effectLst>
                  <a:outerShdw blurRad="38100" dist="38100" dir="2700000" algn="tl">
                    <a:srgbClr val="C0C0C0"/>
                  </a:outerShdw>
                </a:effectLst>
                <a:latin typeface="Garamond" panose="02020404030301010803" pitchFamily="18" charset="0"/>
              </a:rPr>
              <a:t>nepřísnějším trestem</a:t>
            </a:r>
            <a:r>
              <a:rPr lang="cs-CZ" altLang="cs-CZ" sz="1100" dirty="0">
                <a:solidFill>
                  <a:schemeClr val="tx1">
                    <a:lumMod val="85000"/>
                    <a:lumOff val="15000"/>
                  </a:schemeClr>
                </a:solidFill>
                <a:latin typeface="Garamond" panose="02020404030301010803" pitchFamily="18" charset="0"/>
              </a:rPr>
              <a:t>, který může být právnické osobě uložen. Podle důvodové zprávy přichází uložení tohoto trestu v úvahu zejména tam, kde se právnická osoba svou podstatou začlenila např. do organizovaného zločinu a tvořila jeden z významných článků organizace.</a:t>
            </a:r>
          </a:p>
          <a:p>
            <a:pPr marL="0" indent="0" algn="just" eaLnBrk="1" fontAlgn="auto" hangingPunct="1">
              <a:spcAft>
                <a:spcPts val="0"/>
              </a:spcAft>
              <a:buFont typeface="Wingdings" panose="05000000000000000000" pitchFamily="2" charset="2"/>
              <a:buNone/>
              <a:defRPr/>
            </a:pPr>
            <a:r>
              <a:rPr lang="cs-CZ" altLang="cs-CZ" sz="1100" b="1" dirty="0">
                <a:solidFill>
                  <a:srgbClr val="FFC000"/>
                </a:solidFill>
                <a:effectLst>
                  <a:outerShdw blurRad="38100" dist="38100" dir="2700000" algn="tl">
                    <a:srgbClr val="000000">
                      <a:alpha val="43137"/>
                    </a:srgbClr>
                  </a:outerShdw>
                </a:effectLst>
                <a:latin typeface="Garamond" panose="02020404030301010803" pitchFamily="18" charset="0"/>
              </a:rPr>
              <a:t>K odst. 1</a:t>
            </a:r>
          </a:p>
          <a:p>
            <a:pPr marL="0" indent="0" algn="ctr" eaLnBrk="1" fontAlgn="auto" hangingPunct="1">
              <a:spcAft>
                <a:spcPts val="0"/>
              </a:spcAft>
              <a:buFont typeface="Wingdings" panose="05000000000000000000" pitchFamily="2" charset="2"/>
              <a:buNone/>
              <a:defRPr/>
            </a:pPr>
            <a:r>
              <a:rPr lang="cs-CZ" altLang="cs-CZ" sz="1100" b="1" dirty="0">
                <a:solidFill>
                  <a:srgbClr val="00B0F0"/>
                </a:solidFill>
                <a:effectLst>
                  <a:outerShdw blurRad="38100" dist="38100" dir="2700000" algn="tl">
                    <a:srgbClr val="C0C0C0"/>
                  </a:outerShdw>
                </a:effectLst>
                <a:latin typeface="Garamond" panose="02020404030301010803" pitchFamily="18" charset="0"/>
              </a:rPr>
              <a:t>Základní podmínky uložení trestu zrušení právnické osoby</a:t>
            </a:r>
          </a:p>
          <a:p>
            <a:pPr marL="0" indent="0" algn="ctr" eaLnBrk="1" fontAlgn="auto" hangingPunct="1">
              <a:spcAft>
                <a:spcPts val="0"/>
              </a:spcAft>
              <a:buFont typeface="Wingdings" panose="05000000000000000000" pitchFamily="2" charset="2"/>
              <a:buNone/>
              <a:defRPr/>
            </a:pPr>
            <a:r>
              <a:rPr lang="cs-CZ" altLang="cs-CZ" sz="1100" b="1" dirty="0">
                <a:solidFill>
                  <a:srgbClr val="FFC000"/>
                </a:solidFill>
                <a:effectLst>
                  <a:outerShdw blurRad="38100" dist="38100" dir="2700000" algn="tl">
                    <a:srgbClr val="000000">
                      <a:alpha val="43137"/>
                    </a:srgbClr>
                  </a:outerShdw>
                </a:effectLst>
                <a:latin typeface="Garamond" panose="02020404030301010803" pitchFamily="18" charset="0"/>
              </a:rPr>
              <a:t>Pozitivní podmínky</a:t>
            </a:r>
          </a:p>
          <a:p>
            <a:pPr marL="0" indent="0" algn="just" eaLnBrk="1" fontAlgn="auto" hangingPunct="1">
              <a:spcAft>
                <a:spcPts val="0"/>
              </a:spcAft>
              <a:buFont typeface="Wingdings" panose="05000000000000000000" pitchFamily="2" charset="2"/>
              <a:buNone/>
              <a:defRPr/>
            </a:pPr>
            <a:r>
              <a:rPr lang="cs-CZ" altLang="cs-CZ" sz="1100" b="1" dirty="0">
                <a:solidFill>
                  <a:schemeClr val="tx1">
                    <a:lumMod val="85000"/>
                    <a:lumOff val="15000"/>
                  </a:schemeClr>
                </a:solidFill>
                <a:effectLst>
                  <a:outerShdw blurRad="38100" dist="38100" dir="2700000" algn="tl">
                    <a:srgbClr val="C0C0C0"/>
                  </a:outerShdw>
                </a:effectLst>
                <a:latin typeface="Garamond" panose="02020404030301010803" pitchFamily="18" charset="0"/>
              </a:rPr>
              <a:t>trestně odpovědná právnická osoba má své sídlo v České republice</a:t>
            </a:r>
            <a:r>
              <a:rPr lang="cs-CZ" altLang="cs-CZ" sz="1100" dirty="0">
                <a:solidFill>
                  <a:schemeClr val="tx1">
                    <a:lumMod val="85000"/>
                    <a:lumOff val="15000"/>
                  </a:schemeClr>
                </a:solidFill>
                <a:effectLst>
                  <a:outerShdw blurRad="38100" dist="38100" dir="2700000" algn="tl">
                    <a:srgbClr val="C0C0C0"/>
                  </a:outerShdw>
                </a:effectLst>
                <a:latin typeface="Garamond" panose="02020404030301010803" pitchFamily="18" charset="0"/>
              </a:rPr>
              <a:t> </a:t>
            </a:r>
            <a:r>
              <a:rPr lang="cs-CZ" altLang="cs-CZ" sz="1100" dirty="0">
                <a:solidFill>
                  <a:schemeClr val="tx1">
                    <a:lumMod val="85000"/>
                    <a:lumOff val="15000"/>
                  </a:schemeClr>
                </a:solidFill>
                <a:latin typeface="Garamond" panose="02020404030301010803" pitchFamily="18" charset="0"/>
              </a:rPr>
              <a:t>a kumulativně</a:t>
            </a:r>
          </a:p>
          <a:p>
            <a:pPr marL="0" indent="0" algn="just" eaLnBrk="1" fontAlgn="auto" hangingPunct="1">
              <a:spcAft>
                <a:spcPts val="0"/>
              </a:spcAft>
              <a:buFont typeface="Wingdings" panose="05000000000000000000" pitchFamily="2" charset="2"/>
              <a:buNone/>
              <a:defRPr/>
            </a:pPr>
            <a:r>
              <a:rPr lang="cs-CZ" altLang="cs-CZ" sz="1100" b="1" dirty="0">
                <a:solidFill>
                  <a:schemeClr val="tx1">
                    <a:lumMod val="85000"/>
                    <a:lumOff val="15000"/>
                  </a:schemeClr>
                </a:solidFill>
                <a:effectLst>
                  <a:outerShdw blurRad="38100" dist="38100" dir="2700000" algn="tl">
                    <a:srgbClr val="C0C0C0"/>
                  </a:outerShdw>
                </a:effectLst>
                <a:latin typeface="Garamond" panose="02020404030301010803" pitchFamily="18" charset="0"/>
              </a:rPr>
              <a:t>činnost této právnické osoby spočívala zcela nebo převážně v páchání trestného činu nebo trestných činů</a:t>
            </a:r>
            <a:r>
              <a:rPr lang="cs-CZ" altLang="cs-CZ" sz="1100" dirty="0">
                <a:solidFill>
                  <a:schemeClr val="tx1">
                    <a:lumMod val="85000"/>
                    <a:lumOff val="15000"/>
                  </a:schemeClr>
                </a:solidFill>
                <a:latin typeface="Garamond" panose="02020404030301010803" pitchFamily="18" charset="0"/>
              </a:rPr>
              <a:t>;</a:t>
            </a:r>
          </a:p>
          <a:p>
            <a:pPr marL="0" indent="0" algn="ctr" eaLnBrk="1" fontAlgn="auto" hangingPunct="1">
              <a:spcAft>
                <a:spcPts val="0"/>
              </a:spcAft>
              <a:buFont typeface="Wingdings" panose="05000000000000000000" pitchFamily="2" charset="2"/>
              <a:buNone/>
              <a:defRPr/>
            </a:pPr>
            <a:r>
              <a:rPr lang="cs-CZ" altLang="cs-CZ" sz="1100" b="1" dirty="0">
                <a:solidFill>
                  <a:srgbClr val="FFC000"/>
                </a:solidFill>
                <a:effectLst>
                  <a:outerShdw blurRad="38100" dist="38100" dir="2700000" algn="tl">
                    <a:srgbClr val="C0C0C0"/>
                  </a:outerShdw>
                </a:effectLst>
                <a:latin typeface="Garamond" panose="02020404030301010803" pitchFamily="18" charset="0"/>
              </a:rPr>
              <a:t>Negativní podmínka</a:t>
            </a:r>
          </a:p>
          <a:p>
            <a:pPr marL="0" indent="0" eaLnBrk="1" fontAlgn="auto" hangingPunct="1">
              <a:spcAft>
                <a:spcPts val="0"/>
              </a:spcAft>
              <a:buFont typeface="Wingdings" panose="05000000000000000000" pitchFamily="2" charset="2"/>
              <a:buNone/>
              <a:defRPr/>
            </a:pPr>
            <a:r>
              <a:rPr lang="cs-CZ" altLang="cs-CZ" sz="1100" b="1" dirty="0">
                <a:solidFill>
                  <a:schemeClr val="tx1">
                    <a:lumMod val="85000"/>
                    <a:lumOff val="15000"/>
                  </a:schemeClr>
                </a:solidFill>
                <a:effectLst>
                  <a:outerShdw blurRad="38100" dist="38100" dir="2700000" algn="tl">
                    <a:srgbClr val="C0C0C0"/>
                  </a:outerShdw>
                </a:effectLst>
                <a:latin typeface="Garamond" panose="02020404030301010803" pitchFamily="18" charset="0"/>
              </a:rPr>
              <a:t>uložení trestu zrušení právnické osoby nevylučuje povaha právnické osoby</a:t>
            </a:r>
            <a:r>
              <a:rPr lang="cs-CZ" altLang="cs-CZ" sz="1100" dirty="0">
                <a:solidFill>
                  <a:schemeClr val="tx1">
                    <a:lumMod val="85000"/>
                    <a:lumOff val="15000"/>
                  </a:schemeClr>
                </a:solidFill>
                <a:effectLst>
                  <a:outerShdw blurRad="38100" dist="38100" dir="2700000" algn="tl">
                    <a:srgbClr val="C0C0C0"/>
                  </a:outerShdw>
                </a:effectLst>
                <a:latin typeface="Garamond" panose="02020404030301010803" pitchFamily="18" charset="0"/>
              </a:rPr>
              <a:t> </a:t>
            </a:r>
            <a:r>
              <a:rPr lang="cs-CZ" altLang="cs-CZ" sz="1100" i="1" dirty="0">
                <a:solidFill>
                  <a:schemeClr val="tx1">
                    <a:lumMod val="85000"/>
                    <a:lumOff val="15000"/>
                  </a:schemeClr>
                </a:solidFill>
                <a:latin typeface="Garamond" panose="02020404030301010803" pitchFamily="18" charset="0"/>
              </a:rPr>
              <a:t>(např. u osob zřízených zákonem, u územně samosprávných celků apod.).</a:t>
            </a:r>
          </a:p>
          <a:p>
            <a:pPr marL="0" indent="0" eaLnBrk="1" fontAlgn="auto" hangingPunct="1">
              <a:spcAft>
                <a:spcPts val="0"/>
              </a:spcAft>
              <a:buFont typeface="Wingdings" panose="05000000000000000000" pitchFamily="2" charset="2"/>
              <a:buNone/>
              <a:defRPr/>
            </a:pPr>
            <a:endParaRPr lang="cs-CZ" altLang="cs-CZ" sz="1100" dirty="0">
              <a:solidFill>
                <a:schemeClr val="tx1">
                  <a:lumMod val="85000"/>
                  <a:lumOff val="15000"/>
                </a:schemeClr>
              </a:solidFill>
              <a:latin typeface="Garamond" panose="02020404030301010803"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692275" y="836613"/>
            <a:ext cx="5851525" cy="576262"/>
          </a:xfrm>
        </p:spPr>
        <p:txBody>
          <a:bodyPr>
            <a:noAutofit/>
          </a:bodyPr>
          <a:lstStyle/>
          <a:p>
            <a:pPr eaLnBrk="1" fontAlgn="auto" hangingPunct="1">
              <a:spcAft>
                <a:spcPts val="0"/>
              </a:spcAft>
              <a:defRPr/>
            </a:pPr>
            <a: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t>Zrušení právnické osoby </a:t>
            </a:r>
            <a:b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br>
            <a: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t>§ 16</a:t>
            </a:r>
          </a:p>
        </p:txBody>
      </p:sp>
      <p:sp>
        <p:nvSpPr>
          <p:cNvPr id="3" name="Zástupný symbol pro obsah 2"/>
          <p:cNvSpPr>
            <a:spLocks noGrp="1"/>
          </p:cNvSpPr>
          <p:nvPr>
            <p:ph idx="1"/>
          </p:nvPr>
        </p:nvSpPr>
        <p:spPr>
          <a:xfrm>
            <a:off x="1619250" y="1628775"/>
            <a:ext cx="5924550" cy="4111625"/>
          </a:xfrm>
        </p:spPr>
        <p:txBody>
          <a:bodyPr rtlCol="0">
            <a:noAutofit/>
          </a:bodyPr>
          <a:lstStyle/>
          <a:p>
            <a:pPr algn="just" eaLnBrk="1" fontAlgn="auto" hangingPunct="1">
              <a:spcAft>
                <a:spcPts val="0"/>
              </a:spcAft>
              <a:buFont typeface="Wingdings" panose="05000000000000000000" pitchFamily="2" charset="2"/>
              <a:buNone/>
              <a:defRPr/>
            </a:pPr>
            <a:r>
              <a:rPr lang="cs-CZ" sz="1400" b="1" dirty="0">
                <a:solidFill>
                  <a:srgbClr val="FFC000"/>
                </a:solidFill>
                <a:effectLst>
                  <a:outerShdw blurRad="38100" dist="38100" dir="2700000" algn="tl">
                    <a:srgbClr val="000000">
                      <a:alpha val="43137"/>
                    </a:srgbClr>
                  </a:outerShdw>
                </a:effectLst>
                <a:latin typeface="Garamond" panose="02020404030301010803" pitchFamily="18" charset="0"/>
              </a:rPr>
              <a:t>K odst. 2</a:t>
            </a:r>
            <a:endParaRPr lang="cs-CZ" sz="1400" dirty="0">
              <a:solidFill>
                <a:srgbClr val="FFC000"/>
              </a:solidFill>
              <a:effectLst>
                <a:outerShdw blurRad="38100" dist="38100" dir="2700000" algn="tl">
                  <a:srgbClr val="000000">
                    <a:alpha val="43137"/>
                  </a:srgbClr>
                </a:outerShdw>
              </a:effectLst>
              <a:latin typeface="Garamond" panose="02020404030301010803" pitchFamily="18" charset="0"/>
            </a:endParaRPr>
          </a:p>
          <a:p>
            <a:pPr algn="ctr" eaLnBrk="1" fontAlgn="auto" hangingPunct="1">
              <a:spcAft>
                <a:spcPts val="0"/>
              </a:spcAft>
              <a:buFont typeface="Wingdings" panose="05000000000000000000" pitchFamily="2" charset="2"/>
              <a:buNone/>
              <a:defRPr/>
            </a:pPr>
            <a:r>
              <a:rPr lang="cs-CZ" sz="1200" b="1" dirty="0">
                <a:solidFill>
                  <a:srgbClr val="00B0F0"/>
                </a:solidFill>
                <a:effectLst>
                  <a:outerShdw blurRad="38100" dist="38100" dir="2700000" algn="tl">
                    <a:srgbClr val="000000">
                      <a:alpha val="43137"/>
                    </a:srgbClr>
                  </a:outerShdw>
                </a:effectLst>
                <a:latin typeface="Garamond" panose="02020404030301010803" pitchFamily="18" charset="0"/>
              </a:rPr>
              <a:t>Postup při ukládání trestu zrušení právnické osoby uloženého bance </a:t>
            </a:r>
            <a:r>
              <a:rPr lang="cs-CZ" sz="1200" dirty="0">
                <a:solidFill>
                  <a:srgbClr val="00B0F0"/>
                </a:solidFill>
                <a:effectLst>
                  <a:outerShdw blurRad="38100" dist="38100" dir="2700000" algn="tl">
                    <a:srgbClr val="000000">
                      <a:alpha val="43137"/>
                    </a:srgbClr>
                  </a:outerShdw>
                </a:effectLst>
                <a:latin typeface="Garamond" panose="02020404030301010803" pitchFamily="18" charset="0"/>
              </a:rPr>
              <a:t> </a:t>
            </a:r>
          </a:p>
          <a:p>
            <a:pPr algn="just" eaLnBrk="1" fontAlgn="auto" hangingPunct="1">
              <a:spcAft>
                <a:spcPts val="0"/>
              </a:spcAft>
              <a:buFont typeface="Wingdings" panose="05000000000000000000" pitchFamily="2" charset="2"/>
              <a:buNone/>
              <a:defRPr/>
            </a:pPr>
            <a:r>
              <a:rPr lang="cs-CZ" sz="1200" b="1" dirty="0">
                <a:solidFill>
                  <a:srgbClr val="FFC000"/>
                </a:solidFill>
                <a:effectLst>
                  <a:outerShdw blurRad="38100" dist="38100" dir="2700000" algn="tl">
                    <a:srgbClr val="000000">
                      <a:alpha val="43137"/>
                    </a:srgbClr>
                  </a:outerShdw>
                </a:effectLst>
                <a:latin typeface="Garamond" panose="02020404030301010803" pitchFamily="18" charset="0"/>
              </a:rPr>
              <a:t>Vyžádání vyjádření České národní banky soudem</a:t>
            </a: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k možnostem a důsledkům jeho uložení, zejména jaký je význam stíhané právnické osoby pro stabilitu finančního trhu a jaké dopady lze očekávat v důsledku jejího případného zrušení. K tomuto vyjádření je </a:t>
            </a:r>
            <a:r>
              <a:rPr lang="cs-CZ" sz="1200" b="1" dirty="0">
                <a:solidFill>
                  <a:srgbClr val="FFC000"/>
                </a:solidFill>
                <a:effectLst>
                  <a:outerShdw blurRad="38100" dist="38100" dir="2700000" algn="tl">
                    <a:srgbClr val="000000">
                      <a:alpha val="43137"/>
                    </a:srgbClr>
                  </a:outerShdw>
                </a:effectLst>
                <a:latin typeface="Garamond" panose="02020404030301010803" pitchFamily="18" charset="0"/>
              </a:rPr>
              <a:t>soud</a:t>
            </a:r>
            <a:r>
              <a:rPr lang="cs-CZ" sz="1200" dirty="0">
                <a:solidFill>
                  <a:srgbClr val="FFC000"/>
                </a:solidFill>
                <a:effectLst>
                  <a:outerShdw blurRad="38100" dist="38100" dir="2700000" algn="tl">
                    <a:srgbClr val="000000">
                      <a:alpha val="43137"/>
                    </a:srgbClr>
                  </a:outerShdw>
                </a:effectLst>
                <a:latin typeface="Garamond" panose="02020404030301010803" pitchFamily="18" charset="0"/>
              </a:rPr>
              <a:t> </a:t>
            </a: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povinen přihlédnout a v rozhodnutí se s ním vypořádat, </a:t>
            </a:r>
            <a:r>
              <a:rPr lang="cs-CZ" sz="1200" b="1" dirty="0">
                <a:solidFill>
                  <a:srgbClr val="FFC000"/>
                </a:solidFill>
                <a:effectLst>
                  <a:outerShdw blurRad="38100" dist="38100" dir="2700000" algn="tl">
                    <a:srgbClr val="000000">
                      <a:alpha val="43137"/>
                    </a:srgbClr>
                  </a:outerShdw>
                </a:effectLst>
                <a:latin typeface="Garamond" panose="02020404030301010803" pitchFamily="18" charset="0"/>
              </a:rPr>
              <a:t>není jím však vázán</a:t>
            </a:r>
            <a:r>
              <a:rPr lang="cs-CZ" sz="1200" dirty="0">
                <a:solidFill>
                  <a:srgbClr val="FFC000"/>
                </a:solidFill>
                <a:effectLst>
                  <a:outerShdw blurRad="38100" dist="38100" dir="2700000" algn="tl">
                    <a:srgbClr val="000000">
                      <a:alpha val="43137"/>
                    </a:srgbClr>
                  </a:outerShdw>
                </a:effectLst>
                <a:latin typeface="Garamond" panose="02020404030301010803" pitchFamily="18" charset="0"/>
              </a:rPr>
              <a:t> </a:t>
            </a: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 může rozhodnout i odchylně za předpokladu, že tento postup řádně odůvodní. </a:t>
            </a:r>
          </a:p>
          <a:p>
            <a:pPr algn="just" eaLnBrk="1" fontAlgn="auto" hangingPunct="1">
              <a:spcAft>
                <a:spcPts val="0"/>
              </a:spcAft>
              <a:buFont typeface="Wingdings" panose="05000000000000000000" pitchFamily="2" charset="2"/>
              <a:buNone/>
              <a:defRPr/>
            </a:pPr>
            <a:r>
              <a:rPr lang="cs-CZ" sz="1200" b="1" dirty="0">
                <a:solidFill>
                  <a:srgbClr val="FFC000"/>
                </a:solidFill>
                <a:effectLst>
                  <a:outerShdw blurRad="38100" dist="38100" dir="2700000" algn="tl">
                    <a:srgbClr val="000000">
                      <a:alpha val="43137"/>
                    </a:srgbClr>
                  </a:outerShdw>
                </a:effectLst>
                <a:latin typeface="Garamond" panose="02020404030301010803" pitchFamily="18" charset="0"/>
              </a:rPr>
              <a:t>Obdobný postup soudu</a:t>
            </a:r>
            <a:r>
              <a:rPr lang="cs-CZ" sz="1200" dirty="0">
                <a:solidFill>
                  <a:srgbClr val="FFC000"/>
                </a:solidFill>
                <a:effectLst>
                  <a:outerShdw blurRad="38100" dist="38100" dir="2700000" algn="tl">
                    <a:srgbClr val="000000">
                      <a:alpha val="43137"/>
                    </a:srgbClr>
                  </a:outerShdw>
                </a:effectLst>
                <a:latin typeface="Garamond" panose="02020404030301010803" pitchFamily="18" charset="0"/>
              </a:rPr>
              <a:t> </a:t>
            </a:r>
            <a:r>
              <a:rPr lang="cs-CZ" sz="12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(u dalších subjektů, nad nimiž Česká národní banka vykonává dohled)</a:t>
            </a:r>
            <a:endPar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spcAft>
                <a:spcPts val="0"/>
              </a:spcAft>
              <a:buFont typeface="Arial" panose="020B0604020202020204" pitchFamily="34" charset="0"/>
              <a:buNone/>
              <a:defRPr/>
            </a:pP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U pojišťoven, poboček pojišťoven, zajišťoven, poboček zajišťoven, penzijních fondů, investičních společností, investičních fondů, obchodníků s cennými papíry, spořitelních a úvěrních družstev,  centrálního depozitáře, institucí elektronických peněz, poboček zahraničních institucí elektronických peněz, platebních institucí, provozovatelů vypořádacích systémů a organizátorů trhů s investičními nástroji. </a:t>
            </a:r>
          </a:p>
          <a:p>
            <a:pPr algn="just" eaLnBrk="1" fontAlgn="auto" hangingPunct="1">
              <a:spcAft>
                <a:spcPts val="0"/>
              </a:spcAft>
              <a:buFont typeface="Wingdings" panose="05000000000000000000" pitchFamily="2" charset="2"/>
              <a:buNone/>
              <a:defRPr/>
            </a:pPr>
            <a:endPar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835150" y="549275"/>
            <a:ext cx="5708650" cy="719138"/>
          </a:xfrm>
        </p:spPr>
        <p:txBody>
          <a:bodyPr>
            <a:noAutofit/>
          </a:bodyPr>
          <a:lstStyle/>
          <a:p>
            <a:pPr eaLnBrk="1" fontAlgn="auto" hangingPunct="1">
              <a:spcAft>
                <a:spcPts val="0"/>
              </a:spcAft>
              <a:defRPr/>
            </a:pPr>
            <a: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t>Zrušení právnické osoby </a:t>
            </a:r>
            <a:b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br>
            <a: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t>§ 16</a:t>
            </a:r>
          </a:p>
        </p:txBody>
      </p:sp>
      <p:sp>
        <p:nvSpPr>
          <p:cNvPr id="3" name="Zástupný symbol pro obsah 2"/>
          <p:cNvSpPr>
            <a:spLocks noGrp="1"/>
          </p:cNvSpPr>
          <p:nvPr>
            <p:ph idx="1"/>
          </p:nvPr>
        </p:nvSpPr>
        <p:spPr>
          <a:xfrm>
            <a:off x="468313" y="1557338"/>
            <a:ext cx="8229600" cy="4554537"/>
          </a:xfrm>
        </p:spPr>
        <p:txBody>
          <a:bodyPr rtlCol="0">
            <a:normAutofit/>
          </a:bodyPr>
          <a:lstStyle/>
          <a:p>
            <a:pPr algn="just" eaLnBrk="1" fontAlgn="auto" hangingPunct="1">
              <a:spcAft>
                <a:spcPts val="0"/>
              </a:spcAft>
              <a:buFont typeface="Wingdings" panose="05000000000000000000" pitchFamily="2" charset="2"/>
              <a:buNone/>
              <a:defRPr/>
            </a:pPr>
            <a:r>
              <a:rPr lang="cs-CZ" sz="1400" b="1" dirty="0">
                <a:solidFill>
                  <a:srgbClr val="FFC000"/>
                </a:solidFill>
                <a:effectLst>
                  <a:outerShdw blurRad="38100" dist="38100" dir="2700000" algn="tl">
                    <a:srgbClr val="000000">
                      <a:alpha val="43137"/>
                    </a:srgbClr>
                  </a:outerShdw>
                </a:effectLst>
                <a:latin typeface="Garamond" panose="02020404030301010803" pitchFamily="18" charset="0"/>
              </a:rPr>
              <a:t>K odst. 3</a:t>
            </a:r>
            <a:endParaRPr lang="cs-CZ" sz="1400" dirty="0">
              <a:solidFill>
                <a:srgbClr val="FFC000"/>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spcAft>
                <a:spcPts val="0"/>
              </a:spcAft>
              <a:buFont typeface="Wingdings" panose="05000000000000000000" pitchFamily="2" charset="2"/>
              <a:buNone/>
              <a:defRPr/>
            </a:pPr>
            <a:r>
              <a:rPr 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Obdobný postup u komoditních burz</a:t>
            </a:r>
            <a:r>
              <a:rPr lang="cs-CZ" sz="1200" dirty="0">
                <a:solidFill>
                  <a:schemeClr val="tx1">
                    <a:lumMod val="85000"/>
                    <a:lumOff val="15000"/>
                  </a:schemeClr>
                </a:solidFill>
                <a:latin typeface="Garamond" panose="02020404030301010803" pitchFamily="18" charset="0"/>
              </a:rPr>
              <a:t>, jež vykonávají </a:t>
            </a:r>
            <a:r>
              <a:rPr 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činnost na území České republiky na základě státního povolení udělovaného příslušným orgánem státní správy</a:t>
            </a:r>
            <a:r>
              <a:rPr lang="cs-CZ" sz="1200" dirty="0">
                <a:solidFill>
                  <a:schemeClr val="tx1">
                    <a:lumMod val="85000"/>
                    <a:lumOff val="15000"/>
                  </a:schemeClr>
                </a:solidFill>
                <a:latin typeface="Garamond" panose="02020404030301010803" pitchFamily="18" charset="0"/>
              </a:rPr>
              <a:t> </a:t>
            </a:r>
            <a:r>
              <a:rPr lang="cs-CZ" sz="1200" i="1" dirty="0">
                <a:solidFill>
                  <a:schemeClr val="tx1">
                    <a:lumMod val="85000"/>
                    <a:lumOff val="15000"/>
                  </a:schemeClr>
                </a:solidFill>
                <a:latin typeface="Garamond" panose="02020404030301010803" pitchFamily="18" charset="0"/>
              </a:rPr>
              <a:t>(Ministerstvo průmyslu a obchodu nebo Ministerstvo zemědělství). </a:t>
            </a:r>
            <a:endParaRPr lang="cs-CZ" sz="1200" dirty="0">
              <a:solidFill>
                <a:schemeClr val="tx1">
                  <a:lumMod val="85000"/>
                  <a:lumOff val="15000"/>
                </a:schemeClr>
              </a:solidFill>
              <a:latin typeface="Garamond" panose="02020404030301010803" pitchFamily="18" charset="0"/>
            </a:endParaRPr>
          </a:p>
          <a:p>
            <a:pPr algn="just" eaLnBrk="1" fontAlgn="auto" hangingPunct="1">
              <a:spcAft>
                <a:spcPts val="0"/>
              </a:spcAft>
              <a:buFont typeface="Wingdings" panose="05000000000000000000" pitchFamily="2" charset="2"/>
              <a:buNone/>
              <a:defRPr/>
            </a:pPr>
            <a:r>
              <a:rPr lang="cs-CZ" sz="1400" b="1" dirty="0">
                <a:solidFill>
                  <a:srgbClr val="FFC000"/>
                </a:solidFill>
                <a:effectLst>
                  <a:outerShdw blurRad="38100" dist="38100" dir="2700000" algn="tl">
                    <a:srgbClr val="000000">
                      <a:alpha val="43137"/>
                    </a:srgbClr>
                  </a:outerShdw>
                </a:effectLst>
                <a:latin typeface="Garamond" panose="02020404030301010803" pitchFamily="18" charset="0"/>
              </a:rPr>
              <a:t>K odst. 4</a:t>
            </a:r>
          </a:p>
          <a:p>
            <a:pPr algn="ctr" eaLnBrk="1" fontAlgn="auto" hangingPunct="1">
              <a:spcAft>
                <a:spcPts val="0"/>
              </a:spcAft>
              <a:buFont typeface="Wingdings" panose="05000000000000000000" pitchFamily="2" charset="2"/>
              <a:buNone/>
              <a:defRPr/>
            </a:pPr>
            <a:r>
              <a:rPr lang="cs-CZ" sz="1400" b="1" dirty="0">
                <a:solidFill>
                  <a:srgbClr val="00B0F0"/>
                </a:solidFill>
                <a:effectLst>
                  <a:outerShdw blurRad="38100" dist="38100" dir="2700000" algn="tl">
                    <a:srgbClr val="000000">
                      <a:alpha val="43137"/>
                    </a:srgbClr>
                  </a:outerShdw>
                </a:effectLst>
                <a:latin typeface="Garamond" panose="02020404030301010803" pitchFamily="18" charset="0"/>
              </a:rPr>
              <a:t>Důsledky nabytí právní moci rozhodnutí o uložení ZPV</a:t>
            </a:r>
            <a:endParaRPr lang="cs-CZ" sz="1400" dirty="0">
              <a:solidFill>
                <a:srgbClr val="00B0F0"/>
              </a:solidFill>
              <a:effectLst>
                <a:outerShdw blurRad="38100" dist="38100" dir="2700000" algn="tl">
                  <a:srgbClr val="000000">
                    <a:alpha val="43137"/>
                  </a:srgbClr>
                </a:outerShdw>
              </a:effectLst>
              <a:latin typeface="Garamond" panose="02020404030301010803" pitchFamily="18" charset="0"/>
            </a:endParaRPr>
          </a:p>
          <a:p>
            <a:pPr algn="just" eaLnBrk="1" fontAlgn="auto" hangingPunct="1">
              <a:spcAft>
                <a:spcPts val="0"/>
              </a:spcAft>
              <a:buFont typeface="Wingdings" panose="05000000000000000000" pitchFamily="2" charset="2"/>
              <a:buNone/>
              <a:defRPr/>
            </a:pPr>
            <a:r>
              <a:rPr lang="cs-CZ" sz="1200" b="1" dirty="0">
                <a:solidFill>
                  <a:srgbClr val="00B0F0"/>
                </a:solidFill>
                <a:effectLst>
                  <a:outerShdw blurRad="38100" dist="38100" dir="2700000" algn="tl">
                    <a:srgbClr val="000000">
                      <a:alpha val="43137"/>
                    </a:srgbClr>
                  </a:outerShdw>
                </a:effectLst>
                <a:latin typeface="Garamond" panose="02020404030301010803" pitchFamily="18" charset="0"/>
              </a:rPr>
              <a:t>Vstup právnické osoby do likvidace</a:t>
            </a:r>
            <a:r>
              <a:rPr lang="cs-CZ" sz="1200" dirty="0">
                <a:solidFill>
                  <a:srgbClr val="00B0F0"/>
                </a:solidFill>
                <a:effectLst>
                  <a:outerShdw blurRad="38100" dist="38100" dir="2700000" algn="tl">
                    <a:srgbClr val="000000">
                      <a:alpha val="43137"/>
                    </a:srgbClr>
                  </a:outerShdw>
                </a:effectLst>
                <a:latin typeface="Garamond" panose="02020404030301010803" pitchFamily="18" charset="0"/>
              </a:rPr>
              <a:t>  </a:t>
            </a:r>
            <a:r>
              <a:rPr lang="cs-CZ" sz="1200" i="1" dirty="0">
                <a:solidFill>
                  <a:schemeClr val="tx1">
                    <a:lumMod val="85000"/>
                    <a:lumOff val="15000"/>
                  </a:schemeClr>
                </a:solidFill>
                <a:latin typeface="Garamond" panose="02020404030301010803" pitchFamily="18" charset="0"/>
              </a:rPr>
              <a:t>(použití právní úpravy týkající se likvidace příslušného druhu právnické osoby)</a:t>
            </a:r>
          </a:p>
          <a:p>
            <a:pPr marL="0" indent="0" algn="just" eaLnBrk="1" fontAlgn="auto" hangingPunct="1">
              <a:spcAft>
                <a:spcPts val="0"/>
              </a:spcAft>
              <a:buFont typeface="Wingdings" panose="05000000000000000000" pitchFamily="2" charset="2"/>
              <a:buNone/>
              <a:defRPr/>
            </a:pPr>
            <a:r>
              <a:rPr lang="cs-CZ" sz="1200" b="1" dirty="0">
                <a:solidFill>
                  <a:srgbClr val="00B0F0"/>
                </a:solidFill>
                <a:effectLst>
                  <a:outerShdw blurRad="38100" dist="38100" dir="2700000" algn="tl">
                    <a:srgbClr val="000000">
                      <a:alpha val="43137"/>
                    </a:srgbClr>
                  </a:outerShdw>
                </a:effectLst>
                <a:latin typeface="Garamond" panose="02020404030301010803" pitchFamily="18" charset="0"/>
              </a:rPr>
              <a:t>Likvidace všech právnických osob </a:t>
            </a: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 187 OZ a násl., výjimky obchodní korporace - § 37 – 39 a § 94 ZOK, podle typu - §§ 97, 120, 133 a 242, 549 – 551, 756, 771 – 772 ZOK; u státních podniků §§ 9 a 15 zákona o státním podniku ad., kupř. u spolků - §§ 269 – 273 OZ;</a:t>
            </a:r>
            <a:endParaRPr lang="cs-CZ" sz="1200" i="1" dirty="0">
              <a:solidFill>
                <a:schemeClr val="tx1">
                  <a:lumMod val="85000"/>
                  <a:lumOff val="15000"/>
                </a:schemeClr>
              </a:solidFill>
              <a:latin typeface="Garamond" panose="02020404030301010803" pitchFamily="18" charset="0"/>
            </a:endParaRPr>
          </a:p>
          <a:p>
            <a:pPr algn="just" eaLnBrk="1" fontAlgn="auto" hangingPunct="1">
              <a:spcAft>
                <a:spcPts val="0"/>
              </a:spcAft>
              <a:buFont typeface="Wingdings" panose="05000000000000000000" pitchFamily="2" charset="2"/>
              <a:buNone/>
              <a:defRPr/>
            </a:pPr>
            <a:endParaRPr lang="cs-CZ" sz="1200" dirty="0">
              <a:solidFill>
                <a:schemeClr val="tx1">
                  <a:lumMod val="85000"/>
                  <a:lumOff val="15000"/>
                </a:schemeClr>
              </a:solidFill>
              <a:latin typeface="Garamond" panose="02020404030301010803" pitchFamily="18" charset="0"/>
            </a:endParaRPr>
          </a:p>
          <a:p>
            <a:pPr algn="just" eaLnBrk="1" fontAlgn="auto" hangingPunct="1">
              <a:spcAft>
                <a:spcPts val="0"/>
              </a:spcAft>
              <a:buFont typeface="Wingdings" panose="05000000000000000000" pitchFamily="2" charset="2"/>
              <a:buNone/>
              <a:defRPr/>
            </a:pPr>
            <a:endParaRPr lang="cs-CZ" sz="1200" dirty="0">
              <a:solidFill>
                <a:schemeClr val="tx1">
                  <a:lumMod val="85000"/>
                  <a:lumOff val="15000"/>
                </a:schemeClr>
              </a:solidFill>
              <a:latin typeface="Garamond" panose="02020404030301010803"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692275" y="746125"/>
            <a:ext cx="5851525" cy="522288"/>
          </a:xfrm>
        </p:spPr>
        <p:txBody>
          <a:bodyPr>
            <a:noAutofit/>
          </a:bodyPr>
          <a:lstStyle/>
          <a:p>
            <a:pPr eaLnBrk="1" fontAlgn="auto" hangingPunct="1">
              <a:spcAft>
                <a:spcPts val="0"/>
              </a:spcAft>
              <a:defRPr/>
            </a:pPr>
            <a: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t>Zrušení právnické osoby </a:t>
            </a:r>
            <a:b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br>
            <a: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t>§ 16</a:t>
            </a:r>
          </a:p>
        </p:txBody>
      </p:sp>
      <p:sp>
        <p:nvSpPr>
          <p:cNvPr id="3" name="Zástupný symbol pro obsah 2"/>
          <p:cNvSpPr>
            <a:spLocks noGrp="1"/>
          </p:cNvSpPr>
          <p:nvPr>
            <p:ph idx="1"/>
          </p:nvPr>
        </p:nvSpPr>
        <p:spPr>
          <a:xfrm>
            <a:off x="395288" y="1412875"/>
            <a:ext cx="8302625" cy="4699000"/>
          </a:xfrm>
        </p:spPr>
        <p:txBody>
          <a:bodyPr rtlCol="0">
            <a:normAutofit/>
          </a:bodyPr>
          <a:lstStyle/>
          <a:p>
            <a:pPr algn="just" eaLnBrk="1" fontAlgn="auto" hangingPunct="1">
              <a:spcAft>
                <a:spcPts val="0"/>
              </a:spcAft>
              <a:buFont typeface="Wingdings" panose="05000000000000000000" pitchFamily="2" charset="2"/>
              <a:buNone/>
              <a:defRPr/>
            </a:pPr>
            <a:endPar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algn="just" eaLnBrk="1" fontAlgn="auto" hangingPunct="1">
              <a:spcAft>
                <a:spcPts val="0"/>
              </a:spcAft>
              <a:buFont typeface="Wingdings" panose="05000000000000000000" pitchFamily="2" charset="2"/>
              <a:buNone/>
              <a:defRPr/>
            </a:pPr>
            <a:r>
              <a:rPr lang="cs-CZ" altLang="cs-CZ" sz="1400" b="1" dirty="0">
                <a:solidFill>
                  <a:srgbClr val="FFC000"/>
                </a:solidFill>
                <a:effectLst>
                  <a:outerShdw blurRad="38100" dist="38100" dir="2700000" algn="tl">
                    <a:srgbClr val="000000">
                      <a:alpha val="43137"/>
                    </a:srgbClr>
                  </a:outerShdw>
                </a:effectLst>
                <a:latin typeface="Garamond" panose="02020404030301010803" pitchFamily="18" charset="0"/>
              </a:rPr>
              <a:t>K odst. 5</a:t>
            </a:r>
            <a:endParaRPr lang="cs-CZ" altLang="cs-CZ" sz="1200" b="1" dirty="0">
              <a:solidFill>
                <a:srgbClr val="FFC000"/>
              </a:solidFill>
              <a:effectLst>
                <a:outerShdw blurRad="38100" dist="38100" dir="2700000" algn="tl">
                  <a:srgbClr val="000000">
                    <a:alpha val="43137"/>
                  </a:srgbClr>
                </a:outerShdw>
              </a:effectLst>
              <a:latin typeface="Garamond" panose="02020404030301010803" pitchFamily="18" charset="0"/>
            </a:endParaRPr>
          </a:p>
          <a:p>
            <a:pPr algn="just" eaLnBrk="1" fontAlgn="auto" hangingPunct="1">
              <a:spcAft>
                <a:spcPts val="0"/>
              </a:spcAft>
              <a:buFont typeface="Wingdings" panose="05000000000000000000" pitchFamily="2" charset="2"/>
              <a:buNone/>
              <a:defRPr/>
            </a:pPr>
            <a:r>
              <a:rPr lang="cs-CZ" altLang="cs-CZ" sz="1400" b="1" dirty="0">
                <a:solidFill>
                  <a:srgbClr val="00B0F0"/>
                </a:solidFill>
                <a:effectLst>
                  <a:outerShdw blurRad="38100" dist="38100" dir="2700000" algn="tl">
                    <a:srgbClr val="000000">
                      <a:alpha val="43137"/>
                    </a:srgbClr>
                  </a:outerShdw>
                </a:effectLst>
                <a:latin typeface="Garamond" panose="02020404030301010803" pitchFamily="18" charset="0"/>
              </a:rPr>
              <a:t>Ochrana práv třetích osob</a:t>
            </a:r>
            <a:r>
              <a:rPr lang="cs-CZ" altLang="cs-CZ" sz="1200" dirty="0">
                <a:solidFill>
                  <a:srgbClr val="00B0F0"/>
                </a:solidFill>
                <a:effectLst>
                  <a:outerShdw blurRad="38100" dist="38100" dir="2700000" algn="tl">
                    <a:srgbClr val="000000">
                      <a:alpha val="43137"/>
                    </a:srgbClr>
                  </a:outerShdw>
                </a:effectLst>
                <a:latin typeface="Garamond" panose="02020404030301010803" pitchFamily="18" charset="0"/>
              </a:rPr>
              <a:t> </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umožnění </a:t>
            </a:r>
            <a:r>
              <a:rPr lang="cs-CZ" alt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uspokojení pohledávky věřitelů z majetku právnické osoby</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a:t>
            </a:r>
          </a:p>
          <a:p>
            <a:pPr algn="just" eaLnBrk="1" fontAlgn="auto" hangingPunct="1">
              <a:spcAft>
                <a:spcPts val="0"/>
              </a:spcAft>
              <a:buFont typeface="Wingdings" panose="05000000000000000000" pitchFamily="2" charset="2"/>
              <a:buNone/>
              <a:defRPr/>
            </a:pPr>
            <a:endPar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algn="just" eaLnBrk="1" fontAlgn="auto" hangingPunct="1">
              <a:spcAft>
                <a:spcPts val="0"/>
              </a:spcAft>
              <a:buFont typeface="Wingdings" panose="05000000000000000000" pitchFamily="2" charset="2"/>
              <a:buNone/>
              <a:defRPr/>
            </a:pP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Za věřitele bude považována každá osoba, která má vůči společnosti určitou pohledávku </a:t>
            </a:r>
            <a:r>
              <a:rPr lang="cs-CZ" altLang="cs-CZ" sz="12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(např. i zaměstnanci, kterým nebyla vyplacena mzda).</a:t>
            </a:r>
          </a:p>
          <a:p>
            <a:pPr algn="just" eaLnBrk="1" fontAlgn="auto" hangingPunct="1">
              <a:spcAft>
                <a:spcPts val="0"/>
              </a:spcAft>
              <a:buFont typeface="Wingdings" panose="05000000000000000000" pitchFamily="2" charset="2"/>
              <a:buNone/>
              <a:defRPr/>
            </a:pPr>
            <a:endParaRPr lang="cs-CZ" altLang="cs-CZ" sz="12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algn="just" eaLnBrk="1" fontAlgn="auto" hangingPunct="1">
              <a:spcAft>
                <a:spcPts val="0"/>
              </a:spcAft>
              <a:buFont typeface="Wingdings" panose="05000000000000000000" pitchFamily="2" charset="2"/>
              <a:buNone/>
              <a:defRPr/>
            </a:pPr>
            <a:r>
              <a:rPr lang="cs-CZ" altLang="cs-CZ" sz="1400" b="1" dirty="0">
                <a:solidFill>
                  <a:srgbClr val="00B0F0"/>
                </a:solidFill>
                <a:effectLst>
                  <a:outerShdw blurRad="38100" dist="38100" dir="2700000" algn="tl">
                    <a:srgbClr val="000000">
                      <a:alpha val="43137"/>
                    </a:srgbClr>
                  </a:outerShdw>
                </a:effectLst>
                <a:latin typeface="Garamond" panose="02020404030301010803" pitchFamily="18" charset="0"/>
              </a:rPr>
              <a:t>Podmínka</a:t>
            </a:r>
            <a:r>
              <a:rPr lang="cs-CZ" altLang="cs-CZ" sz="1200" dirty="0">
                <a:solidFill>
                  <a:srgbClr val="00B0F0"/>
                </a:solidFill>
                <a:effectLst>
                  <a:outerShdw blurRad="38100" dist="38100" dir="2700000" algn="tl">
                    <a:srgbClr val="000000">
                      <a:alpha val="43137"/>
                    </a:srgbClr>
                  </a:outerShdw>
                </a:effectLst>
                <a:latin typeface="Garamond" panose="02020404030301010803" pitchFamily="18" charset="0"/>
              </a:rPr>
              <a:t> </a:t>
            </a:r>
          </a:p>
          <a:p>
            <a:pPr algn="just" eaLnBrk="1" fontAlgn="auto" hangingPunct="1">
              <a:spcAft>
                <a:spcPts val="0"/>
              </a:spcAft>
              <a:buFont typeface="Wingdings" panose="05000000000000000000" pitchFamily="2" charset="2"/>
              <a:buNone/>
              <a:defRPr/>
            </a:pP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nejedná se o takový majetek právnické osoby, u něhož je uspokojení pohledávek vzhledem k jeho povaze nebo charakteru nebo k povaze spáchaného trestného činu vyloučeno, patrně majetek, u kterého jsou splněny podmínky uložení trestu propadnutí věci apod. </a:t>
            </a:r>
            <a:r>
              <a:rPr lang="cs-CZ" altLang="cs-CZ" sz="12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(srov.     </a:t>
            </a:r>
            <a:r>
              <a:rPr lang="cs-CZ" altLang="cs-CZ" sz="1200" b="1"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70 odst. 1, odst. 2 </a:t>
            </a:r>
            <a:r>
              <a:rPr lang="cs-CZ" altLang="cs-CZ" sz="1200" b="1" i="1" dirty="0" err="1">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TrZ</a:t>
            </a:r>
            <a:r>
              <a:rPr lang="cs-CZ" altLang="cs-CZ" sz="12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t>
            </a:r>
          </a:p>
          <a:p>
            <a:pPr algn="just" eaLnBrk="1" fontAlgn="auto" hangingPunct="1">
              <a:spcAft>
                <a:spcPts val="0"/>
              </a:spcAft>
              <a:buFont typeface="Wingdings" panose="05000000000000000000" pitchFamily="2" charset="2"/>
              <a:buNone/>
              <a:defRPr/>
            </a:pPr>
            <a:endPar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algn="just" eaLnBrk="1" fontAlgn="auto" hangingPunct="1">
              <a:spcAft>
                <a:spcPts val="0"/>
              </a:spcAft>
              <a:buFont typeface="Wingdings" panose="05000000000000000000" pitchFamily="2" charset="2"/>
              <a:buNone/>
              <a:defRPr/>
            </a:pPr>
            <a:endPar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algn="just" eaLnBrk="1" fontAlgn="auto" hangingPunct="1">
              <a:spcAft>
                <a:spcPts val="0"/>
              </a:spcAft>
              <a:buFont typeface="Wingdings" panose="05000000000000000000" pitchFamily="2" charset="2"/>
              <a:buNone/>
              <a:defRPr/>
            </a:pPr>
            <a:endPar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51013" y="692150"/>
            <a:ext cx="5851525" cy="649288"/>
          </a:xfrm>
        </p:spPr>
        <p:txBody>
          <a:bodyPr>
            <a:noAutofit/>
          </a:bodyPr>
          <a:lstStyle/>
          <a:p>
            <a:pPr eaLnBrk="1" fontAlgn="auto" hangingPunct="1">
              <a:spcAft>
                <a:spcPts val="0"/>
              </a:spcAft>
              <a:defRPr/>
            </a:pPr>
            <a: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t>Propadnutí majetku </a:t>
            </a:r>
            <a:b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br>
            <a: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t>§ 17</a:t>
            </a:r>
          </a:p>
        </p:txBody>
      </p:sp>
      <p:sp>
        <p:nvSpPr>
          <p:cNvPr id="3" name="Zástupný symbol pro obsah 2"/>
          <p:cNvSpPr>
            <a:spLocks noGrp="1"/>
          </p:cNvSpPr>
          <p:nvPr>
            <p:ph idx="1"/>
          </p:nvPr>
        </p:nvSpPr>
        <p:spPr>
          <a:xfrm>
            <a:off x="1619250" y="1557338"/>
            <a:ext cx="5924550" cy="4183062"/>
          </a:xfrm>
        </p:spPr>
        <p:txBody>
          <a:bodyPr rtlCol="0">
            <a:normAutofit fontScale="92500" lnSpcReduction="10000"/>
          </a:bodyPr>
          <a:lstStyle/>
          <a:p>
            <a:pPr marL="0" indent="0" algn="just" eaLnBrk="1" fontAlgn="auto" hangingPunct="1">
              <a:spcAft>
                <a:spcPts val="0"/>
              </a:spcAft>
              <a:buFont typeface="Wingdings" panose="05000000000000000000" pitchFamily="2" charset="2"/>
              <a:buNone/>
              <a:defRPr/>
            </a:pPr>
            <a:r>
              <a:rPr lang="cs-CZ" sz="1400" b="1" dirty="0">
                <a:solidFill>
                  <a:schemeClr val="tx1">
                    <a:lumMod val="85000"/>
                    <a:lumOff val="15000"/>
                  </a:schemeClr>
                </a:solidFill>
                <a:latin typeface="Garamond" panose="02020404030301010803" pitchFamily="18" charset="0"/>
              </a:rPr>
              <a:t>1)</a:t>
            </a:r>
            <a:r>
              <a:rPr lang="cs-CZ" sz="1400" dirty="0">
                <a:solidFill>
                  <a:schemeClr val="tx1">
                    <a:lumMod val="85000"/>
                    <a:lumOff val="15000"/>
                  </a:schemeClr>
                </a:solidFill>
                <a:latin typeface="Garamond" panose="02020404030301010803" pitchFamily="18" charset="0"/>
              </a:rPr>
              <a:t> Soud může uložit trest propadnutí majetku, odsuzuje-li právnickou osobu za zvlášť závažný zločin, kterým pro sebe nebo jiného získala nebo se snažila získat majetkový prospěch.</a:t>
            </a:r>
          </a:p>
          <a:p>
            <a:pPr marL="0" indent="0" algn="just" eaLnBrk="1" fontAlgn="auto" hangingPunct="1">
              <a:spcAft>
                <a:spcPts val="0"/>
              </a:spcAft>
              <a:buFont typeface="Wingdings" panose="05000000000000000000" pitchFamily="2" charset="2"/>
              <a:buNone/>
              <a:defRPr/>
            </a:pPr>
            <a:r>
              <a:rPr lang="cs-CZ" sz="1400" b="1" dirty="0">
                <a:solidFill>
                  <a:schemeClr val="tx1">
                    <a:lumMod val="85000"/>
                    <a:lumOff val="15000"/>
                  </a:schemeClr>
                </a:solidFill>
                <a:latin typeface="Garamond" panose="02020404030301010803" pitchFamily="18" charset="0"/>
              </a:rPr>
              <a:t>2)</a:t>
            </a:r>
            <a:r>
              <a:rPr lang="cs-CZ" sz="1400" dirty="0">
                <a:solidFill>
                  <a:schemeClr val="tx1">
                    <a:lumMod val="85000"/>
                    <a:lumOff val="15000"/>
                  </a:schemeClr>
                </a:solidFill>
                <a:latin typeface="Garamond" panose="02020404030301010803" pitchFamily="18" charset="0"/>
              </a:rPr>
              <a:t> Bez podmínek odstavce 1 může soud uložit trest propadnutí majetku pouze v případě, že trestní zákoník uložení tohoto trestu za spáchaný zločin dovoluje.</a:t>
            </a:r>
          </a:p>
          <a:p>
            <a:pPr marL="0" indent="0" algn="just" eaLnBrk="1" fontAlgn="auto" hangingPunct="1">
              <a:spcAft>
                <a:spcPts val="0"/>
              </a:spcAft>
              <a:buFont typeface="Wingdings" panose="05000000000000000000" pitchFamily="2" charset="2"/>
              <a:buNone/>
              <a:defRPr/>
            </a:pPr>
            <a:r>
              <a:rPr lang="cs-CZ" sz="1400" b="1" dirty="0">
                <a:solidFill>
                  <a:schemeClr val="tx1">
                    <a:lumMod val="85000"/>
                    <a:lumOff val="15000"/>
                  </a:schemeClr>
                </a:solidFill>
                <a:latin typeface="Garamond" panose="02020404030301010803" pitchFamily="18" charset="0"/>
              </a:rPr>
              <a:t>3)</a:t>
            </a:r>
            <a:r>
              <a:rPr lang="cs-CZ" sz="1400" dirty="0">
                <a:solidFill>
                  <a:schemeClr val="tx1">
                    <a:lumMod val="85000"/>
                    <a:lumOff val="15000"/>
                  </a:schemeClr>
                </a:solidFill>
                <a:latin typeface="Garamond" panose="02020404030301010803" pitchFamily="18" charset="0"/>
              </a:rPr>
              <a:t> Propadnutí majetku postihuje celý majetek právnické osoby nebo tu jeho část, kterou soud určí.</a:t>
            </a:r>
          </a:p>
          <a:p>
            <a:pPr marL="0" indent="0" algn="just" eaLnBrk="1" fontAlgn="auto" hangingPunct="1">
              <a:spcAft>
                <a:spcPts val="0"/>
              </a:spcAft>
              <a:buFont typeface="Wingdings" panose="05000000000000000000" pitchFamily="2" charset="2"/>
              <a:buNone/>
              <a:defRPr/>
            </a:pPr>
            <a:r>
              <a:rPr lang="cs-CZ" sz="1400" b="1" dirty="0">
                <a:solidFill>
                  <a:schemeClr val="tx1">
                    <a:lumMod val="85000"/>
                    <a:lumOff val="15000"/>
                  </a:schemeClr>
                </a:solidFill>
                <a:latin typeface="Garamond" panose="02020404030301010803" pitchFamily="18" charset="0"/>
              </a:rPr>
              <a:t>4)</a:t>
            </a:r>
            <a:r>
              <a:rPr lang="cs-CZ" sz="1400" dirty="0">
                <a:solidFill>
                  <a:schemeClr val="tx1">
                    <a:lumMod val="85000"/>
                    <a:lumOff val="15000"/>
                  </a:schemeClr>
                </a:solidFill>
                <a:latin typeface="Garamond" panose="02020404030301010803" pitchFamily="18" charset="0"/>
              </a:rPr>
              <a:t> Je-li právnickou osobou banka nebo zahraniční banka, jejíž pobočka vykonává činnost na území České republiky na základě bankovní licence udělené Českou národní bankou nebo na základě principu jednotné licence podle jiného právního předpisu, může soud uložit trest propadnutí majetku až po vyjádření České národní banky k možnostem a důsledkům jeho uložení; k tomuto vyjádření soud přihlédne. Obdobně se věta první použije ohledně pojišťovny, pobočky pojišťovny, zajišťovny, pobočky zajišťovny, penzijního fondu, investiční společnosti, investičního fondu, obchodníka s cennými papíry, pobočky obchodníka s cennými papíry, spořitelního a úvěrního družstva, centrálního depozitáře, instituce elektronických peněz, pobočky zahraniční instituce elektronických peněz, platební instituce, provozovatele vypořádacího systému a organizátora trhu s investičními nástroji.</a:t>
            </a:r>
          </a:p>
          <a:p>
            <a:pPr marL="0" indent="0" algn="just" eaLnBrk="1" fontAlgn="auto" hangingPunct="1">
              <a:spcAft>
                <a:spcPts val="0"/>
              </a:spcAft>
              <a:buFont typeface="Wingdings" panose="05000000000000000000" pitchFamily="2" charset="2"/>
              <a:buNone/>
              <a:defRPr/>
            </a:pPr>
            <a:endParaRPr lang="cs-CZ" sz="1200" b="1" i="1" dirty="0">
              <a:solidFill>
                <a:schemeClr val="tx1">
                  <a:lumMod val="85000"/>
                  <a:lumOff val="15000"/>
                </a:schemeClr>
              </a:solidFill>
              <a:latin typeface="Garamond" panose="02020404030301010803" pitchFamily="18" charset="0"/>
            </a:endParaRPr>
          </a:p>
          <a:p>
            <a:pPr marL="0" indent="0" algn="just" eaLnBrk="1" fontAlgn="auto" hangingPunct="1">
              <a:spcAft>
                <a:spcPts val="0"/>
              </a:spcAft>
              <a:buFont typeface="Wingdings" panose="05000000000000000000" pitchFamily="2" charset="2"/>
              <a:buNone/>
              <a:defRPr/>
            </a:pPr>
            <a:r>
              <a:rPr lang="cs-CZ" sz="1400" b="1" i="1" dirty="0">
                <a:solidFill>
                  <a:srgbClr val="66FF66"/>
                </a:solidFill>
                <a:latin typeface="Garamond" panose="02020404030301010803" pitchFamily="18" charset="0"/>
              </a:rPr>
              <a:t>Pozn.</a:t>
            </a:r>
            <a:r>
              <a:rPr lang="cs-CZ" sz="1200" b="1" i="1" dirty="0">
                <a:solidFill>
                  <a:schemeClr val="tx1">
                    <a:lumMod val="85000"/>
                    <a:lumOff val="15000"/>
                  </a:schemeClr>
                </a:solidFill>
                <a:latin typeface="Garamond" panose="02020404030301010803" pitchFamily="18" charset="0"/>
              </a:rPr>
              <a:t> </a:t>
            </a:r>
            <a:r>
              <a:rPr lang="cs-CZ" sz="1200" b="1" dirty="0">
                <a:solidFill>
                  <a:srgbClr val="FFC000"/>
                </a:solidFill>
                <a:effectLst>
                  <a:outerShdw blurRad="38100" dist="38100" dir="2700000" algn="tl">
                    <a:srgbClr val="000000">
                      <a:alpha val="43137"/>
                    </a:srgbClr>
                  </a:outerShdw>
                </a:effectLst>
                <a:latin typeface="Garamond" panose="02020404030301010803" pitchFamily="18" charset="0"/>
              </a:rPr>
              <a:t>Právní úprava je speciální</a:t>
            </a:r>
            <a:r>
              <a:rPr lang="cs-CZ" sz="1200" dirty="0">
                <a:solidFill>
                  <a:srgbClr val="FFC000"/>
                </a:solidFill>
                <a:latin typeface="Garamond" panose="02020404030301010803" pitchFamily="18" charset="0"/>
              </a:rPr>
              <a:t>, ale i </a:t>
            </a:r>
            <a:r>
              <a:rPr lang="cs-CZ" sz="1200" b="1" dirty="0">
                <a:solidFill>
                  <a:srgbClr val="FFC000"/>
                </a:solidFill>
                <a:effectLst>
                  <a:outerShdw blurRad="38100" dist="38100" dir="2700000" algn="tl">
                    <a:srgbClr val="000000">
                      <a:alpha val="43137"/>
                    </a:srgbClr>
                  </a:outerShdw>
                </a:effectLst>
                <a:latin typeface="Garamond" panose="02020404030301010803" pitchFamily="18" charset="0"/>
              </a:rPr>
              <a:t>subsidiární</a:t>
            </a:r>
            <a:r>
              <a:rPr lang="cs-CZ" sz="1200" dirty="0">
                <a:solidFill>
                  <a:srgbClr val="FFC000"/>
                </a:solidFill>
                <a:effectLst>
                  <a:outerShdw blurRad="38100" dist="38100" dir="2700000" algn="tl">
                    <a:srgbClr val="000000">
                      <a:alpha val="43137"/>
                    </a:srgbClr>
                  </a:outerShdw>
                </a:effectLst>
                <a:latin typeface="Garamond" panose="02020404030301010803" pitchFamily="18" charset="0"/>
              </a:rPr>
              <a:t> </a:t>
            </a:r>
            <a:r>
              <a:rPr lang="cs-CZ" sz="1200" dirty="0">
                <a:solidFill>
                  <a:schemeClr val="tx1">
                    <a:lumMod val="85000"/>
                    <a:lumOff val="15000"/>
                  </a:schemeClr>
                </a:solidFill>
                <a:latin typeface="Garamond" panose="02020404030301010803" pitchFamily="18" charset="0"/>
              </a:rPr>
              <a:t>užití trestního zákoníku </a:t>
            </a:r>
            <a:r>
              <a:rPr lang="cs-CZ" sz="1500" dirty="0">
                <a:solidFill>
                  <a:srgbClr val="00B0F0"/>
                </a:solidFill>
                <a:latin typeface="Garamond" panose="02020404030301010803" pitchFamily="18" charset="0"/>
              </a:rPr>
              <a:t>- </a:t>
            </a:r>
            <a:r>
              <a:rPr lang="cs-CZ" sz="1500" b="1" dirty="0">
                <a:solidFill>
                  <a:srgbClr val="00B0F0"/>
                </a:solidFill>
                <a:effectLst>
                  <a:outerShdw blurRad="38100" dist="38100" dir="2700000" algn="tl">
                    <a:srgbClr val="000000">
                      <a:alpha val="43137"/>
                    </a:srgbClr>
                  </a:outerShdw>
                </a:effectLst>
                <a:latin typeface="Garamond" panose="02020404030301010803" pitchFamily="18" charset="0"/>
              </a:rPr>
              <a:t>§ 66 odst. 5</a:t>
            </a:r>
            <a:r>
              <a:rPr lang="cs-CZ" sz="1500" dirty="0">
                <a:solidFill>
                  <a:srgbClr val="00B0F0"/>
                </a:solidFill>
                <a:effectLst>
                  <a:outerShdw blurRad="38100" dist="38100" dir="2700000" algn="tl">
                    <a:srgbClr val="000000">
                      <a:alpha val="43137"/>
                    </a:srgbClr>
                  </a:outerShdw>
                </a:effectLst>
                <a:latin typeface="Garamond" panose="02020404030301010803" pitchFamily="18" charset="0"/>
              </a:rPr>
              <a:t> </a:t>
            </a:r>
            <a:r>
              <a:rPr lang="cs-CZ" sz="1200" dirty="0">
                <a:solidFill>
                  <a:schemeClr val="tx1">
                    <a:lumMod val="85000"/>
                    <a:lumOff val="15000"/>
                  </a:schemeClr>
                </a:solidFill>
                <a:latin typeface="Garamond" panose="02020404030301010803" pitchFamily="18" charset="0"/>
              </a:rPr>
              <a:t>- propadlý majetek připadá státu. Podmínky pro uložení trestu propadnutí majetku právnické osobě jsou nastaveny shodně jako v trestním zákoníku. </a:t>
            </a:r>
          </a:p>
          <a:p>
            <a:pPr marL="0" indent="0" algn="just" eaLnBrk="1" fontAlgn="auto" hangingPunct="1">
              <a:spcAft>
                <a:spcPts val="0"/>
              </a:spcAft>
              <a:buFont typeface="Wingdings" panose="05000000000000000000" pitchFamily="2" charset="2"/>
              <a:buNone/>
              <a:defRPr/>
            </a:pPr>
            <a:endParaRPr lang="cs-CZ" sz="1200" dirty="0">
              <a:solidFill>
                <a:schemeClr val="tx1">
                  <a:lumMod val="85000"/>
                  <a:lumOff val="15000"/>
                </a:schemeClr>
              </a:solidFill>
              <a:latin typeface="Garamond" panose="02020404030301010803" pitchFamily="18" charset="0"/>
            </a:endParaRPr>
          </a:p>
          <a:p>
            <a:pPr marL="0" indent="0" algn="just" eaLnBrk="1" fontAlgn="auto" hangingPunct="1">
              <a:spcAft>
                <a:spcPts val="0"/>
              </a:spcAft>
              <a:buFont typeface="Wingdings" panose="05000000000000000000" pitchFamily="2" charset="2"/>
              <a:buNone/>
              <a:defRPr/>
            </a:pPr>
            <a:endParaRPr lang="cs-CZ" sz="1200" b="1" dirty="0">
              <a:solidFill>
                <a:schemeClr val="tx1">
                  <a:lumMod val="85000"/>
                  <a:lumOff val="15000"/>
                </a:schemeClr>
              </a:solidFill>
              <a:latin typeface="Garamond" panose="02020404030301010803"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619250" y="836613"/>
            <a:ext cx="5924550" cy="504825"/>
          </a:xfrm>
        </p:spPr>
        <p:txBody>
          <a:bodyPr>
            <a:noAutofit/>
          </a:bodyPr>
          <a:lstStyle/>
          <a:p>
            <a:pPr eaLnBrk="1" fontAlgn="auto" hangingPunct="1">
              <a:spcAft>
                <a:spcPts val="0"/>
              </a:spcAft>
              <a:defRPr/>
            </a:pPr>
            <a: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t>Propadnutí majetku </a:t>
            </a:r>
            <a:b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br>
            <a: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t>§ 17</a:t>
            </a:r>
          </a:p>
        </p:txBody>
      </p:sp>
      <p:sp>
        <p:nvSpPr>
          <p:cNvPr id="3" name="Zástupný symbol pro obsah 2"/>
          <p:cNvSpPr>
            <a:spLocks noGrp="1"/>
          </p:cNvSpPr>
          <p:nvPr>
            <p:ph idx="1"/>
          </p:nvPr>
        </p:nvSpPr>
        <p:spPr>
          <a:xfrm>
            <a:off x="1619250" y="1412875"/>
            <a:ext cx="5924550" cy="4327525"/>
          </a:xfrm>
        </p:spPr>
        <p:txBody>
          <a:bodyPr rtlCol="0">
            <a:normAutofit fontScale="92500" lnSpcReduction="20000"/>
          </a:bodyPr>
          <a:lstStyle/>
          <a:p>
            <a:pPr marL="0" indent="0" algn="just" eaLnBrk="1" fontAlgn="auto" hangingPunct="1">
              <a:spcAft>
                <a:spcPts val="0"/>
              </a:spcAft>
              <a:buFont typeface="Wingdings" panose="05000000000000000000" pitchFamily="2" charset="2"/>
              <a:buNone/>
              <a:defRPr/>
            </a:pPr>
            <a:r>
              <a:rPr lang="cs-CZ" sz="1400" b="1" dirty="0">
                <a:solidFill>
                  <a:srgbClr val="FFC000"/>
                </a:solidFill>
                <a:effectLst>
                  <a:outerShdw blurRad="38100" dist="38100" dir="2700000" algn="tl">
                    <a:srgbClr val="000000">
                      <a:alpha val="43137"/>
                    </a:srgbClr>
                  </a:outerShdw>
                </a:effectLst>
                <a:latin typeface="Garamond" panose="02020404030301010803" pitchFamily="18" charset="0"/>
              </a:rPr>
              <a:t>K odst. 1</a:t>
            </a:r>
            <a:endParaRPr lang="cs-CZ" sz="1400" dirty="0">
              <a:solidFill>
                <a:srgbClr val="FFC000"/>
              </a:solidFill>
              <a:effectLst>
                <a:outerShdw blurRad="38100" dist="38100" dir="2700000" algn="tl">
                  <a:srgbClr val="000000">
                    <a:alpha val="43137"/>
                  </a:srgbClr>
                </a:outerShdw>
              </a:effectLst>
              <a:latin typeface="Garamond" panose="02020404030301010803" pitchFamily="18" charset="0"/>
            </a:endParaRPr>
          </a:p>
          <a:p>
            <a:pPr marL="0" indent="0" algn="ctr" eaLnBrk="1" fontAlgn="auto" hangingPunct="1">
              <a:spcAft>
                <a:spcPts val="0"/>
              </a:spcAft>
              <a:buFont typeface="Wingdings" panose="05000000000000000000" pitchFamily="2" charset="2"/>
              <a:buNone/>
              <a:defRPr/>
            </a:pPr>
            <a:r>
              <a:rPr lang="cs-CZ" sz="1400" b="1" dirty="0">
                <a:solidFill>
                  <a:srgbClr val="00B0F0"/>
                </a:solidFill>
                <a:effectLst>
                  <a:outerShdw blurRad="38100" dist="38100" dir="2700000" algn="tl">
                    <a:srgbClr val="000000">
                      <a:alpha val="43137"/>
                    </a:srgbClr>
                  </a:outerShdw>
                </a:effectLst>
                <a:latin typeface="Garamond" panose="02020404030301010803" pitchFamily="18" charset="0"/>
              </a:rPr>
              <a:t>Zákonné podmínky č. 1  uložení trestu propadnutí majetku</a:t>
            </a:r>
            <a:r>
              <a:rPr 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t>
            </a:r>
          </a:p>
          <a:p>
            <a:pPr marL="0" indent="0" algn="just" eaLnBrk="1" fontAlgn="auto" hangingPunct="1">
              <a:spcAft>
                <a:spcPts val="0"/>
              </a:spcAft>
              <a:buFont typeface="Wingdings" panose="05000000000000000000" pitchFamily="2" charset="2"/>
              <a:buNone/>
              <a:defRPr/>
            </a:pP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spáchání zvlášť závažného zločinu právnickou osobou </a:t>
            </a:r>
            <a:r>
              <a:rPr lang="cs-CZ" sz="1200" i="1" dirty="0">
                <a:solidFill>
                  <a:schemeClr val="tx1">
                    <a:lumMod val="85000"/>
                    <a:lumOff val="15000"/>
                  </a:schemeClr>
                </a:solidFill>
                <a:latin typeface="Garamond" panose="02020404030301010803" pitchFamily="18" charset="0"/>
              </a:rPr>
              <a:t>(viz </a:t>
            </a:r>
            <a:r>
              <a:rPr lang="cs-CZ" sz="1200" b="1"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14 odst. 3 </a:t>
            </a:r>
            <a:r>
              <a:rPr lang="cs-CZ" sz="1200" b="1" i="1" dirty="0" err="1">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TrZ</a:t>
            </a:r>
            <a:r>
              <a:rPr lang="cs-CZ" sz="1200" i="1" dirty="0">
                <a:solidFill>
                  <a:schemeClr val="tx1">
                    <a:lumMod val="85000"/>
                    <a:lumOff val="15000"/>
                  </a:schemeClr>
                </a:solidFill>
                <a:latin typeface="Garamond" panose="02020404030301010803" pitchFamily="18" charset="0"/>
              </a:rPr>
              <a:t>)</a:t>
            </a:r>
            <a:r>
              <a:rPr lang="cs-CZ" sz="1200" dirty="0">
                <a:solidFill>
                  <a:schemeClr val="tx1">
                    <a:lumMod val="85000"/>
                    <a:lumOff val="15000"/>
                  </a:schemeClr>
                </a:solidFill>
                <a:latin typeface="Garamond" panose="02020404030301010803" pitchFamily="18" charset="0"/>
              </a:rPr>
              <a:t> </a:t>
            </a:r>
            <a:r>
              <a:rPr lang="cs-CZ" sz="1200" b="1" dirty="0">
                <a:solidFill>
                  <a:srgbClr val="00B0F0"/>
                </a:solidFill>
                <a:effectLst>
                  <a:outerShdw blurRad="38100" dist="38100" dir="2700000" algn="tl">
                    <a:srgbClr val="000000">
                      <a:alpha val="43137"/>
                    </a:srgbClr>
                  </a:outerShdw>
                </a:effectLst>
                <a:latin typeface="Garamond" panose="02020404030301010803" pitchFamily="18" charset="0"/>
              </a:rPr>
              <a:t>a současně</a:t>
            </a:r>
          </a:p>
          <a:p>
            <a:pPr marL="0" indent="0" algn="just" eaLnBrk="1" fontAlgn="auto" hangingPunct="1">
              <a:spcAft>
                <a:spcPts val="0"/>
              </a:spcAft>
              <a:buFont typeface="Wingdings" panose="05000000000000000000" pitchFamily="2" charset="2"/>
              <a:buNone/>
              <a:defRPr/>
            </a:pP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získání nebo snaha o získání majetkového prospěchu pro sebe nebo jiného tímto zločinem</a:t>
            </a:r>
            <a:r>
              <a:rPr lang="cs-CZ" sz="1200" dirty="0">
                <a:solidFill>
                  <a:schemeClr val="tx1">
                    <a:lumMod val="85000"/>
                    <a:lumOff val="15000"/>
                  </a:schemeClr>
                </a:solidFill>
                <a:latin typeface="Garamond" panose="02020404030301010803" pitchFamily="18" charset="0"/>
              </a:rPr>
              <a:t>;</a:t>
            </a:r>
            <a:endParaRPr lang="cs-CZ" sz="1200" b="1" dirty="0">
              <a:solidFill>
                <a:schemeClr val="tx1">
                  <a:lumMod val="85000"/>
                  <a:lumOff val="15000"/>
                </a:schemeClr>
              </a:solidFill>
              <a:latin typeface="Garamond" panose="02020404030301010803" pitchFamily="18" charset="0"/>
            </a:endParaRPr>
          </a:p>
          <a:p>
            <a:pPr marL="0" indent="0" algn="just" eaLnBrk="1" fontAlgn="auto" hangingPunct="1">
              <a:spcAft>
                <a:spcPts val="0"/>
              </a:spcAft>
              <a:buFont typeface="Wingdings" panose="05000000000000000000" pitchFamily="2" charset="2"/>
              <a:buNone/>
              <a:defRPr/>
            </a:pPr>
            <a:r>
              <a:rPr lang="cs-CZ" sz="1400" b="1" dirty="0">
                <a:solidFill>
                  <a:srgbClr val="FFC000"/>
                </a:solidFill>
                <a:effectLst>
                  <a:outerShdw blurRad="38100" dist="38100" dir="2700000" algn="tl">
                    <a:srgbClr val="000000">
                      <a:alpha val="43137"/>
                    </a:srgbClr>
                  </a:outerShdw>
                </a:effectLst>
                <a:latin typeface="Garamond" panose="02020404030301010803" pitchFamily="18" charset="0"/>
              </a:rPr>
              <a:t>K odst. 2</a:t>
            </a:r>
            <a:endParaRPr 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ctr" eaLnBrk="1" fontAlgn="auto" hangingPunct="1">
              <a:spcAft>
                <a:spcPts val="0"/>
              </a:spcAft>
              <a:buFont typeface="Wingdings" panose="05000000000000000000" pitchFamily="2" charset="2"/>
              <a:buNone/>
              <a:defRPr/>
            </a:pPr>
            <a:r>
              <a:rPr lang="cs-CZ" sz="1400" b="1" dirty="0">
                <a:solidFill>
                  <a:srgbClr val="00B0F0"/>
                </a:solidFill>
                <a:effectLst>
                  <a:outerShdw blurRad="38100" dist="38100" dir="2700000" algn="tl">
                    <a:srgbClr val="000000">
                      <a:alpha val="43137"/>
                    </a:srgbClr>
                  </a:outerShdw>
                </a:effectLst>
                <a:latin typeface="Garamond" panose="02020404030301010803" pitchFamily="18" charset="0"/>
              </a:rPr>
              <a:t>Zákonné podmínky č. 2</a:t>
            </a:r>
            <a:r>
              <a:rPr lang="cs-CZ" sz="1400" dirty="0">
                <a:solidFill>
                  <a:srgbClr val="00B0F0"/>
                </a:solidFill>
                <a:effectLst>
                  <a:outerShdw blurRad="38100" dist="38100" dir="2700000" algn="tl">
                    <a:srgbClr val="000000">
                      <a:alpha val="43137"/>
                    </a:srgbClr>
                  </a:outerShdw>
                </a:effectLst>
                <a:latin typeface="Garamond" panose="02020404030301010803" pitchFamily="18" charset="0"/>
              </a:rPr>
              <a:t> </a:t>
            </a:r>
            <a:r>
              <a:rPr lang="cs-CZ" sz="1400" b="1" dirty="0">
                <a:solidFill>
                  <a:srgbClr val="00B0F0"/>
                </a:solidFill>
                <a:effectLst>
                  <a:outerShdw blurRad="38100" dist="38100" dir="2700000" algn="tl">
                    <a:srgbClr val="000000">
                      <a:alpha val="43137"/>
                    </a:srgbClr>
                  </a:outerShdw>
                </a:effectLst>
                <a:latin typeface="Garamond" panose="02020404030301010803" pitchFamily="18" charset="0"/>
              </a:rPr>
              <a:t>uložení trestu propadnutí majetku</a:t>
            </a:r>
            <a:r>
              <a:rPr 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t>
            </a:r>
            <a:r>
              <a:rPr 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a:t>
            </a:r>
            <a:endParaRPr lang="cs-CZ" sz="16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spcAft>
                <a:spcPts val="0"/>
              </a:spcAft>
              <a:buFont typeface="Wingdings" panose="05000000000000000000" pitchFamily="2" charset="2"/>
              <a:buNone/>
              <a:defRPr/>
            </a:pP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Propadnutí majetku dovoluje uložit za spáchaný zločin trestní zákoník </a:t>
            </a:r>
            <a:r>
              <a:rPr lang="cs-CZ" sz="1200" i="1" dirty="0">
                <a:solidFill>
                  <a:schemeClr val="tx1">
                    <a:lumMod val="85000"/>
                    <a:lumOff val="15000"/>
                  </a:schemeClr>
                </a:solidFill>
                <a:latin typeface="Garamond" panose="02020404030301010803" pitchFamily="18" charset="0"/>
              </a:rPr>
              <a:t>(např. kvalifikované skutkové podstaty trestného činu obchodování s lidmi podle § 168 odst. 3 a 4, trestného činu svěření dítěte do moci jiného podle § 169 odst. 2 a 3, trestného činu kuplířství podle § 189 odst. 2, 3 a 4, trestného činu podílnictví podle § 214 odst. 3 a 4, trestného činu legalizace výnosů z trestné činnosti dle § 216 odst. 3 a 4, trestného činu podplacení dle § 332 odst. 2 </a:t>
            </a:r>
            <a:r>
              <a:rPr lang="cs-CZ" sz="1200" i="1" dirty="0" err="1">
                <a:solidFill>
                  <a:schemeClr val="tx1">
                    <a:lumMod val="85000"/>
                    <a:lumOff val="15000"/>
                  </a:schemeClr>
                </a:solidFill>
                <a:latin typeface="Garamond" panose="02020404030301010803" pitchFamily="18" charset="0"/>
              </a:rPr>
              <a:t>TrZ</a:t>
            </a:r>
            <a:r>
              <a:rPr lang="cs-CZ" sz="1200" i="1" dirty="0">
                <a:solidFill>
                  <a:schemeClr val="tx1">
                    <a:lumMod val="85000"/>
                    <a:lumOff val="15000"/>
                  </a:schemeClr>
                </a:solidFill>
                <a:latin typeface="Garamond" panose="02020404030301010803" pitchFamily="18" charset="0"/>
              </a:rPr>
              <a:t>)</a:t>
            </a:r>
            <a:r>
              <a:rPr lang="cs-CZ" sz="1200" dirty="0">
                <a:solidFill>
                  <a:schemeClr val="tx1">
                    <a:lumMod val="85000"/>
                    <a:lumOff val="15000"/>
                  </a:schemeClr>
                </a:solidFill>
                <a:latin typeface="Garamond" panose="02020404030301010803" pitchFamily="18" charset="0"/>
              </a:rPr>
              <a:t>;</a:t>
            </a:r>
          </a:p>
          <a:p>
            <a:pPr marL="0" indent="0" algn="just" eaLnBrk="1" fontAlgn="auto" hangingPunct="1">
              <a:spcAft>
                <a:spcPts val="0"/>
              </a:spcAft>
              <a:buFont typeface="Wingdings" panose="05000000000000000000" pitchFamily="2" charset="2"/>
              <a:buNone/>
              <a:defRPr/>
            </a:pPr>
            <a:r>
              <a:rPr lang="cs-CZ" sz="1600" b="1" dirty="0">
                <a:solidFill>
                  <a:srgbClr val="FFC000"/>
                </a:solidFill>
                <a:effectLst>
                  <a:outerShdw blurRad="38100" dist="38100" dir="2700000" algn="tl">
                    <a:srgbClr val="000000">
                      <a:alpha val="43137"/>
                    </a:srgbClr>
                  </a:outerShdw>
                </a:effectLst>
                <a:latin typeface="Garamond" panose="02020404030301010803" pitchFamily="18" charset="0"/>
              </a:rPr>
              <a:t>K </a:t>
            </a:r>
            <a:r>
              <a:rPr lang="cs-CZ" sz="1300" b="1" dirty="0">
                <a:solidFill>
                  <a:srgbClr val="FFC000"/>
                </a:solidFill>
                <a:effectLst>
                  <a:outerShdw blurRad="38100" dist="38100" dir="2700000" algn="tl">
                    <a:srgbClr val="000000">
                      <a:alpha val="43137"/>
                    </a:srgbClr>
                  </a:outerShdw>
                </a:effectLst>
                <a:latin typeface="Garamond" panose="02020404030301010803" pitchFamily="18" charset="0"/>
              </a:rPr>
              <a:t>odst</a:t>
            </a:r>
            <a:r>
              <a:rPr lang="cs-CZ" sz="1600" b="1" dirty="0">
                <a:solidFill>
                  <a:srgbClr val="FFC000"/>
                </a:solidFill>
                <a:effectLst>
                  <a:outerShdw blurRad="38100" dist="38100" dir="2700000" algn="tl">
                    <a:srgbClr val="000000">
                      <a:alpha val="43137"/>
                    </a:srgbClr>
                  </a:outerShdw>
                </a:effectLst>
                <a:latin typeface="Garamond" panose="02020404030301010803" pitchFamily="18" charset="0"/>
              </a:rPr>
              <a:t>. 3 </a:t>
            </a:r>
            <a:endParaRPr lang="cs-CZ" sz="1600" dirty="0">
              <a:solidFill>
                <a:srgbClr val="FFC000"/>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spcAft>
                <a:spcPts val="0"/>
              </a:spcAft>
              <a:buFont typeface="Wingdings" panose="05000000000000000000" pitchFamily="2" charset="2"/>
              <a:buNone/>
              <a:defRPr/>
            </a:pPr>
            <a:r>
              <a:rPr lang="cs-CZ" sz="1400" dirty="0">
                <a:solidFill>
                  <a:schemeClr val="tx1">
                    <a:lumMod val="85000"/>
                    <a:lumOff val="15000"/>
                  </a:schemeClr>
                </a:solidFill>
                <a:latin typeface="Garamond" panose="02020404030301010803" pitchFamily="18" charset="0"/>
              </a:rPr>
              <a:t>Trestem může být postižen buď </a:t>
            </a:r>
            <a:r>
              <a:rPr 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celý majetek právnické osoby, nebo jen jeho část</a:t>
            </a:r>
            <a:r>
              <a:rPr lang="cs-CZ" sz="1400" dirty="0">
                <a:solidFill>
                  <a:schemeClr val="tx1">
                    <a:lumMod val="85000"/>
                    <a:lumOff val="15000"/>
                  </a:schemeClr>
                </a:solidFill>
                <a:latin typeface="Garamond" panose="02020404030301010803" pitchFamily="18" charset="0"/>
              </a:rPr>
              <a:t>.</a:t>
            </a:r>
          </a:p>
          <a:p>
            <a:pPr marL="0" indent="0" algn="just" eaLnBrk="1" fontAlgn="auto" hangingPunct="1">
              <a:spcAft>
                <a:spcPts val="0"/>
              </a:spcAft>
              <a:buFont typeface="Wingdings" panose="05000000000000000000" pitchFamily="2" charset="2"/>
              <a:buNone/>
              <a:defRPr/>
            </a:pPr>
            <a:r>
              <a:rPr lang="cs-CZ" sz="1600" b="1" dirty="0">
                <a:solidFill>
                  <a:srgbClr val="FFC000"/>
                </a:solidFill>
                <a:effectLst>
                  <a:outerShdw blurRad="38100" dist="38100" dir="2700000" algn="tl">
                    <a:srgbClr val="000000">
                      <a:alpha val="43137"/>
                    </a:srgbClr>
                  </a:outerShdw>
                </a:effectLst>
                <a:latin typeface="Garamond" panose="02020404030301010803" pitchFamily="18" charset="0"/>
              </a:rPr>
              <a:t>K </a:t>
            </a:r>
            <a:r>
              <a:rPr lang="cs-CZ" sz="1300" b="1" dirty="0">
                <a:solidFill>
                  <a:srgbClr val="FFC000"/>
                </a:solidFill>
                <a:effectLst>
                  <a:outerShdw blurRad="38100" dist="38100" dir="2700000" algn="tl">
                    <a:srgbClr val="000000">
                      <a:alpha val="43137"/>
                    </a:srgbClr>
                  </a:outerShdw>
                </a:effectLst>
                <a:latin typeface="Garamond" panose="02020404030301010803" pitchFamily="18" charset="0"/>
              </a:rPr>
              <a:t>odst</a:t>
            </a:r>
            <a:r>
              <a:rPr lang="cs-CZ" sz="1600" b="1" dirty="0">
                <a:solidFill>
                  <a:srgbClr val="FFC000"/>
                </a:solidFill>
                <a:effectLst>
                  <a:outerShdw blurRad="38100" dist="38100" dir="2700000" algn="tl">
                    <a:srgbClr val="000000">
                      <a:alpha val="43137"/>
                    </a:srgbClr>
                  </a:outerShdw>
                </a:effectLst>
                <a:latin typeface="Garamond" panose="02020404030301010803" pitchFamily="18" charset="0"/>
              </a:rPr>
              <a:t>. 4</a:t>
            </a:r>
            <a:endParaRPr lang="cs-CZ" sz="1400" dirty="0">
              <a:solidFill>
                <a:srgbClr val="FFC000"/>
              </a:solidFill>
              <a:latin typeface="Garamond" panose="02020404030301010803" pitchFamily="18" charset="0"/>
            </a:endParaRPr>
          </a:p>
          <a:p>
            <a:pPr marL="0" indent="0" algn="just" eaLnBrk="1" fontAlgn="auto" hangingPunct="1">
              <a:spcAft>
                <a:spcPts val="0"/>
              </a:spcAft>
              <a:buFont typeface="Wingdings" panose="05000000000000000000" pitchFamily="2" charset="2"/>
              <a:buNone/>
              <a:defRPr/>
            </a:pPr>
            <a:r>
              <a:rPr lang="cs-CZ" sz="1400" b="1" dirty="0">
                <a:solidFill>
                  <a:srgbClr val="00B0F0"/>
                </a:solidFill>
                <a:effectLst>
                  <a:outerShdw blurRad="38100" dist="38100" dir="2700000" algn="tl">
                    <a:srgbClr val="000000">
                      <a:alpha val="43137"/>
                    </a:srgbClr>
                  </a:outerShdw>
                </a:effectLst>
                <a:latin typeface="Garamond" panose="02020404030301010803" pitchFamily="18" charset="0"/>
              </a:rPr>
              <a:t>Obdobný postup</a:t>
            </a:r>
            <a:r>
              <a:rPr lang="cs-CZ" sz="1400" dirty="0">
                <a:solidFill>
                  <a:srgbClr val="00B0F0"/>
                </a:solidFill>
                <a:effectLst>
                  <a:outerShdw blurRad="38100" dist="38100" dir="2700000" algn="tl">
                    <a:srgbClr val="000000">
                      <a:alpha val="43137"/>
                    </a:srgbClr>
                  </a:outerShdw>
                </a:effectLst>
                <a:latin typeface="Garamond" panose="02020404030301010803" pitchFamily="18" charset="0"/>
              </a:rPr>
              <a:t> </a:t>
            </a:r>
          </a:p>
          <a:p>
            <a:pPr marL="0" indent="0" algn="just" eaLnBrk="1" fontAlgn="auto" hangingPunct="1">
              <a:spcAft>
                <a:spcPts val="0"/>
              </a:spcAft>
              <a:buFont typeface="Wingdings" panose="05000000000000000000" pitchFamily="2" charset="2"/>
              <a:buNone/>
              <a:defRPr/>
            </a:pPr>
            <a:r>
              <a:rPr lang="cs-CZ" sz="1400" dirty="0">
                <a:solidFill>
                  <a:schemeClr val="tx1">
                    <a:lumMod val="85000"/>
                    <a:lumOff val="15000"/>
                  </a:schemeClr>
                </a:solidFill>
                <a:latin typeface="Garamond" panose="02020404030301010803" pitchFamily="18" charset="0"/>
              </a:rPr>
              <a:t>jako u trestu zrušení právnické osoby </a:t>
            </a:r>
            <a:r>
              <a:rPr lang="cs-CZ" sz="1400" i="1" dirty="0">
                <a:solidFill>
                  <a:schemeClr val="tx1">
                    <a:lumMod val="85000"/>
                    <a:lumOff val="15000"/>
                  </a:schemeClr>
                </a:solidFill>
                <a:latin typeface="Garamond" panose="02020404030301010803" pitchFamily="18" charset="0"/>
              </a:rPr>
              <a:t>(srov. </a:t>
            </a:r>
            <a:r>
              <a:rPr lang="cs-CZ" sz="1400" b="1"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16 odst. 2</a:t>
            </a:r>
            <a:r>
              <a:rPr lang="cs-CZ" sz="1400" i="1" dirty="0">
                <a:solidFill>
                  <a:schemeClr val="tx1">
                    <a:lumMod val="85000"/>
                    <a:lumOff val="15000"/>
                  </a:schemeClr>
                </a:solidFill>
                <a:latin typeface="Garamond" panose="02020404030301010803" pitchFamily="18" charset="0"/>
              </a:rPr>
              <a:t>) </a:t>
            </a:r>
            <a:r>
              <a:rPr lang="cs-CZ" sz="1400" dirty="0">
                <a:solidFill>
                  <a:schemeClr val="tx1">
                    <a:lumMod val="85000"/>
                    <a:lumOff val="15000"/>
                  </a:schemeClr>
                </a:solidFill>
                <a:latin typeface="Garamond" panose="02020404030301010803" pitchFamily="18" charset="0"/>
              </a:rPr>
              <a:t>povinnost soudu vyžádat si v některých případech </a:t>
            </a:r>
            <a:r>
              <a:rPr lang="cs-CZ" sz="1400" b="1" dirty="0">
                <a:solidFill>
                  <a:srgbClr val="FFC000"/>
                </a:solidFill>
                <a:effectLst>
                  <a:outerShdw blurRad="38100" dist="38100" dir="2700000" algn="tl">
                    <a:srgbClr val="000000">
                      <a:alpha val="43137"/>
                    </a:srgbClr>
                  </a:outerShdw>
                </a:effectLst>
                <a:latin typeface="Garamond" panose="02020404030301010803" pitchFamily="18" charset="0"/>
              </a:rPr>
              <a:t>vyjádření příslušných orgánů</a:t>
            </a:r>
            <a:r>
              <a:rPr lang="cs-CZ" sz="1400" dirty="0">
                <a:solidFill>
                  <a:schemeClr val="tx1">
                    <a:lumMod val="85000"/>
                    <a:lumOff val="15000"/>
                  </a:schemeClr>
                </a:solidFill>
                <a:latin typeface="Garamond" panose="02020404030301010803" pitchFamily="18" charset="0"/>
              </a:rPr>
              <a:t>. V případě, že právnickou osobou, které má být uložen trest propadnutí majetku, bude banka nebo zahraniční banka, jejíž pobočka vykonává činnost na území České republiky na základě bankovní licence udělené Českou národní bankou nebo na základě principu jednotné licence podle zvláštního právního předpisu, vyžádá si soud vyjádření České národní banky k možnostem a důsledkům jeho uložení. K tomuto vyjádření je soud povinen přihlédnout a v rozhodnutí se s ním vypořádat. </a:t>
            </a:r>
            <a:r>
              <a:rPr 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Obdobně </a:t>
            </a:r>
            <a:r>
              <a:rPr lang="cs-CZ" sz="1400" dirty="0">
                <a:solidFill>
                  <a:schemeClr val="tx1">
                    <a:lumMod val="85000"/>
                    <a:lumOff val="15000"/>
                  </a:schemeClr>
                </a:solidFill>
                <a:latin typeface="Garamond" panose="02020404030301010803" pitchFamily="18" charset="0"/>
              </a:rPr>
              <a:t>bude soud postupovat ohledně dalších, v odst. 4 vyjmenovaných právnických osob.</a:t>
            </a:r>
          </a:p>
          <a:p>
            <a:pPr marL="0" indent="0" algn="just" eaLnBrk="1" fontAlgn="auto" hangingPunct="1">
              <a:spcAft>
                <a:spcPts val="0"/>
              </a:spcAft>
              <a:buFont typeface="Wingdings" panose="05000000000000000000" pitchFamily="2" charset="2"/>
              <a:buNone/>
              <a:defRPr/>
            </a:pPr>
            <a:endParaRPr 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spcAft>
                <a:spcPts val="0"/>
              </a:spcAft>
              <a:buFont typeface="Wingdings" panose="05000000000000000000" pitchFamily="2" charset="2"/>
              <a:buNone/>
              <a:defRPr/>
            </a:pPr>
            <a:endParaRPr lang="cs-CZ" sz="1200" dirty="0">
              <a:solidFill>
                <a:schemeClr val="tx1">
                  <a:lumMod val="85000"/>
                  <a:lumOff val="15000"/>
                </a:schemeClr>
              </a:solidFill>
              <a:latin typeface="Garamond" panose="02020404030301010803"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692275" y="692150"/>
            <a:ext cx="5851525" cy="425450"/>
          </a:xfrm>
        </p:spPr>
        <p:txBody>
          <a:bodyPr>
            <a:noAutofit/>
          </a:bodyPr>
          <a:lstStyle/>
          <a:p>
            <a:pPr eaLnBrk="1" fontAlgn="auto" hangingPunct="1">
              <a:spcAft>
                <a:spcPts val="0"/>
              </a:spcAft>
              <a:defRPr/>
            </a:pPr>
            <a: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t>Peněžitý trest - § 18</a:t>
            </a:r>
          </a:p>
        </p:txBody>
      </p:sp>
      <p:sp>
        <p:nvSpPr>
          <p:cNvPr id="3" name="Zástupný symbol pro obsah 2"/>
          <p:cNvSpPr>
            <a:spLocks noGrp="1"/>
          </p:cNvSpPr>
          <p:nvPr>
            <p:ph idx="1"/>
          </p:nvPr>
        </p:nvSpPr>
        <p:spPr>
          <a:xfrm>
            <a:off x="1547813" y="1268413"/>
            <a:ext cx="5995987" cy="4471987"/>
          </a:xfrm>
        </p:spPr>
        <p:txBody>
          <a:bodyPr rtlCol="0">
            <a:normAutofit/>
          </a:bodyPr>
          <a:lstStyle/>
          <a:p>
            <a:pPr marL="0" indent="0" algn="just" eaLnBrk="1" fontAlgn="auto" hangingPunct="1">
              <a:spcAft>
                <a:spcPts val="0"/>
              </a:spcAft>
              <a:buFont typeface="Wingdings" panose="05000000000000000000" pitchFamily="2" charset="2"/>
              <a:buNone/>
              <a:defRPr/>
            </a:pPr>
            <a:r>
              <a:rPr 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1)</a:t>
            </a:r>
            <a:r>
              <a:rPr 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Soud může uložit právnické osobě peněžitý trest, odsuzuje-li ji za úmyslný trestný čin nebo trestný čin spáchaný z nedbalosti. </a:t>
            </a:r>
            <a:r>
              <a:rPr lang="cs-CZ" sz="1400" b="1" dirty="0">
                <a:solidFill>
                  <a:srgbClr val="FFC000"/>
                </a:solidFill>
                <a:effectLst>
                  <a:outerShdw blurRad="38100" dist="38100" dir="2700000" algn="tl">
                    <a:srgbClr val="000000">
                      <a:alpha val="43137"/>
                    </a:srgbClr>
                  </a:outerShdw>
                </a:effectLst>
                <a:latin typeface="Garamond" panose="02020404030301010803" pitchFamily="18" charset="0"/>
              </a:rPr>
              <a:t>Uložení peněžitého trestu nesmí být na újmu práv poškozeného</a:t>
            </a:r>
            <a:r>
              <a:rPr 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t>
            </a:r>
          </a:p>
          <a:p>
            <a:pPr marL="0" indent="0" algn="just" eaLnBrk="1" fontAlgn="auto" hangingPunct="1">
              <a:spcAft>
                <a:spcPts val="0"/>
              </a:spcAft>
              <a:buFont typeface="Wingdings" panose="05000000000000000000" pitchFamily="2" charset="2"/>
              <a:buNone/>
              <a:defRPr/>
            </a:pPr>
            <a:r>
              <a:rPr 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2)</a:t>
            </a:r>
            <a:r>
              <a:rPr 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Denní sazba činí nejméně 1 000 Kč a nejvíce 2 000 </a:t>
            </a:r>
            <a:r>
              <a:rPr lang="cs-CZ" sz="1400" dirty="0" err="1">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000</a:t>
            </a:r>
            <a:r>
              <a:rPr 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Kč. Při určení výše denní sazby zohlední soud majetkové poměry právnické osoby.</a:t>
            </a:r>
          </a:p>
          <a:p>
            <a:pPr marL="0" indent="0" algn="just" eaLnBrk="1" fontAlgn="auto" hangingPunct="1">
              <a:spcAft>
                <a:spcPts val="0"/>
              </a:spcAft>
              <a:buFont typeface="Wingdings" panose="05000000000000000000" pitchFamily="2" charset="2"/>
              <a:buNone/>
              <a:defRPr/>
            </a:pPr>
            <a:r>
              <a:rPr 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3)</a:t>
            </a:r>
            <a:r>
              <a:rPr 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Ustanovení § 17 odst. 4 se užije obdobně.</a:t>
            </a:r>
            <a:endPar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algn="just" eaLnBrk="1" fontAlgn="auto" hangingPunct="1">
              <a:spcAft>
                <a:spcPts val="0"/>
              </a:spcAft>
              <a:buFont typeface="Wingdings" panose="05000000000000000000" pitchFamily="2" charset="2"/>
              <a:buNone/>
              <a:defRPr/>
            </a:pPr>
            <a:r>
              <a:rPr lang="cs-CZ" sz="1400" b="1" i="1" dirty="0">
                <a:solidFill>
                  <a:srgbClr val="66FF66"/>
                </a:solidFill>
                <a:effectLst>
                  <a:outerShdw blurRad="38100" dist="38100" dir="2700000" algn="tl">
                    <a:srgbClr val="000000">
                      <a:alpha val="43137"/>
                    </a:srgbClr>
                  </a:outerShdw>
                </a:effectLst>
                <a:latin typeface="Garamond" panose="02020404030301010803" pitchFamily="18" charset="0"/>
              </a:rPr>
              <a:t>Pozn. </a:t>
            </a:r>
            <a:r>
              <a:rPr 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N</a:t>
            </a:r>
            <a:r>
              <a:rPr 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ejčastěji ukládaný druh trestu? </a:t>
            </a:r>
            <a:endPar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spcAft>
                <a:spcPts val="0"/>
              </a:spcAft>
              <a:buFont typeface="Wingdings" panose="05000000000000000000" pitchFamily="2" charset="2"/>
              <a:buNone/>
              <a:defRPr/>
            </a:pP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Vzhledem ke stručné úpravě potřeba subsidiárního užití trestního zákoníku </a:t>
            </a:r>
            <a:r>
              <a:rPr lang="cs-CZ" sz="12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68 odst. 6 </a:t>
            </a:r>
            <a:r>
              <a:rPr lang="cs-CZ" sz="1200" i="1" dirty="0" err="1">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TrZ</a:t>
            </a:r>
            <a:r>
              <a:rPr lang="cs-CZ" sz="12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 důvod neuložení - je-li zřejmé, že by byl nedobytný, nebo § 68 odst. 7 </a:t>
            </a:r>
            <a:r>
              <a:rPr lang="cs-CZ" sz="1200" i="1" dirty="0" err="1">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TrZ</a:t>
            </a:r>
            <a:r>
              <a:rPr lang="cs-CZ" sz="12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 zaplacené částky peněžitého trestu připadají státu).</a:t>
            </a:r>
            <a:endPar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algn="just" eaLnBrk="1" fontAlgn="auto" hangingPunct="1">
              <a:spcAft>
                <a:spcPts val="0"/>
              </a:spcAft>
              <a:buFont typeface="Wingdings" panose="05000000000000000000" pitchFamily="2" charset="2"/>
              <a:buNone/>
              <a:defRPr/>
            </a:pPr>
            <a:r>
              <a:rPr lang="cs-CZ" sz="1400" b="1" dirty="0">
                <a:solidFill>
                  <a:srgbClr val="FFC000"/>
                </a:solidFill>
                <a:effectLst>
                  <a:outerShdw blurRad="38100" dist="38100" dir="2700000" algn="tl">
                    <a:srgbClr val="000000">
                      <a:alpha val="43137"/>
                    </a:srgbClr>
                  </a:outerShdw>
                </a:effectLst>
                <a:latin typeface="Garamond" panose="02020404030301010803" pitchFamily="18" charset="0"/>
              </a:rPr>
              <a:t>K odst. 1</a:t>
            </a:r>
          </a:p>
          <a:p>
            <a:pPr algn="just" eaLnBrk="1" fontAlgn="auto" hangingPunct="1">
              <a:spcAft>
                <a:spcPts val="0"/>
              </a:spcAft>
              <a:buFont typeface="Wingdings" panose="05000000000000000000" pitchFamily="2" charset="2"/>
              <a:buNone/>
              <a:defRPr/>
            </a:pP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Možnost uložení za úmyslné i nedbalostní trestné činy. Zohlednění práv poškozeného při uložení peněžitého trestu, který jim nesmí být na újmu </a:t>
            </a:r>
            <a:r>
              <a:rPr lang="cs-CZ" sz="11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t>
            </a:r>
            <a:r>
              <a:rPr lang="cs-CZ" sz="12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zejména nároky poškozeného na náhradu škody podle § 43 odst. 3 tr. ř.)</a:t>
            </a: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t>
            </a:r>
          </a:p>
          <a:p>
            <a:pPr marL="0" indent="0" algn="just" eaLnBrk="1" fontAlgn="auto" hangingPunct="1">
              <a:spcAft>
                <a:spcPts val="0"/>
              </a:spcAft>
              <a:buFont typeface="Wingdings" panose="05000000000000000000" pitchFamily="2" charset="2"/>
              <a:buNone/>
              <a:defRPr/>
            </a:pPr>
            <a:endParaRPr 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692275" y="476250"/>
            <a:ext cx="5851525" cy="576263"/>
          </a:xfrm>
        </p:spPr>
        <p:txBody>
          <a:bodyPr>
            <a:noAutofit/>
          </a:bodyPr>
          <a:lstStyle/>
          <a:p>
            <a:pPr eaLnBrk="1" fontAlgn="auto" hangingPunct="1">
              <a:spcAft>
                <a:spcPts val="0"/>
              </a:spcAft>
              <a:defRPr/>
            </a:pPr>
            <a: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t>Peněžitý trest - § 18</a:t>
            </a:r>
          </a:p>
        </p:txBody>
      </p:sp>
      <p:sp>
        <p:nvSpPr>
          <p:cNvPr id="3" name="Zástupný symbol pro obsah 2"/>
          <p:cNvSpPr>
            <a:spLocks noGrp="1"/>
          </p:cNvSpPr>
          <p:nvPr>
            <p:ph idx="1"/>
          </p:nvPr>
        </p:nvSpPr>
        <p:spPr>
          <a:xfrm>
            <a:off x="1692275" y="1157288"/>
            <a:ext cx="5851525" cy="4543425"/>
          </a:xfrm>
        </p:spPr>
        <p:txBody>
          <a:bodyPr rtlCol="0">
            <a:normAutofit/>
          </a:bodyPr>
          <a:lstStyle/>
          <a:p>
            <a:pPr algn="just" eaLnBrk="1" fontAlgn="auto" hangingPunct="1">
              <a:spcAft>
                <a:spcPts val="0"/>
              </a:spcAft>
              <a:buFont typeface="Wingdings" panose="05000000000000000000" pitchFamily="2" charset="2"/>
              <a:buNone/>
              <a:defRPr/>
            </a:pPr>
            <a:endPar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algn="just" eaLnBrk="1" fontAlgn="auto" hangingPunct="1">
              <a:spcAft>
                <a:spcPts val="0"/>
              </a:spcAft>
              <a:buFont typeface="Wingdings" panose="05000000000000000000" pitchFamily="2" charset="2"/>
              <a:buNone/>
              <a:defRPr/>
            </a:pPr>
            <a:r>
              <a:rPr lang="cs-CZ" sz="1400" b="1" dirty="0">
                <a:solidFill>
                  <a:srgbClr val="FFC000"/>
                </a:solidFill>
                <a:effectLst>
                  <a:outerShdw blurRad="38100" dist="38100" dir="2700000" algn="tl">
                    <a:srgbClr val="000000">
                      <a:alpha val="43137"/>
                    </a:srgbClr>
                  </a:outerShdw>
                </a:effectLst>
                <a:latin typeface="Garamond" panose="02020404030301010803" pitchFamily="18" charset="0"/>
              </a:rPr>
              <a:t>K odst. 2</a:t>
            </a:r>
            <a:endParaRPr lang="cs-CZ" sz="1400" dirty="0">
              <a:solidFill>
                <a:srgbClr val="FFC000"/>
              </a:solidFill>
              <a:effectLst>
                <a:outerShdw blurRad="38100" dist="38100" dir="2700000" algn="tl">
                  <a:srgbClr val="000000">
                    <a:alpha val="43137"/>
                  </a:srgbClr>
                </a:outerShdw>
              </a:effectLst>
              <a:latin typeface="Garamond" panose="02020404030301010803" pitchFamily="18" charset="0"/>
            </a:endParaRPr>
          </a:p>
          <a:p>
            <a:pPr algn="just" eaLnBrk="1" fontAlgn="auto" hangingPunct="1">
              <a:spcAft>
                <a:spcPts val="0"/>
              </a:spcAft>
              <a:buFont typeface="Wingdings" panose="05000000000000000000" pitchFamily="2" charset="2"/>
              <a:buNone/>
              <a:defRPr/>
            </a:pPr>
            <a:r>
              <a:rPr lang="cs-CZ" sz="1400" b="1" dirty="0">
                <a:solidFill>
                  <a:srgbClr val="00B0F0"/>
                </a:solidFill>
                <a:effectLst>
                  <a:outerShdw blurRad="38100" dist="38100" dir="2700000" algn="tl">
                    <a:srgbClr val="000000">
                      <a:alpha val="43137"/>
                    </a:srgbClr>
                  </a:outerShdw>
                </a:effectLst>
                <a:latin typeface="Garamond" panose="02020404030301010803" pitchFamily="18" charset="0"/>
              </a:rPr>
              <a:t>Soulad s právní úpravou v trestním zákoníku </a:t>
            </a:r>
          </a:p>
          <a:p>
            <a:pPr algn="just" eaLnBrk="1" fontAlgn="auto" hangingPunct="1">
              <a:spcAft>
                <a:spcPts val="0"/>
              </a:spcAft>
              <a:buFont typeface="Wingdings" panose="05000000000000000000" pitchFamily="2" charset="2"/>
              <a:buNone/>
              <a:defRPr/>
            </a:pPr>
            <a:r>
              <a:rPr 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 </a:t>
            </a: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výměra peněžitého trestu podle denních sazeb  - </a:t>
            </a:r>
          </a:p>
          <a:p>
            <a:pPr algn="just" eaLnBrk="1" fontAlgn="auto" hangingPunct="1">
              <a:spcAft>
                <a:spcPts val="0"/>
              </a:spcAft>
              <a:buFont typeface="Wingdings" panose="05000000000000000000" pitchFamily="2" charset="2"/>
              <a:buNone/>
              <a:defRPr/>
            </a:pP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denní sazba nejméně 1000 Kč a nejvíce 2 000 000 Kč a současně </a:t>
            </a:r>
          </a:p>
          <a:p>
            <a:pPr algn="just" eaLnBrk="1" fontAlgn="auto" hangingPunct="1">
              <a:spcAft>
                <a:spcPts val="0"/>
              </a:spcAft>
              <a:buFont typeface="Wingdings" panose="05000000000000000000" pitchFamily="2" charset="2"/>
              <a:buNone/>
              <a:defRPr/>
            </a:pP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povinnost soudu při určení výše denní sazby zohlednit majetkové poměry právnické osoby; </a:t>
            </a:r>
          </a:p>
          <a:p>
            <a:pPr algn="just" eaLnBrk="1" fontAlgn="auto" hangingPunct="1">
              <a:spcAft>
                <a:spcPts val="0"/>
              </a:spcAft>
              <a:buFont typeface="Wingdings" panose="05000000000000000000" pitchFamily="2" charset="2"/>
              <a:buNone/>
              <a:defRPr/>
            </a:pPr>
            <a:r>
              <a:rPr 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b) </a:t>
            </a: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Absence právní úpravy minimálního a maximálního počtu denních sazeb – </a:t>
            </a:r>
          </a:p>
          <a:p>
            <a:pPr algn="just" eaLnBrk="1" fontAlgn="auto" hangingPunct="1">
              <a:spcAft>
                <a:spcPts val="0"/>
              </a:spcAft>
              <a:buFont typeface="Wingdings" panose="05000000000000000000" pitchFamily="2" charset="2"/>
              <a:buNone/>
              <a:defRPr/>
            </a:pP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Proto podle § 68 odst. 1 </a:t>
            </a:r>
            <a:r>
              <a:rPr lang="cs-CZ" sz="1200" dirty="0" err="1">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TrZ</a:t>
            </a: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 nejméně 20 a nejvíce 730 celých denních sazeb. </a:t>
            </a:r>
          </a:p>
          <a:p>
            <a:pPr algn="just" eaLnBrk="1" fontAlgn="auto" hangingPunct="1">
              <a:spcAft>
                <a:spcPts val="0"/>
              </a:spcAft>
              <a:buFont typeface="Wingdings" panose="05000000000000000000" pitchFamily="2" charset="2"/>
              <a:buNone/>
              <a:defRPr/>
            </a:pPr>
            <a:r>
              <a:rPr lang="cs-CZ" sz="1400" b="1" dirty="0">
                <a:solidFill>
                  <a:srgbClr val="FFC000"/>
                </a:solidFill>
                <a:effectLst>
                  <a:outerShdw blurRad="38100" dist="38100" dir="2700000" algn="tl">
                    <a:srgbClr val="000000">
                      <a:alpha val="43137"/>
                    </a:srgbClr>
                  </a:outerShdw>
                </a:effectLst>
                <a:latin typeface="Garamond" panose="02020404030301010803" pitchFamily="18" charset="0"/>
              </a:rPr>
              <a:t>K odst. 3</a:t>
            </a:r>
          </a:p>
          <a:p>
            <a:pPr algn="just" eaLnBrk="1" fontAlgn="auto" hangingPunct="1">
              <a:spcAft>
                <a:spcPts val="0"/>
              </a:spcAft>
              <a:buFont typeface="Wingdings" panose="05000000000000000000" pitchFamily="2" charset="2"/>
              <a:buNone/>
              <a:defRPr/>
            </a:pP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Shodná pravidla jako v </a:t>
            </a:r>
            <a:r>
              <a:rPr lang="cs-CZ" sz="1200" b="1" dirty="0">
                <a:solidFill>
                  <a:srgbClr val="00B0F0"/>
                </a:solidFill>
                <a:effectLst>
                  <a:outerShdw blurRad="38100" dist="38100" dir="2700000" algn="tl">
                    <a:srgbClr val="000000">
                      <a:alpha val="43137"/>
                    </a:srgbClr>
                  </a:outerShdw>
                </a:effectLst>
                <a:latin typeface="Garamond" panose="02020404030301010803" pitchFamily="18" charset="0"/>
              </a:rPr>
              <a:t>§ 17 odst. 4</a:t>
            </a: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t>
            </a:r>
          </a:p>
          <a:p>
            <a:pPr algn="just" eaLnBrk="1" fontAlgn="auto" hangingPunct="1">
              <a:spcAft>
                <a:spcPts val="0"/>
              </a:spcAft>
              <a:buFont typeface="Wingdings" panose="05000000000000000000" pitchFamily="2" charset="2"/>
              <a:buNone/>
              <a:defRPr/>
            </a:pPr>
            <a:endPar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619250" y="965200"/>
            <a:ext cx="5924550" cy="519113"/>
          </a:xfrm>
        </p:spPr>
        <p:txBody>
          <a:bodyPr>
            <a:noAutofit/>
          </a:bodyPr>
          <a:lstStyle/>
          <a:p>
            <a:pPr eaLnBrk="1" fontAlgn="auto" hangingPunct="1">
              <a:spcAft>
                <a:spcPts val="0"/>
              </a:spcAft>
              <a:defRPr/>
            </a:pPr>
            <a:r>
              <a:rPr lang="cs-CZ" sz="2000" b="1" i="1" dirty="0">
                <a:solidFill>
                  <a:srgbClr val="C00000"/>
                </a:solidFill>
                <a:effectLst>
                  <a:outerShdw blurRad="38100" dist="38100" dir="2700000" algn="tl">
                    <a:srgbClr val="000000">
                      <a:alpha val="43137"/>
                    </a:srgbClr>
                  </a:outerShdw>
                </a:effectLst>
                <a:latin typeface="Garamond" panose="02020404030301010803" pitchFamily="18" charset="0"/>
              </a:rPr>
              <a:t>Předmět úpravy a vztah k jiným zákonům - § 1</a:t>
            </a:r>
          </a:p>
        </p:txBody>
      </p:sp>
      <p:sp>
        <p:nvSpPr>
          <p:cNvPr id="3" name="Zástupný symbol pro obsah 2"/>
          <p:cNvSpPr>
            <a:spLocks noGrp="1"/>
          </p:cNvSpPr>
          <p:nvPr>
            <p:ph idx="1"/>
          </p:nvPr>
        </p:nvSpPr>
        <p:spPr>
          <a:xfrm>
            <a:off x="395288" y="1719263"/>
            <a:ext cx="8291512" cy="4086225"/>
          </a:xfrm>
        </p:spPr>
        <p:txBody>
          <a:bodyPr rtlCol="0">
            <a:normAutofit/>
          </a:bodyPr>
          <a:lstStyle/>
          <a:p>
            <a:pPr algn="ctr" eaLnBrk="1" fontAlgn="auto" hangingPunct="1">
              <a:spcAft>
                <a:spcPts val="0"/>
              </a:spcAft>
              <a:buFont typeface="Wingdings" panose="05000000000000000000" pitchFamily="2" charset="2"/>
              <a:buNone/>
              <a:defRPr/>
            </a:pPr>
            <a:r>
              <a:rPr lang="cs-CZ" b="1" dirty="0">
                <a:solidFill>
                  <a:srgbClr val="00B0F0"/>
                </a:solidFill>
                <a:effectLst>
                  <a:outerShdw blurRad="38100" dist="38100" dir="2700000" algn="tl">
                    <a:srgbClr val="000000">
                      <a:alpha val="43137"/>
                    </a:srgbClr>
                  </a:outerShdw>
                </a:effectLst>
                <a:latin typeface="Garamond" panose="02020404030301010803" pitchFamily="18" charset="0"/>
              </a:rPr>
              <a:t>Předmět úpravy a její vztah k jiným zákonům</a:t>
            </a:r>
          </a:p>
          <a:p>
            <a:pPr algn="ctr" eaLnBrk="1" fontAlgn="auto" hangingPunct="1">
              <a:spcAft>
                <a:spcPts val="0"/>
              </a:spcAft>
              <a:buFont typeface="Wingdings" panose="05000000000000000000" pitchFamily="2" charset="2"/>
              <a:buNone/>
              <a:defRPr/>
            </a:pPr>
            <a:endParaRPr 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algn="just" eaLnBrk="1" fontAlgn="auto" hangingPunct="1">
              <a:spcAft>
                <a:spcPts val="0"/>
              </a:spcAft>
              <a:buFont typeface="Wingdings" panose="05000000000000000000" pitchFamily="2" charset="2"/>
              <a:buNone/>
              <a:defRPr/>
            </a:pPr>
            <a:r>
              <a:rPr lang="cs-CZ" sz="1400" dirty="0">
                <a:solidFill>
                  <a:schemeClr val="tx1">
                    <a:lumMod val="85000"/>
                    <a:lumOff val="15000"/>
                  </a:schemeClr>
                </a:solidFill>
                <a:latin typeface="Garamond" panose="02020404030301010803" pitchFamily="18" charset="0"/>
              </a:rPr>
              <a:t>	</a:t>
            </a:r>
            <a:r>
              <a:rPr lang="cs-CZ" sz="1400" b="1" dirty="0">
                <a:solidFill>
                  <a:schemeClr val="tx1">
                    <a:lumMod val="85000"/>
                    <a:lumOff val="15000"/>
                  </a:schemeClr>
                </a:solidFill>
                <a:latin typeface="Garamond" panose="02020404030301010803" pitchFamily="18" charset="0"/>
              </a:rPr>
              <a:t>1)</a:t>
            </a:r>
            <a:r>
              <a:rPr lang="cs-CZ" sz="1400" dirty="0">
                <a:solidFill>
                  <a:schemeClr val="tx1">
                    <a:lumMod val="85000"/>
                    <a:lumOff val="15000"/>
                  </a:schemeClr>
                </a:solidFill>
                <a:latin typeface="Garamond" panose="02020404030301010803" pitchFamily="18" charset="0"/>
              </a:rPr>
              <a:t> Tento zákon upravuje podmínky trestní odpovědnosti právnických osob, tresty a ochranná opatření, které lze za spáchání stanovených trestných činů právnickým osobám uložit, a postup v řízení proti právnickým osobám.</a:t>
            </a:r>
          </a:p>
          <a:p>
            <a:pPr algn="just" eaLnBrk="1" fontAlgn="auto" hangingPunct="1">
              <a:spcAft>
                <a:spcPts val="0"/>
              </a:spcAft>
              <a:buFont typeface="Wingdings" panose="05000000000000000000" pitchFamily="2" charset="2"/>
              <a:buNone/>
              <a:defRPr/>
            </a:pPr>
            <a:r>
              <a:rPr lang="cs-CZ" sz="1400" dirty="0">
                <a:solidFill>
                  <a:schemeClr val="tx1">
                    <a:lumMod val="85000"/>
                    <a:lumOff val="15000"/>
                  </a:schemeClr>
                </a:solidFill>
                <a:latin typeface="Garamond" panose="02020404030301010803" pitchFamily="18" charset="0"/>
              </a:rPr>
              <a:t>	</a:t>
            </a:r>
            <a:r>
              <a:rPr lang="cs-CZ" sz="1400" b="1" dirty="0">
                <a:solidFill>
                  <a:schemeClr val="tx1">
                    <a:lumMod val="85000"/>
                    <a:lumOff val="15000"/>
                  </a:schemeClr>
                </a:solidFill>
                <a:latin typeface="Garamond" panose="02020404030301010803" pitchFamily="18" charset="0"/>
              </a:rPr>
              <a:t>2)</a:t>
            </a:r>
            <a:r>
              <a:rPr lang="cs-CZ" sz="1400" dirty="0">
                <a:solidFill>
                  <a:schemeClr val="tx1">
                    <a:lumMod val="85000"/>
                    <a:lumOff val="15000"/>
                  </a:schemeClr>
                </a:solidFill>
                <a:latin typeface="Garamond" panose="02020404030301010803" pitchFamily="18" charset="0"/>
              </a:rPr>
              <a:t> Nestanoví-li tento zákon jinak, použije se trestní zákoník a v řízení proti právnické osobě trestní řád, není-li to z povahy věci vyloučeno.</a:t>
            </a:r>
          </a:p>
          <a:p>
            <a:pPr algn="just" eaLnBrk="1" fontAlgn="auto" hangingPunct="1">
              <a:spcAft>
                <a:spcPts val="0"/>
              </a:spcAft>
              <a:buFont typeface="Wingdings" panose="05000000000000000000" pitchFamily="2" charset="2"/>
              <a:buNone/>
              <a:defRPr/>
            </a:pPr>
            <a:r>
              <a:rPr lang="cs-CZ" sz="1400" dirty="0">
                <a:solidFill>
                  <a:schemeClr val="tx1">
                    <a:lumMod val="85000"/>
                    <a:lumOff val="15000"/>
                  </a:schemeClr>
                </a:solidFill>
                <a:latin typeface="Garamond" panose="02020404030301010803" pitchFamily="18" charset="0"/>
              </a:rPr>
              <a:t>	</a:t>
            </a:r>
            <a:r>
              <a:rPr lang="cs-CZ" sz="1400" b="1" dirty="0">
                <a:solidFill>
                  <a:schemeClr val="tx1">
                    <a:lumMod val="85000"/>
                    <a:lumOff val="15000"/>
                  </a:schemeClr>
                </a:solidFill>
                <a:latin typeface="Garamond" panose="02020404030301010803" pitchFamily="18" charset="0"/>
              </a:rPr>
              <a:t>3)</a:t>
            </a:r>
            <a:r>
              <a:rPr lang="cs-CZ" sz="1400" dirty="0">
                <a:solidFill>
                  <a:schemeClr val="tx1">
                    <a:lumMod val="85000"/>
                    <a:lumOff val="15000"/>
                  </a:schemeClr>
                </a:solidFill>
                <a:latin typeface="Garamond" panose="02020404030301010803" pitchFamily="18" charset="0"/>
              </a:rPr>
              <a:t> Pro účely jiných právních předpisů se trestním řízením rozumí i řízení vedené proti právnické osobě podle tohoto zákona.</a:t>
            </a:r>
          </a:p>
          <a:p>
            <a:pPr eaLnBrk="1" fontAlgn="auto" hangingPunct="1">
              <a:spcAft>
                <a:spcPts val="0"/>
              </a:spcAft>
              <a:buFont typeface="Wingdings" panose="05000000000000000000" pitchFamily="2" charset="2"/>
              <a:buNone/>
              <a:defRPr/>
            </a:pPr>
            <a:endParaRPr lang="cs-CZ" sz="1400" dirty="0">
              <a:solidFill>
                <a:schemeClr val="tx1">
                  <a:lumMod val="85000"/>
                  <a:lumOff val="15000"/>
                </a:schemeClr>
              </a:solidFill>
              <a:latin typeface="Garamond" panose="02020404030301010803" pitchFamily="18" charset="0"/>
            </a:endParaRPr>
          </a:p>
          <a:p>
            <a:pPr algn="just" eaLnBrk="1" fontAlgn="auto" hangingPunct="1">
              <a:spcAft>
                <a:spcPts val="0"/>
              </a:spcAft>
              <a:buFont typeface="Wingdings" panose="05000000000000000000" pitchFamily="2" charset="2"/>
              <a:buNone/>
              <a:defRPr/>
            </a:pPr>
            <a:r>
              <a:rPr lang="cs-CZ" sz="16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K odst. 2 </a:t>
            </a:r>
            <a:r>
              <a:rPr lang="cs-CZ" sz="1400" i="1" dirty="0">
                <a:solidFill>
                  <a:schemeClr val="tx1">
                    <a:lumMod val="85000"/>
                    <a:lumOff val="15000"/>
                  </a:schemeClr>
                </a:solidFill>
                <a:latin typeface="Garamond" panose="02020404030301010803" pitchFamily="18" charset="0"/>
              </a:rPr>
              <a:t>- </a:t>
            </a:r>
            <a:r>
              <a:rPr lang="cs-CZ" sz="1400" dirty="0">
                <a:solidFill>
                  <a:schemeClr val="tx1">
                    <a:lumMod val="85000"/>
                    <a:lumOff val="15000"/>
                  </a:schemeClr>
                </a:solidFill>
                <a:latin typeface="Garamond" panose="02020404030301010803" pitchFamily="18" charset="0"/>
              </a:rPr>
              <a:t>Zcela samostatný zákon, ale navazuje na předpisy trestního práva v oblasti práva hmotného a procesního, kterými jsou trestní zákoník a trestní řád. Jde svou povahou o zákon, který bývá označován jako </a:t>
            </a:r>
            <a:r>
              <a:rPr lang="cs-CZ" sz="1400" i="1" dirty="0">
                <a:solidFill>
                  <a:srgbClr val="FFC000"/>
                </a:solidFill>
                <a:effectLst>
                  <a:outerShdw blurRad="38100" dist="38100" dir="2700000" algn="tl">
                    <a:srgbClr val="000000">
                      <a:alpha val="43137"/>
                    </a:srgbClr>
                  </a:outerShdw>
                </a:effectLst>
                <a:latin typeface="Garamond" panose="02020404030301010803" pitchFamily="18" charset="0"/>
              </a:rPr>
              <a:t>"</a:t>
            </a:r>
            <a:r>
              <a:rPr lang="cs-CZ" sz="1400" b="1" i="1" dirty="0">
                <a:solidFill>
                  <a:srgbClr val="FFC000"/>
                </a:solidFill>
                <a:effectLst>
                  <a:outerShdw blurRad="38100" dist="38100" dir="2700000" algn="tl">
                    <a:srgbClr val="000000">
                      <a:alpha val="43137"/>
                    </a:srgbClr>
                  </a:outerShdw>
                </a:effectLst>
                <a:latin typeface="Garamond" panose="02020404030301010803" pitchFamily="18" charset="0"/>
              </a:rPr>
              <a:t>vedlejší trestní zákon</a:t>
            </a:r>
            <a:r>
              <a:rPr lang="cs-CZ" sz="1400" i="1" dirty="0">
                <a:solidFill>
                  <a:srgbClr val="FFC000"/>
                </a:solidFill>
                <a:effectLst>
                  <a:outerShdw blurRad="38100" dist="38100" dir="2700000" algn="tl">
                    <a:srgbClr val="000000">
                      <a:alpha val="43137"/>
                    </a:srgbClr>
                  </a:outerShdw>
                </a:effectLst>
                <a:latin typeface="Garamond" panose="02020404030301010803" pitchFamily="18" charset="0"/>
              </a:rPr>
              <a:t>"</a:t>
            </a:r>
            <a:r>
              <a:rPr lang="cs-CZ" sz="1400" dirty="0">
                <a:solidFill>
                  <a:srgbClr val="FFC000"/>
                </a:solidFill>
                <a:latin typeface="Garamond" panose="02020404030301010803" pitchFamily="18" charset="0"/>
              </a:rPr>
              <a:t> </a:t>
            </a:r>
            <a:r>
              <a:rPr lang="cs-CZ" sz="1400" i="1" dirty="0">
                <a:solidFill>
                  <a:schemeClr val="tx1">
                    <a:lumMod val="85000"/>
                    <a:lumOff val="15000"/>
                  </a:schemeClr>
                </a:solidFill>
                <a:latin typeface="Garamond" panose="02020404030301010803" pitchFamily="18" charset="0"/>
              </a:rPr>
              <a:t>(viz </a:t>
            </a:r>
            <a:r>
              <a:rPr lang="cs-CZ" sz="1400" b="1"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110 </a:t>
            </a:r>
            <a:r>
              <a:rPr lang="cs-CZ" sz="1400" b="1" i="1" dirty="0" err="1">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TrZ</a:t>
            </a:r>
            <a:r>
              <a:rPr lang="cs-CZ" sz="1400" i="1" dirty="0">
                <a:solidFill>
                  <a:schemeClr val="tx1">
                    <a:lumMod val="85000"/>
                    <a:lumOff val="15000"/>
                  </a:schemeClr>
                </a:solidFill>
                <a:latin typeface="Garamond" panose="02020404030301010803" pitchFamily="18" charset="0"/>
              </a:rPr>
              <a:t>) </a:t>
            </a:r>
            <a:r>
              <a:rPr lang="cs-CZ" sz="1400" dirty="0">
                <a:solidFill>
                  <a:schemeClr val="tx1">
                    <a:lumMod val="85000"/>
                    <a:lumOff val="15000"/>
                  </a:schemeClr>
                </a:solidFill>
                <a:latin typeface="Garamond" panose="02020404030301010803" pitchFamily="18" charset="0"/>
              </a:rPr>
              <a:t>a pro nějž je typické, že obsahuje jak hmotněprávní, tak procesní ustanovení.</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title"/>
          </p:nvPr>
        </p:nvSpPr>
        <p:spPr>
          <a:xfrm>
            <a:off x="1606550" y="620713"/>
            <a:ext cx="5937250" cy="647700"/>
          </a:xfrm>
        </p:spPr>
        <p:txBody>
          <a:bodyPr>
            <a:noAutofit/>
          </a:bodyPr>
          <a:lstStyle/>
          <a:p>
            <a:pPr eaLnBrk="1" fontAlgn="auto" hangingPunct="1">
              <a:spcAft>
                <a:spcPts val="0"/>
              </a:spcAft>
              <a:defRPr/>
            </a:pPr>
            <a:r>
              <a:rPr lang="cs-CZ" altLang="cs-CZ" sz="1800" b="1" i="1" dirty="0">
                <a:solidFill>
                  <a:srgbClr val="C00000"/>
                </a:solidFill>
                <a:effectLst>
                  <a:outerShdw blurRad="38100" dist="38100" dir="2700000" algn="tl">
                    <a:srgbClr val="000000">
                      <a:alpha val="43137"/>
                    </a:srgbClr>
                  </a:outerShdw>
                </a:effectLst>
                <a:latin typeface="Garamond" panose="02020404030301010803" pitchFamily="18" charset="0"/>
              </a:rPr>
              <a:t>Propadnutí věci</a:t>
            </a:r>
            <a:br>
              <a:rPr lang="cs-CZ" altLang="cs-CZ" sz="1800" b="1" i="1" dirty="0">
                <a:solidFill>
                  <a:srgbClr val="C00000"/>
                </a:solidFill>
                <a:effectLst>
                  <a:outerShdw blurRad="38100" dist="38100" dir="2700000" algn="tl">
                    <a:srgbClr val="000000">
                      <a:alpha val="43137"/>
                    </a:srgbClr>
                  </a:outerShdw>
                </a:effectLst>
                <a:latin typeface="Garamond" panose="02020404030301010803" pitchFamily="18" charset="0"/>
              </a:rPr>
            </a:br>
            <a:r>
              <a:rPr lang="cs-CZ" altLang="cs-CZ" sz="1800" b="1" i="1" dirty="0">
                <a:solidFill>
                  <a:srgbClr val="C00000"/>
                </a:solidFill>
                <a:effectLst>
                  <a:outerShdw blurRad="38100" dist="38100" dir="2700000" algn="tl">
                    <a:srgbClr val="000000">
                      <a:alpha val="43137"/>
                    </a:srgbClr>
                  </a:outerShdw>
                </a:effectLst>
                <a:latin typeface="Garamond" panose="02020404030301010803" pitchFamily="18" charset="0"/>
              </a:rPr>
              <a:t>§ 19</a:t>
            </a:r>
          </a:p>
        </p:txBody>
      </p:sp>
      <p:sp>
        <p:nvSpPr>
          <p:cNvPr id="36872" name="Rectangle 8"/>
          <p:cNvSpPr>
            <a:spLocks noGrp="1" noChangeArrowheads="1"/>
          </p:cNvSpPr>
          <p:nvPr>
            <p:ph idx="1"/>
          </p:nvPr>
        </p:nvSpPr>
        <p:spPr>
          <a:xfrm>
            <a:off x="1547813" y="1412875"/>
            <a:ext cx="5995987" cy="4327525"/>
          </a:xfrm>
        </p:spPr>
        <p:txBody>
          <a:bodyPr rtlCol="0">
            <a:normAutofit/>
          </a:bodyPr>
          <a:lstStyle/>
          <a:p>
            <a:pPr marL="0" indent="0" algn="just" eaLnBrk="1" fontAlgn="auto" hangingPunct="1">
              <a:spcAft>
                <a:spcPts val="0"/>
              </a:spcAft>
              <a:buFont typeface="Wingdings" panose="05000000000000000000" pitchFamily="2" charset="2"/>
              <a:buNone/>
              <a:defRPr/>
            </a:pP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Soud může uložit právnické osobě trest propadnutí věci, včetně propadnutí náhradní hodnoty, za podmínek stanovených trestním zákoníkem.</a:t>
            </a:r>
          </a:p>
          <a:p>
            <a:pPr marL="0" indent="0" algn="just" eaLnBrk="1" fontAlgn="auto" hangingPunct="1">
              <a:spcAft>
                <a:spcPts val="0"/>
              </a:spcAft>
              <a:buFont typeface="Wingdings" panose="05000000000000000000" pitchFamily="2" charset="2"/>
              <a:buNone/>
              <a:defRPr/>
            </a:pPr>
            <a:endPar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spcAft>
                <a:spcPts val="0"/>
              </a:spcAft>
              <a:buFont typeface="Wingdings" panose="05000000000000000000" pitchFamily="2" charset="2"/>
              <a:buNone/>
              <a:defRPr/>
            </a:pPr>
            <a:r>
              <a:rPr lang="cs-CZ" altLang="cs-CZ" sz="1400" b="1" i="1" dirty="0">
                <a:solidFill>
                  <a:srgbClr val="FFC000"/>
                </a:solidFill>
                <a:effectLst>
                  <a:outerShdw blurRad="38100" dist="38100" dir="2700000" algn="tl">
                    <a:srgbClr val="000000">
                      <a:alpha val="43137"/>
                    </a:srgbClr>
                  </a:outerShdw>
                </a:effectLst>
                <a:latin typeface="Garamond" panose="02020404030301010803" pitchFamily="18" charset="0"/>
              </a:rPr>
              <a:t>Pozn.</a:t>
            </a:r>
            <a:r>
              <a:rPr lang="cs-CZ" altLang="cs-CZ" sz="1400" b="1"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a:t>
            </a:r>
            <a:r>
              <a:rPr lang="cs-CZ" altLang="cs-CZ" sz="1400" b="1" dirty="0">
                <a:solidFill>
                  <a:srgbClr val="00B0F0"/>
                </a:solidFill>
                <a:effectLst>
                  <a:outerShdw blurRad="38100" dist="38100" dir="2700000" algn="tl">
                    <a:srgbClr val="000000">
                      <a:alpha val="43137"/>
                    </a:srgbClr>
                  </a:outerShdw>
                </a:effectLst>
                <a:latin typeface="Garamond" panose="02020404030301010803" pitchFamily="18" charset="0"/>
              </a:rPr>
              <a:t>Trest propadnutí věci </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se ukládá za stejných podmínek jako v případě osob fyzických </a:t>
            </a:r>
            <a:r>
              <a:rPr lang="cs-CZ" altLang="cs-CZ" sz="12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(viz </a:t>
            </a:r>
            <a:r>
              <a:rPr lang="cs-CZ" altLang="cs-CZ" sz="1200" b="1"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70 - 72 </a:t>
            </a:r>
            <a:r>
              <a:rPr lang="cs-CZ" altLang="cs-CZ" sz="1200" b="1" i="1" dirty="0" err="1">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TrZ</a:t>
            </a:r>
            <a:r>
              <a:rPr lang="cs-CZ" altLang="cs-CZ" sz="12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Včetně toho, že jde o věc v majetku právnické osoby.</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5"/>
          <p:cNvSpPr>
            <a:spLocks noGrp="1" noChangeArrowheads="1"/>
          </p:cNvSpPr>
          <p:nvPr>
            <p:ph type="title"/>
          </p:nvPr>
        </p:nvSpPr>
        <p:spPr>
          <a:xfrm>
            <a:off x="1606550" y="765175"/>
            <a:ext cx="5937250" cy="431800"/>
          </a:xfrm>
        </p:spPr>
        <p:txBody>
          <a:bodyPr>
            <a:noAutofit/>
          </a:bodyPr>
          <a:lstStyle/>
          <a:p>
            <a:pPr eaLnBrk="1" fontAlgn="auto" hangingPunct="1">
              <a:spcAft>
                <a:spcPts val="0"/>
              </a:spcAft>
              <a:defRPr/>
            </a:pPr>
            <a:r>
              <a:rPr lang="cs-CZ" altLang="cs-CZ" sz="1800" b="1" i="1" dirty="0">
                <a:solidFill>
                  <a:srgbClr val="C00000"/>
                </a:solidFill>
                <a:effectLst>
                  <a:outerShdw blurRad="38100" dist="38100" dir="2700000" algn="tl">
                    <a:srgbClr val="000000">
                      <a:alpha val="43137"/>
                    </a:srgbClr>
                  </a:outerShdw>
                </a:effectLst>
                <a:latin typeface="Garamond" panose="02020404030301010803" pitchFamily="18" charset="0"/>
              </a:rPr>
              <a:t>Zákaz činnosti</a:t>
            </a:r>
            <a:br>
              <a:rPr lang="cs-CZ" altLang="cs-CZ" sz="1800" b="1" i="1" dirty="0">
                <a:solidFill>
                  <a:srgbClr val="C00000"/>
                </a:solidFill>
                <a:effectLst>
                  <a:outerShdw blurRad="38100" dist="38100" dir="2700000" algn="tl">
                    <a:srgbClr val="000000">
                      <a:alpha val="43137"/>
                    </a:srgbClr>
                  </a:outerShdw>
                </a:effectLst>
                <a:latin typeface="Garamond" panose="02020404030301010803" pitchFamily="18" charset="0"/>
              </a:rPr>
            </a:br>
            <a:r>
              <a:rPr lang="cs-CZ" altLang="cs-CZ" sz="1800" b="1" i="1" dirty="0">
                <a:solidFill>
                  <a:srgbClr val="C00000"/>
                </a:solidFill>
                <a:effectLst>
                  <a:outerShdw blurRad="38100" dist="38100" dir="2700000" algn="tl">
                    <a:srgbClr val="000000">
                      <a:alpha val="43137"/>
                    </a:srgbClr>
                  </a:outerShdw>
                </a:effectLst>
                <a:latin typeface="Garamond" panose="02020404030301010803" pitchFamily="18" charset="0"/>
              </a:rPr>
              <a:t>§ 20</a:t>
            </a:r>
          </a:p>
        </p:txBody>
      </p:sp>
      <p:sp>
        <p:nvSpPr>
          <p:cNvPr id="44041" name="Rectangle 9"/>
          <p:cNvSpPr>
            <a:spLocks noGrp="1" noChangeArrowheads="1"/>
          </p:cNvSpPr>
          <p:nvPr>
            <p:ph idx="1"/>
          </p:nvPr>
        </p:nvSpPr>
        <p:spPr>
          <a:xfrm>
            <a:off x="1606550" y="1341438"/>
            <a:ext cx="5937250" cy="4398962"/>
          </a:xfrm>
        </p:spPr>
        <p:txBody>
          <a:bodyPr rtlCol="0">
            <a:noAutofit/>
          </a:bodyPr>
          <a:lstStyle/>
          <a:p>
            <a:pPr marL="0" indent="0" algn="just" eaLnBrk="1" fontAlgn="auto" hangingPunct="1">
              <a:lnSpc>
                <a:spcPct val="80000"/>
              </a:lnSpc>
              <a:spcAft>
                <a:spcPts val="0"/>
              </a:spcAft>
              <a:buFont typeface="Wingdings" panose="05000000000000000000" pitchFamily="2" charset="2"/>
              <a:buNone/>
              <a:defRPr/>
            </a:pPr>
            <a:r>
              <a:rPr lang="cs-CZ" altLang="cs-CZ" sz="1200" b="1" dirty="0">
                <a:solidFill>
                  <a:schemeClr val="tx1">
                    <a:lumMod val="85000"/>
                    <a:lumOff val="15000"/>
                  </a:schemeClr>
                </a:solidFill>
                <a:latin typeface="Garamond" panose="02020404030301010803" pitchFamily="18" charset="0"/>
              </a:rPr>
              <a:t>1)</a:t>
            </a:r>
            <a:r>
              <a:rPr lang="cs-CZ" altLang="cs-CZ" sz="1200" dirty="0">
                <a:solidFill>
                  <a:schemeClr val="tx1">
                    <a:lumMod val="85000"/>
                    <a:lumOff val="15000"/>
                  </a:schemeClr>
                </a:solidFill>
                <a:latin typeface="Garamond" panose="02020404030301010803" pitchFamily="18" charset="0"/>
              </a:rPr>
              <a:t> Soud může uložit právnické osobě trest zákazu činnosti na jeden rok až dvacet let, byl-li trestný čin spáchán v souvislosti s touto činností.</a:t>
            </a:r>
          </a:p>
          <a:p>
            <a:pPr marL="0" indent="0" algn="just" eaLnBrk="1" fontAlgn="auto" hangingPunct="1">
              <a:lnSpc>
                <a:spcPct val="80000"/>
              </a:lnSpc>
              <a:spcAft>
                <a:spcPts val="0"/>
              </a:spcAft>
              <a:buFont typeface="Wingdings" panose="05000000000000000000" pitchFamily="2" charset="2"/>
              <a:buNone/>
              <a:defRPr/>
            </a:pPr>
            <a:r>
              <a:rPr lang="cs-CZ" altLang="cs-CZ" sz="1200" b="1" dirty="0">
                <a:solidFill>
                  <a:schemeClr val="tx1">
                    <a:lumMod val="85000"/>
                    <a:lumOff val="15000"/>
                  </a:schemeClr>
                </a:solidFill>
                <a:latin typeface="Garamond" panose="02020404030301010803" pitchFamily="18" charset="0"/>
              </a:rPr>
              <a:t>2)</a:t>
            </a:r>
            <a:r>
              <a:rPr lang="cs-CZ" altLang="cs-CZ" sz="1200" dirty="0">
                <a:solidFill>
                  <a:schemeClr val="tx1">
                    <a:lumMod val="85000"/>
                    <a:lumOff val="15000"/>
                  </a:schemeClr>
                </a:solidFill>
                <a:latin typeface="Garamond" panose="02020404030301010803" pitchFamily="18" charset="0"/>
              </a:rPr>
              <a:t> Ustanovení § 17 odst. 4 se užije obdobně.</a:t>
            </a:r>
          </a:p>
          <a:p>
            <a:pPr marL="0" indent="0" algn="just" eaLnBrk="1" fontAlgn="auto" hangingPunct="1">
              <a:lnSpc>
                <a:spcPct val="80000"/>
              </a:lnSpc>
              <a:spcAft>
                <a:spcPts val="0"/>
              </a:spcAft>
              <a:buFont typeface="Wingdings" panose="05000000000000000000" pitchFamily="2" charset="2"/>
              <a:buNone/>
              <a:defRPr/>
            </a:pPr>
            <a:endParaRPr lang="cs-CZ" altLang="cs-CZ" sz="1200" b="1" dirty="0">
              <a:solidFill>
                <a:schemeClr val="tx1">
                  <a:lumMod val="85000"/>
                  <a:lumOff val="15000"/>
                </a:schemeClr>
              </a:solidFill>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200" b="1" i="1" dirty="0">
                <a:solidFill>
                  <a:srgbClr val="FFC000"/>
                </a:solidFill>
                <a:effectLst>
                  <a:outerShdw blurRad="38100" dist="38100" dir="2700000" algn="tl">
                    <a:srgbClr val="C0C0C0"/>
                  </a:outerShdw>
                </a:effectLst>
                <a:latin typeface="Garamond" panose="02020404030301010803" pitchFamily="18" charset="0"/>
              </a:rPr>
              <a:t>Pozn.</a:t>
            </a:r>
            <a:r>
              <a:rPr lang="cs-CZ" altLang="cs-CZ" sz="1200" b="1" i="1" dirty="0">
                <a:solidFill>
                  <a:schemeClr val="tx1">
                    <a:lumMod val="85000"/>
                    <a:lumOff val="15000"/>
                  </a:schemeClr>
                </a:solidFill>
                <a:effectLst>
                  <a:outerShdw blurRad="38100" dist="38100" dir="2700000" algn="tl">
                    <a:srgbClr val="C0C0C0"/>
                  </a:outerShdw>
                </a:effectLst>
                <a:latin typeface="Garamond" panose="02020404030301010803" pitchFamily="18" charset="0"/>
              </a:rPr>
              <a:t>  </a:t>
            </a:r>
            <a:r>
              <a:rPr lang="cs-CZ" altLang="cs-CZ" sz="1200" b="1" dirty="0">
                <a:solidFill>
                  <a:srgbClr val="00B0F0"/>
                </a:solidFill>
                <a:latin typeface="Garamond" panose="02020404030301010803" pitchFamily="18" charset="0"/>
              </a:rPr>
              <a:t>Účelem tohoto trestu</a:t>
            </a:r>
            <a:r>
              <a:rPr lang="cs-CZ" altLang="cs-CZ" sz="1200" dirty="0">
                <a:solidFill>
                  <a:srgbClr val="00B0F0"/>
                </a:solidFill>
                <a:latin typeface="Garamond" panose="02020404030301010803" pitchFamily="18" charset="0"/>
              </a:rPr>
              <a:t> </a:t>
            </a:r>
            <a:r>
              <a:rPr lang="cs-CZ" altLang="cs-CZ" sz="1200" dirty="0">
                <a:solidFill>
                  <a:schemeClr val="tx1">
                    <a:lumMod val="85000"/>
                    <a:lumOff val="15000"/>
                  </a:schemeClr>
                </a:solidFill>
                <a:latin typeface="Garamond" panose="02020404030301010803" pitchFamily="18" charset="0"/>
              </a:rPr>
              <a:t>je zabránit pachateli v dalším páchání trestné činnosti. Je třeba rozlišovat mezi trestem uloženým právnické osobě a trestem, který může být uložen fyzické osobě. </a:t>
            </a:r>
            <a:r>
              <a:rPr lang="cs-CZ" altLang="cs-CZ" sz="1200" b="1" dirty="0">
                <a:solidFill>
                  <a:srgbClr val="00B0F0"/>
                </a:solidFill>
                <a:effectLst>
                  <a:outerShdw blurRad="38100" dist="38100" dir="2700000" algn="tl">
                    <a:srgbClr val="C0C0C0"/>
                  </a:outerShdw>
                </a:effectLst>
                <a:latin typeface="Garamond" panose="02020404030301010803" pitchFamily="18" charset="0"/>
              </a:rPr>
              <a:t>Je subsidiární ve vztahu k trestu zákazu plnění veřejných zakázek, účasti ve veřejné soutěži</a:t>
            </a:r>
            <a:r>
              <a:rPr lang="cs-CZ" altLang="cs-CZ" sz="1200" dirty="0">
                <a:solidFill>
                  <a:schemeClr val="tx1">
                    <a:lumMod val="85000"/>
                    <a:lumOff val="15000"/>
                  </a:schemeClr>
                </a:solidFill>
                <a:latin typeface="Garamond" panose="02020404030301010803" pitchFamily="18" charset="0"/>
              </a:rPr>
              <a:t>.</a:t>
            </a:r>
            <a:endParaRPr lang="cs-CZ" altLang="cs-CZ" sz="1200" b="1" dirty="0">
              <a:solidFill>
                <a:schemeClr val="tx1">
                  <a:lumMod val="85000"/>
                  <a:lumOff val="15000"/>
                </a:schemeClr>
              </a:solidFill>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200" b="1" dirty="0">
                <a:solidFill>
                  <a:srgbClr val="FFC000"/>
                </a:solidFill>
                <a:effectLst>
                  <a:outerShdw blurRad="38100" dist="38100" dir="2700000" algn="tl">
                    <a:srgbClr val="C0C0C0"/>
                  </a:outerShdw>
                </a:effectLst>
                <a:latin typeface="Garamond" panose="02020404030301010803" pitchFamily="18" charset="0"/>
              </a:rPr>
              <a:t>K odst. 1</a:t>
            </a:r>
          </a:p>
          <a:p>
            <a:pPr marL="0" indent="0" algn="just" eaLnBrk="1" fontAlgn="auto" hangingPunct="1">
              <a:lnSpc>
                <a:spcPct val="80000"/>
              </a:lnSpc>
              <a:spcAft>
                <a:spcPts val="0"/>
              </a:spcAft>
              <a:buFont typeface="Wingdings" panose="05000000000000000000" pitchFamily="2" charset="2"/>
              <a:buNone/>
              <a:defRPr/>
            </a:pPr>
            <a:r>
              <a:rPr lang="cs-CZ" altLang="cs-CZ" sz="1200" b="1" dirty="0">
                <a:solidFill>
                  <a:schemeClr val="tx1">
                    <a:lumMod val="85000"/>
                    <a:lumOff val="15000"/>
                  </a:schemeClr>
                </a:solidFill>
                <a:effectLst>
                  <a:outerShdw blurRad="38100" dist="38100" dir="2700000" algn="tl">
                    <a:srgbClr val="C0C0C0"/>
                  </a:outerShdw>
                </a:effectLst>
                <a:latin typeface="Garamond" panose="02020404030301010803" pitchFamily="18" charset="0"/>
              </a:rPr>
              <a:t>TZČ </a:t>
            </a:r>
            <a:r>
              <a:rPr lang="cs-CZ" altLang="cs-CZ" sz="1200" dirty="0">
                <a:solidFill>
                  <a:schemeClr val="tx1">
                    <a:lumMod val="85000"/>
                    <a:lumOff val="15000"/>
                  </a:schemeClr>
                </a:solidFill>
                <a:latin typeface="Garamond" panose="02020404030301010803" pitchFamily="18" charset="0"/>
              </a:rPr>
              <a:t>spočívá v tom, že právnické osoby nebudou moci </a:t>
            </a:r>
            <a:r>
              <a:rPr lang="cs-CZ" altLang="cs-CZ" sz="1200" b="1" dirty="0">
                <a:solidFill>
                  <a:schemeClr val="tx1">
                    <a:lumMod val="85000"/>
                    <a:lumOff val="15000"/>
                  </a:schemeClr>
                </a:solidFill>
                <a:latin typeface="Garamond" panose="02020404030301010803" pitchFamily="18" charset="0"/>
              </a:rPr>
              <a:t>vykonávat činnost, ke které je třeba zvláštního povolení</a:t>
            </a:r>
            <a:r>
              <a:rPr lang="cs-CZ" altLang="cs-CZ" sz="1200" dirty="0">
                <a:solidFill>
                  <a:schemeClr val="tx1">
                    <a:lumMod val="85000"/>
                    <a:lumOff val="15000"/>
                  </a:schemeClr>
                </a:solidFill>
                <a:latin typeface="Garamond" panose="02020404030301010803" pitchFamily="18" charset="0"/>
              </a:rPr>
              <a:t>, nebo pokud by žádala o toto povolení, nemůže jí být po dobu výkonu trestu takové povolení uděleno </a:t>
            </a:r>
            <a:r>
              <a:rPr lang="cs-CZ" altLang="cs-CZ" sz="1200" i="1" dirty="0">
                <a:solidFill>
                  <a:schemeClr val="tx1">
                    <a:lumMod val="85000"/>
                    <a:lumOff val="15000"/>
                  </a:schemeClr>
                </a:solidFill>
                <a:latin typeface="Garamond" panose="02020404030301010803" pitchFamily="18" charset="0"/>
              </a:rPr>
              <a:t>(např. provozování konkrétní živnosti, která je předmětem činnosti právnické osoby nebo o bankovní licenci, nikoliv další zákazy uvedené v trestním zákoníku, a to zákaz výkonu určitého zaměstnání, povolání nebo funkce. Uvažovat však lze o zákazu takové činnosti, jejíž výkon upravuje jiný právní předpis - </a:t>
            </a:r>
            <a:r>
              <a:rPr lang="cs-CZ" altLang="cs-CZ" sz="1200" b="1" i="1" dirty="0">
                <a:solidFill>
                  <a:schemeClr val="tx1">
                    <a:lumMod val="85000"/>
                    <a:lumOff val="15000"/>
                  </a:schemeClr>
                </a:solidFill>
                <a:latin typeface="Garamond" panose="02020404030301010803" pitchFamily="18" charset="0"/>
              </a:rPr>
              <a:t>§ 73 odst. 3 </a:t>
            </a:r>
            <a:r>
              <a:rPr lang="cs-CZ" altLang="cs-CZ" sz="1200" b="1" i="1" dirty="0" err="1">
                <a:solidFill>
                  <a:schemeClr val="tx1">
                    <a:lumMod val="85000"/>
                    <a:lumOff val="15000"/>
                  </a:schemeClr>
                </a:solidFill>
                <a:latin typeface="Garamond" panose="02020404030301010803" pitchFamily="18" charset="0"/>
              </a:rPr>
              <a:t>TrZ</a:t>
            </a:r>
            <a:r>
              <a:rPr lang="cs-CZ" altLang="cs-CZ" sz="1200" i="1" dirty="0">
                <a:solidFill>
                  <a:schemeClr val="tx1">
                    <a:lumMod val="85000"/>
                    <a:lumOff val="15000"/>
                  </a:schemeClr>
                </a:solidFill>
                <a:latin typeface="Garamond" panose="02020404030301010803" pitchFamily="18" charset="0"/>
              </a:rPr>
              <a:t>).</a:t>
            </a:r>
            <a:endParaRPr lang="cs-CZ" altLang="cs-CZ" sz="1400" b="1" dirty="0">
              <a:solidFill>
                <a:schemeClr val="tx1">
                  <a:lumMod val="85000"/>
                  <a:lumOff val="15000"/>
                </a:schemeClr>
              </a:solidFill>
            </a:endParaRPr>
          </a:p>
          <a:p>
            <a:pPr marL="0" indent="0" algn="just" eaLnBrk="1" fontAlgn="auto" hangingPunct="1">
              <a:lnSpc>
                <a:spcPct val="80000"/>
              </a:lnSpc>
              <a:spcAft>
                <a:spcPts val="0"/>
              </a:spcAft>
              <a:buFont typeface="Wingdings" panose="05000000000000000000" pitchFamily="2" charset="2"/>
              <a:buNone/>
              <a:defRPr/>
            </a:pPr>
            <a:r>
              <a:rPr lang="cs-CZ" altLang="cs-CZ" sz="1200" b="1" dirty="0">
                <a:solidFill>
                  <a:srgbClr val="FFC000"/>
                </a:solidFill>
                <a:effectLst>
                  <a:outerShdw blurRad="38100" dist="38100" dir="2700000" algn="tl">
                    <a:srgbClr val="C0C0C0"/>
                  </a:outerShdw>
                </a:effectLst>
                <a:latin typeface="Garamond" panose="02020404030301010803" pitchFamily="18" charset="0"/>
              </a:rPr>
              <a:t>Výměra</a:t>
            </a:r>
            <a:r>
              <a:rPr lang="cs-CZ" altLang="cs-CZ" sz="1200" dirty="0">
                <a:solidFill>
                  <a:schemeClr val="tx1">
                    <a:lumMod val="85000"/>
                    <a:lumOff val="15000"/>
                  </a:schemeClr>
                </a:solidFill>
                <a:effectLst>
                  <a:outerShdw blurRad="38100" dist="38100" dir="2700000" algn="tl">
                    <a:srgbClr val="C0C0C0"/>
                  </a:outerShdw>
                </a:effectLst>
                <a:latin typeface="Garamond" panose="02020404030301010803" pitchFamily="18" charset="0"/>
              </a:rPr>
              <a:t> - nejméně 1 rok a nejvýše 20 let; </a:t>
            </a:r>
            <a:endParaRPr lang="cs-CZ" altLang="cs-CZ" sz="1200" b="1" dirty="0">
              <a:solidFill>
                <a:schemeClr val="tx1">
                  <a:lumMod val="85000"/>
                  <a:lumOff val="15000"/>
                </a:schemeClr>
              </a:solidFill>
              <a:effectLst>
                <a:outerShdw blurRad="38100" dist="38100" dir="2700000" algn="tl">
                  <a:srgbClr val="C0C0C0"/>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200" b="1" dirty="0">
                <a:solidFill>
                  <a:srgbClr val="00B0F0"/>
                </a:solidFill>
                <a:latin typeface="Garamond" panose="02020404030301010803" pitchFamily="18" charset="0"/>
              </a:rPr>
              <a:t>Podmínka uložení</a:t>
            </a:r>
            <a:r>
              <a:rPr lang="cs-CZ" altLang="cs-CZ" sz="1200" dirty="0">
                <a:solidFill>
                  <a:srgbClr val="00B0F0"/>
                </a:solidFill>
                <a:latin typeface="Garamond" panose="02020404030301010803" pitchFamily="18" charset="0"/>
              </a:rPr>
              <a:t> </a:t>
            </a:r>
            <a:r>
              <a:rPr lang="cs-CZ" altLang="cs-CZ" sz="1200" dirty="0">
                <a:solidFill>
                  <a:schemeClr val="tx1">
                    <a:lumMod val="85000"/>
                    <a:lumOff val="15000"/>
                  </a:schemeClr>
                </a:solidFill>
                <a:latin typeface="Garamond" panose="02020404030301010803" pitchFamily="18" charset="0"/>
              </a:rPr>
              <a:t>- trestný čin spáchán v souvislosti s činností, jež se pachateli uložením trestu zakazuje. Tato souvislost musí být přímá, bezprostřední a musí vyplývat ze skutečnosti, že právě činnost, která má být zakázána, je pro svou povahu a s ohledem na právnickou osobu, která ji vykonávala, pro společnost škodlivá.</a:t>
            </a:r>
          </a:p>
          <a:p>
            <a:pPr marL="0" indent="0" algn="just" eaLnBrk="1" fontAlgn="auto" hangingPunct="1">
              <a:lnSpc>
                <a:spcPct val="80000"/>
              </a:lnSpc>
              <a:spcAft>
                <a:spcPts val="0"/>
              </a:spcAft>
              <a:buFont typeface="Wingdings" panose="05000000000000000000" pitchFamily="2" charset="2"/>
              <a:buNone/>
              <a:defRPr/>
            </a:pPr>
            <a:r>
              <a:rPr lang="cs-CZ" altLang="cs-CZ" sz="1200" dirty="0">
                <a:solidFill>
                  <a:schemeClr val="tx1">
                    <a:lumMod val="85000"/>
                    <a:lumOff val="15000"/>
                  </a:schemeClr>
                </a:solidFill>
                <a:latin typeface="Garamond" panose="02020404030301010803" pitchFamily="18" charset="0"/>
              </a:rPr>
              <a:t>Z podmínek uložení trestu zákazu činnosti, jakož i ze samotného ústavního zakotvení práva zakládat politické strany a sdružovat se v nich, vyplývá, že </a:t>
            </a:r>
            <a:r>
              <a:rPr lang="cs-CZ" altLang="cs-CZ" sz="1200" dirty="0">
                <a:solidFill>
                  <a:schemeClr val="tx1">
                    <a:lumMod val="85000"/>
                    <a:lumOff val="15000"/>
                  </a:schemeClr>
                </a:solidFill>
                <a:effectLst>
                  <a:outerShdw blurRad="38100" dist="38100" dir="2700000" algn="tl">
                    <a:srgbClr val="C0C0C0"/>
                  </a:outerShdw>
                </a:effectLst>
                <a:latin typeface="Garamond" panose="02020404030301010803" pitchFamily="18" charset="0"/>
              </a:rPr>
              <a:t>tento trest patrně nelze uložit politické straně nebo hnutí</a:t>
            </a:r>
            <a:r>
              <a:rPr lang="cs-CZ" altLang="cs-CZ" sz="1200" dirty="0">
                <a:solidFill>
                  <a:schemeClr val="tx1">
                    <a:lumMod val="85000"/>
                    <a:lumOff val="15000"/>
                  </a:schemeClr>
                </a:solidFill>
                <a:latin typeface="Garamond" panose="02020404030301010803" pitchFamily="18" charset="0"/>
              </a:rPr>
              <a:t>.</a:t>
            </a:r>
          </a:p>
          <a:p>
            <a:pPr marL="0" indent="0" algn="just" eaLnBrk="1" fontAlgn="auto" hangingPunct="1">
              <a:lnSpc>
                <a:spcPct val="80000"/>
              </a:lnSpc>
              <a:spcAft>
                <a:spcPts val="0"/>
              </a:spcAft>
              <a:buFont typeface="Wingdings" panose="05000000000000000000" pitchFamily="2" charset="2"/>
              <a:buNone/>
              <a:defRPr/>
            </a:pPr>
            <a:r>
              <a:rPr lang="cs-CZ" altLang="cs-CZ" sz="1200" b="1" dirty="0">
                <a:solidFill>
                  <a:srgbClr val="FFC000"/>
                </a:solidFill>
                <a:effectLst>
                  <a:outerShdw blurRad="38100" dist="38100" dir="2700000" algn="tl">
                    <a:srgbClr val="C0C0C0"/>
                  </a:outerShdw>
                </a:effectLst>
                <a:latin typeface="Garamond" panose="02020404030301010803" pitchFamily="18" charset="0"/>
              </a:rPr>
              <a:t>K odst. 2 </a:t>
            </a:r>
            <a:r>
              <a:rPr lang="cs-CZ" altLang="cs-CZ" sz="1200" dirty="0">
                <a:solidFill>
                  <a:schemeClr val="tx1">
                    <a:lumMod val="85000"/>
                    <a:lumOff val="15000"/>
                  </a:schemeClr>
                </a:solidFill>
                <a:latin typeface="Garamond" panose="02020404030301010803" pitchFamily="18" charset="0"/>
              </a:rPr>
              <a:t> Srov. přiměřeně výklad k </a:t>
            </a:r>
            <a:r>
              <a:rPr lang="cs-CZ" altLang="cs-CZ" sz="1200" b="1" dirty="0">
                <a:solidFill>
                  <a:schemeClr val="tx1">
                    <a:lumMod val="85000"/>
                    <a:lumOff val="15000"/>
                  </a:schemeClr>
                </a:solidFill>
                <a:latin typeface="Garamond" panose="02020404030301010803" pitchFamily="18" charset="0"/>
              </a:rPr>
              <a:t>§ 17 odst. 4</a:t>
            </a:r>
            <a:r>
              <a:rPr lang="cs-CZ" altLang="cs-CZ" sz="1200" dirty="0">
                <a:solidFill>
                  <a:schemeClr val="tx1">
                    <a:lumMod val="85000"/>
                    <a:lumOff val="15000"/>
                  </a:schemeClr>
                </a:solidFill>
                <a:latin typeface="Garamond" panose="02020404030301010803" pitchFamily="18" charset="0"/>
              </a:rPr>
              <a:t>.</a:t>
            </a:r>
          </a:p>
          <a:p>
            <a:pPr marL="0" indent="0" algn="just" eaLnBrk="1" fontAlgn="auto" hangingPunct="1">
              <a:lnSpc>
                <a:spcPct val="80000"/>
              </a:lnSpc>
              <a:spcAft>
                <a:spcPts val="0"/>
              </a:spcAft>
              <a:buFont typeface="Wingdings" panose="05000000000000000000" pitchFamily="2" charset="2"/>
              <a:buNone/>
              <a:defRPr/>
            </a:pPr>
            <a:endParaRPr lang="cs-CZ" altLang="cs-CZ" sz="1200" i="1" dirty="0">
              <a:solidFill>
                <a:schemeClr val="tx1">
                  <a:lumMod val="85000"/>
                  <a:lumOff val="15000"/>
                </a:schemeClr>
              </a:solidFill>
              <a:latin typeface="Garamond" panose="02020404030301010803"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457200"/>
            <a:ext cx="8668072" cy="379512"/>
          </a:xfrm>
        </p:spPr>
        <p:txBody>
          <a:bodyPr>
            <a:noAutofit/>
          </a:bodyPr>
          <a:lstStyle/>
          <a:p>
            <a:pPr algn="ctr"/>
            <a:r>
              <a:rPr lang="cs-CZ" sz="1800" b="1" i="1" dirty="0">
                <a:solidFill>
                  <a:srgbClr val="FF0000"/>
                </a:solidFill>
                <a:effectLst>
                  <a:outerShdw blurRad="38100" dist="38100" dir="2700000" algn="tl">
                    <a:srgbClr val="000000">
                      <a:alpha val="43137"/>
                    </a:srgbClr>
                  </a:outerShdw>
                  <a:reflection blurRad="12700" stA="48000" endA="300" endPos="55000" dir="5400000" sy="-90000" algn="bl" rotWithShape="0"/>
                </a:effectLst>
                <a:latin typeface="Garamond" panose="02020404030301010803" pitchFamily="18" charset="0"/>
              </a:rPr>
              <a:t>Zákaz držení a chovu zvířat</a:t>
            </a:r>
          </a:p>
        </p:txBody>
      </p:sp>
      <p:sp>
        <p:nvSpPr>
          <p:cNvPr id="3" name="Zástupný symbol pro obsah 2"/>
          <p:cNvSpPr>
            <a:spLocks noGrp="1"/>
          </p:cNvSpPr>
          <p:nvPr>
            <p:ph idx="1"/>
          </p:nvPr>
        </p:nvSpPr>
        <p:spPr>
          <a:xfrm>
            <a:off x="395536" y="1052736"/>
            <a:ext cx="8752114" cy="5027389"/>
          </a:xfrm>
        </p:spPr>
        <p:txBody>
          <a:bodyPr>
            <a:normAutofit/>
          </a:bodyPr>
          <a:lstStyle/>
          <a:p>
            <a:pPr marL="0" indent="0" algn="ctr">
              <a:buNone/>
            </a:pPr>
            <a:r>
              <a:rPr lang="cs-CZ" sz="1600" b="1" dirty="0">
                <a:solidFill>
                  <a:srgbClr val="00B0F0"/>
                </a:solidFill>
                <a:effectLst>
                  <a:outerShdw blurRad="38100" dist="38100" dir="2700000" algn="tl">
                    <a:srgbClr val="000000">
                      <a:alpha val="43137"/>
                    </a:srgbClr>
                  </a:outerShdw>
                </a:effectLst>
                <a:latin typeface="Garamond" panose="02020404030301010803" pitchFamily="18" charset="0"/>
              </a:rPr>
              <a:t>Zákaz držení a chovu zvířat - § 20a</a:t>
            </a:r>
          </a:p>
          <a:p>
            <a:pPr marL="0" indent="0" algn="ctr">
              <a:buNone/>
            </a:pPr>
            <a:endParaRPr lang="cs-CZ" sz="1600" b="1" dirty="0">
              <a:solidFill>
                <a:srgbClr val="00B0F0"/>
              </a:solidFill>
              <a:effectLst>
                <a:outerShdw blurRad="38100" dist="38100" dir="2700000" algn="tl">
                  <a:srgbClr val="000000">
                    <a:alpha val="43137"/>
                  </a:srgbClr>
                </a:outerShdw>
              </a:effectLst>
              <a:latin typeface="Garamond" panose="02020404030301010803" pitchFamily="18" charset="0"/>
            </a:endParaRPr>
          </a:p>
          <a:p>
            <a:pPr marL="0" indent="0" algn="just">
              <a:buNone/>
            </a:pPr>
            <a:r>
              <a:rPr lang="cs-CZ" sz="1400" dirty="0">
                <a:effectLst>
                  <a:outerShdw blurRad="38100" dist="38100" dir="2700000" algn="tl">
                    <a:srgbClr val="000000">
                      <a:alpha val="43137"/>
                    </a:srgbClr>
                  </a:outerShdw>
                </a:effectLst>
                <a:latin typeface="Garamond" panose="02020404030301010803" pitchFamily="18" charset="0"/>
              </a:rPr>
              <a:t>Soud může uložit právnické osobě trest zákazu držení a chovu zvířat až na dvacet let, byl-li trestný čin spáchán v souvislosti s držením, chovem nebo péčí o zvíře.</a:t>
            </a:r>
          </a:p>
          <a:p>
            <a:pPr marL="0" indent="0" algn="just">
              <a:buNone/>
            </a:pPr>
            <a:endParaRPr lang="cs-CZ" sz="1400" dirty="0">
              <a:effectLst>
                <a:outerShdw blurRad="38100" dist="38100" dir="2700000" algn="tl">
                  <a:srgbClr val="000000">
                    <a:alpha val="43137"/>
                  </a:srgbClr>
                </a:outerShdw>
              </a:effectLst>
              <a:latin typeface="Garamond" panose="02020404030301010803" pitchFamily="18" charset="0"/>
            </a:endParaRPr>
          </a:p>
          <a:p>
            <a:pPr marL="0" indent="0" algn="just">
              <a:buNone/>
            </a:pPr>
            <a:r>
              <a:rPr lang="cs-CZ" sz="1400" b="1" dirty="0">
                <a:solidFill>
                  <a:srgbClr val="FFC000"/>
                </a:solidFill>
                <a:effectLst>
                  <a:outerShdw blurRad="38100" dist="38100" dir="2700000" algn="tl">
                    <a:srgbClr val="000000">
                      <a:alpha val="43137"/>
                    </a:srgbClr>
                  </a:outerShdw>
                </a:effectLst>
                <a:latin typeface="Garamond" panose="02020404030301010803" pitchFamily="18" charset="0"/>
              </a:rPr>
              <a:t>Pozn.</a:t>
            </a:r>
          </a:p>
          <a:p>
            <a:pPr marL="0" indent="0" algn="just">
              <a:buNone/>
            </a:pPr>
            <a:r>
              <a:rPr lang="cs-CZ" sz="1400" dirty="0">
                <a:solidFill>
                  <a:schemeClr val="tx1"/>
                </a:solidFill>
                <a:effectLst>
                  <a:outerShdw blurRad="38100" dist="38100" dir="2700000" algn="tl">
                    <a:srgbClr val="000000">
                      <a:alpha val="43137"/>
                    </a:srgbClr>
                  </a:outerShdw>
                </a:effectLst>
                <a:latin typeface="Garamond" panose="02020404030301010803" pitchFamily="18" charset="0"/>
              </a:rPr>
              <a:t>Zařazení nového druhu trestu do </a:t>
            </a:r>
            <a:r>
              <a:rPr lang="cs-CZ" sz="1400" dirty="0" err="1">
                <a:solidFill>
                  <a:schemeClr val="tx1"/>
                </a:solidFill>
                <a:effectLst>
                  <a:outerShdw blurRad="38100" dist="38100" dir="2700000" algn="tl">
                    <a:srgbClr val="000000">
                      <a:alpha val="43137"/>
                    </a:srgbClr>
                  </a:outerShdw>
                </a:effectLst>
                <a:latin typeface="Garamond" panose="02020404030301010803" pitchFamily="18" charset="0"/>
              </a:rPr>
              <a:t>TrZ</a:t>
            </a:r>
            <a:r>
              <a:rPr lang="cs-CZ" sz="1400" dirty="0">
                <a:solidFill>
                  <a:schemeClr val="tx1"/>
                </a:solidFill>
                <a:effectLst>
                  <a:outerShdw blurRad="38100" dist="38100" dir="2700000" algn="tl">
                    <a:srgbClr val="000000">
                      <a:alpha val="43137"/>
                    </a:srgbClr>
                  </a:outerShdw>
                </a:effectLst>
                <a:latin typeface="Garamond" panose="02020404030301010803" pitchFamily="18" charset="0"/>
              </a:rPr>
              <a:t> a TOPO má řešit problémy spojené s ukládáním trestu zákazu činnosti a trestu propadnutí věci </a:t>
            </a:r>
            <a:r>
              <a:rPr lang="cs-CZ" sz="1400" i="1" dirty="0">
                <a:solidFill>
                  <a:schemeClr val="tx1"/>
                </a:solidFill>
                <a:effectLst>
                  <a:outerShdw blurRad="38100" dist="38100" dir="2700000" algn="tl">
                    <a:srgbClr val="000000">
                      <a:alpha val="43137"/>
                    </a:srgbClr>
                  </a:outerShdw>
                </a:effectLst>
                <a:latin typeface="Garamond" panose="02020404030301010803" pitchFamily="18" charset="0"/>
              </a:rPr>
              <a:t>(zvířete) </a:t>
            </a:r>
            <a:r>
              <a:rPr lang="cs-CZ" sz="1400" dirty="0">
                <a:solidFill>
                  <a:schemeClr val="tx1"/>
                </a:solidFill>
                <a:effectLst>
                  <a:outerShdw blurRad="38100" dist="38100" dir="2700000" algn="tl">
                    <a:srgbClr val="000000">
                      <a:alpha val="43137"/>
                    </a:srgbClr>
                  </a:outerShdw>
                </a:effectLst>
                <a:latin typeface="Garamond" panose="02020404030301010803" pitchFamily="18" charset="0"/>
              </a:rPr>
              <a:t>osobám, které se trestné činnosti dopustily v souvislosti s držením nebo chovem zvířete či péčí o něj. Potíže vznikaly zejména tam, kde zákaz činnosti přicházel v úvahu u osob, které nechovají zvířata nebo zvíře jako podnikání. V případě propadnutí věci byly soudy limitovány povahou věci, u níž lze propadnutí uložit </a:t>
            </a:r>
            <a:r>
              <a:rPr lang="cs-CZ" sz="1400" i="1" dirty="0">
                <a:solidFill>
                  <a:schemeClr val="tx1"/>
                </a:solidFill>
                <a:effectLst>
                  <a:outerShdw blurRad="38100" dist="38100" dir="2700000" algn="tl">
                    <a:srgbClr val="000000">
                      <a:alpha val="43137"/>
                    </a:srgbClr>
                  </a:outerShdw>
                </a:effectLst>
                <a:latin typeface="Garamond" panose="02020404030301010803" pitchFamily="18" charset="0"/>
              </a:rPr>
              <a:t>(zvíře nebylo získáno trestným činem ani jako odměna za něj)</a:t>
            </a:r>
            <a:r>
              <a:rPr lang="cs-CZ" sz="1400" dirty="0">
                <a:solidFill>
                  <a:schemeClr val="tx1"/>
                </a:solidFill>
                <a:effectLst>
                  <a:outerShdw blurRad="38100" dist="38100" dir="2700000" algn="tl">
                    <a:srgbClr val="000000">
                      <a:alpha val="43137"/>
                    </a:srgbClr>
                  </a:outerShdw>
                </a:effectLst>
                <a:latin typeface="Garamond" panose="02020404030301010803" pitchFamily="18" charset="0"/>
              </a:rPr>
              <a:t>.</a:t>
            </a:r>
          </a:p>
          <a:p>
            <a:pPr marL="0" indent="0" algn="just">
              <a:buNone/>
            </a:pPr>
            <a:endParaRPr lang="cs-CZ" sz="1400" dirty="0">
              <a:solidFill>
                <a:schemeClr val="tx1"/>
              </a:solidFill>
              <a:effectLst>
                <a:outerShdw blurRad="38100" dist="38100" dir="2700000" algn="tl">
                  <a:srgbClr val="000000">
                    <a:alpha val="43137"/>
                  </a:srgbClr>
                </a:outerShdw>
              </a:effectLst>
              <a:latin typeface="Garamond" panose="02020404030301010803" pitchFamily="18" charset="0"/>
            </a:endParaRPr>
          </a:p>
          <a:p>
            <a:pPr marL="0" indent="0" algn="just">
              <a:buNone/>
            </a:pPr>
            <a:r>
              <a:rPr lang="cs-CZ" sz="1400" dirty="0">
                <a:solidFill>
                  <a:schemeClr val="tx1"/>
                </a:solidFill>
                <a:effectLst>
                  <a:outerShdw blurRad="38100" dist="38100" dir="2700000" algn="tl">
                    <a:srgbClr val="000000">
                      <a:alpha val="43137"/>
                    </a:srgbClr>
                  </a:outerShdw>
                </a:effectLst>
                <a:latin typeface="Garamond" panose="02020404030301010803" pitchFamily="18" charset="0"/>
              </a:rPr>
              <a:t>Tento druh trestu lze uložit i přesto, že v příslušném ustanovení tr. zákoníku </a:t>
            </a:r>
            <a:r>
              <a:rPr lang="cs-CZ" sz="1400" i="1" dirty="0">
                <a:solidFill>
                  <a:schemeClr val="tx1"/>
                </a:solidFill>
                <a:effectLst>
                  <a:outerShdw blurRad="38100" dist="38100" dir="2700000" algn="tl">
                    <a:srgbClr val="000000">
                      <a:alpha val="43137"/>
                    </a:srgbClr>
                  </a:outerShdw>
                </a:effectLst>
                <a:latin typeface="Garamond" panose="02020404030301010803" pitchFamily="18" charset="0"/>
              </a:rPr>
              <a:t>(legální definice trestného činu) </a:t>
            </a:r>
            <a:r>
              <a:rPr lang="cs-CZ" sz="1400" dirty="0">
                <a:solidFill>
                  <a:schemeClr val="tx1"/>
                </a:solidFill>
                <a:effectLst>
                  <a:outerShdw blurRad="38100" dist="38100" dir="2700000" algn="tl">
                    <a:srgbClr val="000000">
                      <a:alpha val="43137"/>
                    </a:srgbClr>
                  </a:outerShdw>
                </a:effectLst>
                <a:latin typeface="Garamond" panose="02020404030301010803" pitchFamily="18" charset="0"/>
              </a:rPr>
              <a:t>není tento trest výslovně uveden, a to i jako trest samostatný </a:t>
            </a:r>
            <a:r>
              <a:rPr lang="cs-CZ" sz="1400" i="1" dirty="0">
                <a:solidFill>
                  <a:schemeClr val="tx1"/>
                </a:solidFill>
                <a:effectLst>
                  <a:outerShdw blurRad="38100" dist="38100" dir="2700000" algn="tl">
                    <a:srgbClr val="000000">
                      <a:alpha val="43137"/>
                    </a:srgbClr>
                  </a:outerShdw>
                </a:effectLst>
                <a:latin typeface="Garamond" panose="02020404030301010803" pitchFamily="18" charset="0"/>
              </a:rPr>
              <a:t>(srov. § 53 odst. 2 tr. zákoníku)</a:t>
            </a:r>
            <a:r>
              <a:rPr lang="cs-CZ" sz="1400" dirty="0">
                <a:solidFill>
                  <a:schemeClr val="tx1"/>
                </a:solidFill>
                <a:effectLst>
                  <a:outerShdw blurRad="38100" dist="38100" dir="2700000" algn="tl">
                    <a:srgbClr val="000000">
                      <a:alpha val="43137"/>
                    </a:srgbClr>
                  </a:outerShdw>
                </a:effectLst>
                <a:latin typeface="Garamond" panose="02020404030301010803" pitchFamily="18" charset="0"/>
              </a:rPr>
              <a:t>.</a:t>
            </a:r>
          </a:p>
          <a:p>
            <a:pPr marL="0" indent="0" algn="just">
              <a:buNone/>
            </a:pPr>
            <a:endParaRPr lang="cs-CZ" sz="1400" dirty="0">
              <a:solidFill>
                <a:schemeClr val="tx1"/>
              </a:solidFill>
              <a:effectLst>
                <a:outerShdw blurRad="38100" dist="38100" dir="2700000" algn="tl">
                  <a:srgbClr val="000000">
                    <a:alpha val="43137"/>
                  </a:srgbClr>
                </a:outerShdw>
              </a:effectLst>
              <a:latin typeface="Garamond" panose="02020404030301010803" pitchFamily="18" charset="0"/>
            </a:endParaRPr>
          </a:p>
          <a:p>
            <a:pPr marL="0" indent="0" algn="just">
              <a:buNone/>
            </a:pPr>
            <a:r>
              <a:rPr lang="cs-CZ" sz="1400" dirty="0">
                <a:solidFill>
                  <a:schemeClr val="tx1"/>
                </a:solidFill>
                <a:effectLst>
                  <a:outerShdw blurRad="38100" dist="38100" dir="2700000" algn="tl">
                    <a:srgbClr val="000000">
                      <a:alpha val="43137"/>
                    </a:srgbClr>
                  </a:outerShdw>
                </a:effectLst>
                <a:latin typeface="Garamond" panose="02020404030301010803" pitchFamily="18" charset="0"/>
              </a:rPr>
              <a:t>S ohledem na právní zásadu </a:t>
            </a:r>
            <a:r>
              <a:rPr lang="cs-CZ" sz="1400" dirty="0" err="1">
                <a:solidFill>
                  <a:schemeClr val="tx1"/>
                </a:solidFill>
                <a:effectLst>
                  <a:outerShdw blurRad="38100" dist="38100" dir="2700000" algn="tl">
                    <a:srgbClr val="000000">
                      <a:alpha val="43137"/>
                    </a:srgbClr>
                  </a:outerShdw>
                </a:effectLst>
                <a:latin typeface="Garamond" panose="02020404030301010803" pitchFamily="18" charset="0"/>
              </a:rPr>
              <a:t>nulla</a:t>
            </a:r>
            <a:r>
              <a:rPr lang="cs-CZ" sz="1400" dirty="0">
                <a:solidFill>
                  <a:schemeClr val="tx1"/>
                </a:solidFill>
                <a:effectLst>
                  <a:outerShdw blurRad="38100" dist="38100" dir="2700000" algn="tl">
                    <a:srgbClr val="000000">
                      <a:alpha val="43137"/>
                    </a:srgbClr>
                  </a:outerShdw>
                </a:effectLst>
                <a:latin typeface="Garamond" panose="02020404030301010803" pitchFamily="18" charset="0"/>
              </a:rPr>
              <a:t> </a:t>
            </a:r>
            <a:r>
              <a:rPr lang="cs-CZ" sz="1400" dirty="0" err="1">
                <a:solidFill>
                  <a:schemeClr val="tx1"/>
                </a:solidFill>
                <a:effectLst>
                  <a:outerShdw blurRad="38100" dist="38100" dir="2700000" algn="tl">
                    <a:srgbClr val="000000">
                      <a:alpha val="43137"/>
                    </a:srgbClr>
                  </a:outerShdw>
                </a:effectLst>
                <a:latin typeface="Garamond" panose="02020404030301010803" pitchFamily="18" charset="0"/>
              </a:rPr>
              <a:t>poena</a:t>
            </a:r>
            <a:r>
              <a:rPr lang="cs-CZ" sz="1400" dirty="0">
                <a:solidFill>
                  <a:schemeClr val="tx1"/>
                </a:solidFill>
                <a:effectLst>
                  <a:outerShdw blurRad="38100" dist="38100" dir="2700000" algn="tl">
                    <a:srgbClr val="000000">
                      <a:alpha val="43137"/>
                    </a:srgbClr>
                  </a:outerShdw>
                </a:effectLst>
                <a:latin typeface="Garamond" panose="02020404030301010803" pitchFamily="18" charset="0"/>
              </a:rPr>
              <a:t> sine lege lze tento druh trest uložit právnickým osobám v případě trestných činů spáchaných až po nabytí účinnosti novely č. 114/2020 Sb., tj. od 1. 6. 2020.</a:t>
            </a:r>
          </a:p>
        </p:txBody>
      </p:sp>
    </p:spTree>
    <p:extLst>
      <p:ext uri="{BB962C8B-B14F-4D97-AF65-F5344CB8AC3E}">
        <p14:creationId xmlns:p14="http://schemas.microsoft.com/office/powerpoint/2010/main" val="24372313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691680" y="188641"/>
            <a:ext cx="5852121" cy="1008112"/>
          </a:xfrm>
        </p:spPr>
        <p:txBody>
          <a:bodyPr>
            <a:noAutofit/>
          </a:bodyPr>
          <a:lstStyle/>
          <a:p>
            <a:pPr algn="ctr" eaLnBrk="1" fontAlgn="auto" hangingPunct="1">
              <a:spcAft>
                <a:spcPts val="0"/>
              </a:spcAft>
              <a:defRPr/>
            </a:pPr>
            <a:r>
              <a:rPr lang="cs-CZ" altLang="cs-CZ" sz="1800" b="1" i="1" dirty="0">
                <a:solidFill>
                  <a:srgbClr val="C00000"/>
                </a:solidFill>
                <a:effectLst>
                  <a:outerShdw blurRad="38100" dist="38100" dir="2700000" algn="tl">
                    <a:srgbClr val="C0C0C0"/>
                  </a:outerShdw>
                </a:effectLst>
                <a:latin typeface="Garamond" panose="02020404030301010803" pitchFamily="18" charset="0"/>
              </a:rPr>
              <a:t>Zákaz plnění veřejných zakázek, účasti v koncesním řízení nebo ve veřejné soutěži  - § 21</a:t>
            </a:r>
          </a:p>
        </p:txBody>
      </p:sp>
      <p:sp>
        <p:nvSpPr>
          <p:cNvPr id="53251" name="Rectangle 3"/>
          <p:cNvSpPr>
            <a:spLocks noGrp="1" noChangeArrowheads="1"/>
          </p:cNvSpPr>
          <p:nvPr>
            <p:ph idx="1"/>
          </p:nvPr>
        </p:nvSpPr>
        <p:spPr>
          <a:xfrm>
            <a:off x="1619672" y="1196753"/>
            <a:ext cx="5924128" cy="4543648"/>
          </a:xfrm>
        </p:spPr>
        <p:txBody>
          <a:bodyPr rtlCol="0">
            <a:normAutofit lnSpcReduction="10000"/>
          </a:bodyPr>
          <a:lstStyle/>
          <a:p>
            <a:pPr marL="0" indent="0" algn="just" eaLnBrk="1" fontAlgn="auto" hangingPunct="1">
              <a:lnSpc>
                <a:spcPct val="80000"/>
              </a:lnSpc>
              <a:spcAft>
                <a:spcPts val="0"/>
              </a:spcAft>
              <a:buFont typeface="Wingdings" panose="05000000000000000000" pitchFamily="2" charset="2"/>
              <a:buNone/>
              <a:defRPr/>
            </a:pPr>
            <a:r>
              <a:rPr lang="cs-CZ" alt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1)</a:t>
            </a: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Soud může uložit trest zákazu plnění veřejných zakázek, nebo účasti ve veřejné soutěži právnické osobě na jeden rok až dvacet let, dopustila-li se právnická osoba trestného činu v souvislosti s uzavíráním smluv na plnění veřejných zakázek nebo s jejich plněním, s účastí v zadávacím řízení nebo ve veřejné soutěži.</a:t>
            </a:r>
          </a:p>
          <a:p>
            <a:pPr marL="0" indent="0" algn="just" eaLnBrk="1" fontAlgn="auto" hangingPunct="1">
              <a:lnSpc>
                <a:spcPct val="80000"/>
              </a:lnSpc>
              <a:spcAft>
                <a:spcPts val="0"/>
              </a:spcAft>
              <a:buFont typeface="Wingdings" panose="05000000000000000000" pitchFamily="2" charset="2"/>
              <a:buNone/>
              <a:defRPr/>
            </a:pPr>
            <a:r>
              <a:rPr lang="cs-CZ" alt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2)</a:t>
            </a: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Trest zákazu plnění veřejných zakázek, nebo účasti ve veřejné soutěži jako trest samostatný může soud uložit, jestliže vzhledem k povaze a závažnosti spáchaného trestného činu uložení jiného trestu není třeba.</a:t>
            </a:r>
            <a:endParaRPr lang="cs-CZ" alt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3)</a:t>
            </a: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Trest zákazu plnění veřejných zakázek, nebo účasti ve veřejné soutěži spočívá v tom, že se právnické osobě po dobu výkonu tohoto trestu zakazuje v soudem stanoveném rozsahu uzavírat smlouvy na plnění veřejných zakázek, účastnit se zadávacího řízení o veřejných zakázkách, koncesního řízení nebo veřejné soutěže podle jiných právních předpisů.</a:t>
            </a:r>
            <a:endPar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endParaRPr lang="cs-CZ" altLang="cs-CZ" sz="1400" b="1" i="1" dirty="0">
              <a:solidFill>
                <a:srgbClr val="FFC000"/>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400" b="1" i="1" dirty="0">
                <a:solidFill>
                  <a:srgbClr val="FFC000"/>
                </a:solidFill>
                <a:effectLst>
                  <a:outerShdw blurRad="38100" dist="38100" dir="2700000" algn="tl">
                    <a:srgbClr val="000000">
                      <a:alpha val="43137"/>
                    </a:srgbClr>
                  </a:outerShdw>
                </a:effectLst>
                <a:latin typeface="Garamond" panose="02020404030301010803" pitchFamily="18" charset="0"/>
              </a:rPr>
              <a:t>Pozn.</a:t>
            </a:r>
            <a:r>
              <a:rPr lang="cs-CZ" altLang="cs-CZ" sz="1400" b="1"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Účast v zadávacím řízení o veřejných zakázkách, koncesním řízení nebo ve veřejné soutěži je jednou z forem, prostřednictvím které právnická osoba vykonává svou činnost a která se dotýká společenských zájmů; </a:t>
            </a:r>
            <a:endParaRPr lang="cs-CZ" alt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a:lnSpc>
                <a:spcPct val="80000"/>
              </a:lnSpc>
              <a:buNone/>
              <a:defRPr/>
            </a:pPr>
            <a:r>
              <a:rPr lang="cs-CZ" altLang="cs-CZ" sz="1200" b="1" dirty="0">
                <a:solidFill>
                  <a:srgbClr val="00B0F0"/>
                </a:solidFill>
                <a:effectLst>
                  <a:outerShdw blurRad="38100" dist="38100" dir="2700000" algn="tl">
                    <a:srgbClr val="000000">
                      <a:alpha val="43137"/>
                    </a:srgbClr>
                  </a:outerShdw>
                </a:effectLst>
                <a:latin typeface="Garamond" panose="02020404030301010803" pitchFamily="18" charset="0"/>
              </a:rPr>
              <a:t>Veřejná zakázka</a:t>
            </a:r>
            <a:r>
              <a:rPr lang="cs-CZ" altLang="cs-CZ" sz="1200" dirty="0">
                <a:solidFill>
                  <a:srgbClr val="00B0F0"/>
                </a:solidFill>
                <a:effectLst>
                  <a:outerShdw blurRad="38100" dist="38100" dir="2700000" algn="tl">
                    <a:srgbClr val="000000">
                      <a:alpha val="43137"/>
                    </a:srgbClr>
                  </a:outerShdw>
                </a:effectLst>
                <a:latin typeface="Garamond" panose="02020404030301010803" pitchFamily="18" charset="0"/>
              </a:rPr>
              <a:t> </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zakázka realizovaná na základě smlouvy mezi zadavatelem a jedním či více dodavateli, jejímž předmětem je úplatné poskytnutí dodávek či služeb nebo úplatné provedení stavebních prací </a:t>
            </a:r>
            <a:r>
              <a:rPr lang="cs-CZ" altLang="cs-CZ" sz="12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7 č. 137/2006 Sb., o veřejných zakázkách).</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Celé zadávací řízení, včetně zvláštních zadávacích řízení, je upraveno zákonem o veřejných zakázkách;  </a:t>
            </a:r>
            <a:r>
              <a:rPr lang="cs-CZ" altLang="cs-CZ" sz="1800" b="1" dirty="0">
                <a:solidFill>
                  <a:srgbClr val="C00000"/>
                </a:solidFill>
                <a:effectLst>
                  <a:outerShdw blurRad="38100" dist="38100" dir="2700000" algn="tl">
                    <a:srgbClr val="000000">
                      <a:alpha val="43137"/>
                    </a:srgbClr>
                  </a:outerShdw>
                </a:effectLst>
                <a:latin typeface="Garamond" panose="02020404030301010803" pitchFamily="18" charset="0"/>
              </a:rPr>
              <a:t>!!! </a:t>
            </a:r>
            <a:r>
              <a:rPr lang="cs-CZ" altLang="cs-CZ" sz="1200" dirty="0">
                <a:solidFill>
                  <a:schemeClr val="tx1"/>
                </a:solidFill>
                <a:effectLst>
                  <a:outerShdw blurRad="38100" dist="38100" dir="2700000" algn="tl">
                    <a:srgbClr val="000000">
                      <a:alpha val="43137"/>
                    </a:srgbClr>
                  </a:outerShdw>
                </a:effectLst>
                <a:latin typeface="Garamond" panose="02020404030301010803" pitchFamily="18" charset="0"/>
              </a:rPr>
              <a:t>Dnem 1. 10. 2016 nabyl účinnosti nový zákon č. 134/2016 Sb., o zadávání veřejných zakázek, v němž je VZ definována v § 2, na který navazuje zákon č. 135/2016 Sb., kterým se mění některé zákony v souvislosti s přijetím zákona o zadávání veřejných zakázek včetně TOPO.</a:t>
            </a:r>
            <a:endParaRPr lang="cs-CZ" altLang="cs-CZ" sz="1800" b="1" dirty="0">
              <a:solidFill>
                <a:srgbClr val="C00000"/>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200" b="1" dirty="0">
                <a:solidFill>
                  <a:srgbClr val="00B0F0"/>
                </a:solidFill>
                <a:effectLst>
                  <a:outerShdw blurRad="38100" dist="38100" dir="2700000" algn="tl">
                    <a:srgbClr val="000000">
                      <a:alpha val="43137"/>
                    </a:srgbClr>
                  </a:outerShdw>
                </a:effectLst>
                <a:latin typeface="Garamond" panose="02020404030301010803" pitchFamily="18" charset="0"/>
              </a:rPr>
              <a:t>Veřejná soutěž</a:t>
            </a:r>
            <a:r>
              <a:rPr lang="cs-CZ" altLang="cs-CZ" sz="1200" dirty="0">
                <a:solidFill>
                  <a:srgbClr val="00B0F0"/>
                </a:solidFill>
                <a:effectLst>
                  <a:outerShdw blurRad="38100" dist="38100" dir="2700000" algn="tl">
                    <a:srgbClr val="000000">
                      <a:alpha val="43137"/>
                    </a:srgbClr>
                  </a:outerShdw>
                </a:effectLst>
                <a:latin typeface="Garamond" panose="02020404030301010803" pitchFamily="18" charset="0"/>
              </a:rPr>
              <a:t> </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a:t>
            </a:r>
            <a:r>
              <a:rPr lang="cs-CZ" sz="1400" b="0" i="0" dirty="0">
                <a:solidFill>
                  <a:schemeClr val="tx1"/>
                </a:solidFill>
                <a:effectLst>
                  <a:outerShdw blurRad="38100" dist="38100" dir="2700000" algn="tl">
                    <a:srgbClr val="000000">
                      <a:alpha val="43137"/>
                    </a:srgbClr>
                  </a:outerShdw>
                </a:effectLst>
                <a:latin typeface="Garamond" panose="02020404030301010803" pitchFamily="18" charset="0"/>
              </a:rPr>
              <a:t>právní úprava veřejné soutěže neboli o nejvhodnější nabídku je v </a:t>
            </a:r>
            <a:r>
              <a:rPr lang="cs-CZ" sz="1400" b="0" i="0" strike="noStrike" dirty="0">
                <a:solidFill>
                  <a:schemeClr val="tx1"/>
                </a:solidFill>
                <a:effectLst>
                  <a:outerShdw blurRad="38100" dist="38100" dir="2700000" algn="tl">
                    <a:srgbClr val="000000">
                      <a:alpha val="43137"/>
                    </a:srgbClr>
                  </a:outerShdw>
                </a:effectLst>
                <a:latin typeface="Garamond" panose="02020404030301010803" pitchFamily="18" charset="0"/>
                <a:hlinkClick r:id="rId3">
                  <a:extLst>
                    <a:ext uri="{A12FA001-AC4F-418D-AE19-62706E023703}">
                      <ahyp:hlinkClr xmlns:ahyp="http://schemas.microsoft.com/office/drawing/2018/hyperlinkcolor" val="tx"/>
                    </a:ext>
                  </a:extLst>
                </a:hlinkClick>
              </a:rPr>
              <a:t>§ 1772 až 1779 </a:t>
            </a:r>
            <a:r>
              <a:rPr lang="cs-CZ" sz="1400" b="0" i="0" strike="noStrike" dirty="0" err="1">
                <a:solidFill>
                  <a:schemeClr val="tx1"/>
                </a:solidFill>
                <a:effectLst>
                  <a:outerShdw blurRad="38100" dist="38100" dir="2700000" algn="tl">
                    <a:srgbClr val="000000">
                      <a:alpha val="43137"/>
                    </a:srgbClr>
                  </a:outerShdw>
                </a:effectLst>
                <a:latin typeface="Garamond" panose="02020404030301010803" pitchFamily="18" charset="0"/>
                <a:hlinkClick r:id="rId3">
                  <a:extLst>
                    <a:ext uri="{A12FA001-AC4F-418D-AE19-62706E023703}">
                      <ahyp:hlinkClr xmlns:ahyp="http://schemas.microsoft.com/office/drawing/2018/hyperlinkcolor" val="tx"/>
                    </a:ext>
                  </a:extLst>
                </a:hlinkClick>
              </a:rPr>
              <a:t>obč</a:t>
            </a:r>
            <a:r>
              <a:rPr lang="cs-CZ" sz="1400" b="0" i="0" strike="noStrike" dirty="0">
                <a:solidFill>
                  <a:schemeClr val="tx1"/>
                </a:solidFill>
                <a:effectLst>
                  <a:outerShdw blurRad="38100" dist="38100" dir="2700000" algn="tl">
                    <a:srgbClr val="000000">
                      <a:alpha val="43137"/>
                    </a:srgbClr>
                  </a:outerShdw>
                </a:effectLst>
                <a:latin typeface="Garamond" panose="02020404030301010803" pitchFamily="18" charset="0"/>
                <a:hlinkClick r:id="rId3">
                  <a:extLst>
                    <a:ext uri="{A12FA001-AC4F-418D-AE19-62706E023703}">
                      <ahyp:hlinkClr xmlns:ahyp="http://schemas.microsoft.com/office/drawing/2018/hyperlinkcolor" val="tx"/>
                    </a:ext>
                  </a:extLst>
                </a:hlinkClick>
              </a:rPr>
              <a:t>. zák.</a:t>
            </a:r>
            <a:r>
              <a:rPr lang="cs-CZ" sz="1400" b="0" i="0" dirty="0">
                <a:solidFill>
                  <a:schemeClr val="tx1"/>
                </a:solidFill>
                <a:effectLst>
                  <a:outerShdw blurRad="38100" dist="38100" dir="2700000" algn="tl">
                    <a:srgbClr val="000000">
                      <a:alpha val="43137"/>
                    </a:srgbClr>
                  </a:outerShdw>
                </a:effectLst>
                <a:latin typeface="Garamond" panose="02020404030301010803" pitchFamily="18" charset="0"/>
              </a:rPr>
              <a:t> a právní úprava veřejné nabídky v </a:t>
            </a:r>
            <a:r>
              <a:rPr lang="cs-CZ" sz="1400" b="0" i="0" strike="noStrike" dirty="0">
                <a:solidFill>
                  <a:schemeClr val="tx1"/>
                </a:solidFill>
                <a:effectLst>
                  <a:outerShdw blurRad="38100" dist="38100" dir="2700000" algn="tl">
                    <a:srgbClr val="000000">
                      <a:alpha val="43137"/>
                    </a:srgbClr>
                  </a:outerShdw>
                </a:effectLst>
                <a:latin typeface="Garamond" panose="02020404030301010803" pitchFamily="18" charset="0"/>
                <a:hlinkClick r:id="rId4">
                  <a:extLst>
                    <a:ext uri="{A12FA001-AC4F-418D-AE19-62706E023703}">
                      <ahyp:hlinkClr xmlns:ahyp="http://schemas.microsoft.com/office/drawing/2018/hyperlinkcolor" val="tx"/>
                    </a:ext>
                  </a:extLst>
                </a:hlinkClick>
              </a:rPr>
              <a:t>§ 1780 až 1784 </a:t>
            </a:r>
            <a:r>
              <a:rPr lang="cs-CZ" sz="1400" b="0" i="0" strike="noStrike" dirty="0" err="1">
                <a:solidFill>
                  <a:schemeClr val="tx1"/>
                </a:solidFill>
                <a:effectLst>
                  <a:outerShdw blurRad="38100" dist="38100" dir="2700000" algn="tl">
                    <a:srgbClr val="000000">
                      <a:alpha val="43137"/>
                    </a:srgbClr>
                  </a:outerShdw>
                </a:effectLst>
                <a:latin typeface="Garamond" panose="02020404030301010803" pitchFamily="18" charset="0"/>
                <a:hlinkClick r:id="rId4">
                  <a:extLst>
                    <a:ext uri="{A12FA001-AC4F-418D-AE19-62706E023703}">
                      <ahyp:hlinkClr xmlns:ahyp="http://schemas.microsoft.com/office/drawing/2018/hyperlinkcolor" val="tx"/>
                    </a:ext>
                  </a:extLst>
                </a:hlinkClick>
              </a:rPr>
              <a:t>obč</a:t>
            </a:r>
            <a:r>
              <a:rPr lang="cs-CZ" sz="1400" b="0" i="0" strike="noStrike" dirty="0">
                <a:solidFill>
                  <a:schemeClr val="tx1"/>
                </a:solidFill>
                <a:effectLst>
                  <a:outerShdw blurRad="38100" dist="38100" dir="2700000" algn="tl">
                    <a:srgbClr val="000000">
                      <a:alpha val="43137"/>
                    </a:srgbClr>
                  </a:outerShdw>
                </a:effectLst>
                <a:latin typeface="Garamond" panose="02020404030301010803" pitchFamily="18" charset="0"/>
                <a:hlinkClick r:id="rId4">
                  <a:extLst>
                    <a:ext uri="{A12FA001-AC4F-418D-AE19-62706E023703}">
                      <ahyp:hlinkClr xmlns:ahyp="http://schemas.microsoft.com/office/drawing/2018/hyperlinkcolor" val="tx"/>
                    </a:ext>
                  </a:extLst>
                </a:hlinkClick>
              </a:rPr>
              <a:t>. zák.</a:t>
            </a:r>
            <a:r>
              <a:rPr lang="cs-CZ" sz="1400" b="0" i="0" dirty="0">
                <a:solidFill>
                  <a:schemeClr val="tx1"/>
                </a:solidFill>
                <a:effectLst>
                  <a:outerShdw blurRad="38100" dist="38100" dir="2700000" algn="tl">
                    <a:srgbClr val="000000">
                      <a:alpha val="43137"/>
                    </a:srgbClr>
                  </a:outerShdw>
                </a:effectLst>
                <a:latin typeface="Garamond" panose="02020404030301010803" pitchFamily="18" charset="0"/>
              </a:rPr>
              <a:t> Veřejná soutěž je využívána i při zadávání veřejných zakázek.</a:t>
            </a:r>
            <a:endParaRPr lang="cs-CZ" altLang="cs-CZ" sz="1200" i="1" dirty="0">
              <a:solidFill>
                <a:schemeClr val="tx1"/>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endParaRPr lang="cs-CZ" altLang="cs-CZ" sz="12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endPar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endParaRPr lang="cs-CZ" alt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323528" y="260648"/>
            <a:ext cx="8668072" cy="360040"/>
          </a:xfrm>
        </p:spPr>
        <p:txBody>
          <a:bodyPr>
            <a:noAutofit/>
          </a:bodyPr>
          <a:lstStyle/>
          <a:p>
            <a:pPr algn="ctr" eaLnBrk="1" fontAlgn="auto" hangingPunct="1">
              <a:spcAft>
                <a:spcPts val="0"/>
              </a:spcAft>
              <a:defRPr/>
            </a:pPr>
            <a:r>
              <a:rPr lang="cs-CZ" altLang="cs-CZ" sz="1800" b="1" i="1" dirty="0">
                <a:solidFill>
                  <a:srgbClr val="C00000"/>
                </a:solidFill>
                <a:effectLst>
                  <a:outerShdw blurRad="38100" dist="38100" dir="2700000" algn="tl">
                    <a:srgbClr val="000000">
                      <a:alpha val="43137"/>
                    </a:srgbClr>
                  </a:outerShdw>
                </a:effectLst>
                <a:latin typeface="Garamond" panose="02020404030301010803" pitchFamily="18" charset="0"/>
              </a:rPr>
              <a:t>Zákaz plnění veřejných zakázek, účasti v koncesním řízení nebo ve veřejné soutěži </a:t>
            </a:r>
            <a:br>
              <a:rPr lang="cs-CZ" altLang="cs-CZ" sz="1800" b="1" i="1" dirty="0">
                <a:solidFill>
                  <a:srgbClr val="C00000"/>
                </a:solidFill>
                <a:effectLst>
                  <a:outerShdw blurRad="38100" dist="38100" dir="2700000" algn="tl">
                    <a:srgbClr val="000000">
                      <a:alpha val="43137"/>
                    </a:srgbClr>
                  </a:outerShdw>
                </a:effectLst>
                <a:latin typeface="Garamond" panose="02020404030301010803" pitchFamily="18" charset="0"/>
              </a:rPr>
            </a:br>
            <a:r>
              <a:rPr lang="cs-CZ" altLang="cs-CZ" sz="1800" b="1" i="1" dirty="0">
                <a:solidFill>
                  <a:srgbClr val="C00000"/>
                </a:solidFill>
                <a:effectLst>
                  <a:outerShdw blurRad="38100" dist="38100" dir="2700000" algn="tl">
                    <a:srgbClr val="000000">
                      <a:alpha val="43137"/>
                    </a:srgbClr>
                  </a:outerShdw>
                </a:effectLst>
                <a:latin typeface="Garamond" panose="02020404030301010803" pitchFamily="18" charset="0"/>
              </a:rPr>
              <a:t>§ 21</a:t>
            </a:r>
          </a:p>
        </p:txBody>
      </p:sp>
      <p:sp>
        <p:nvSpPr>
          <p:cNvPr id="54275" name="Rectangle 3"/>
          <p:cNvSpPr>
            <a:spLocks noGrp="1" noChangeArrowheads="1"/>
          </p:cNvSpPr>
          <p:nvPr>
            <p:ph idx="1"/>
          </p:nvPr>
        </p:nvSpPr>
        <p:spPr>
          <a:xfrm>
            <a:off x="467544" y="1268760"/>
            <a:ext cx="8524056" cy="4811365"/>
          </a:xfrm>
        </p:spPr>
        <p:txBody>
          <a:bodyPr rtlCol="0">
            <a:normAutofit/>
          </a:bodyPr>
          <a:lstStyle/>
          <a:p>
            <a:pPr marL="0" indent="0" algn="just" eaLnBrk="1" fontAlgn="auto" hangingPunct="1">
              <a:lnSpc>
                <a:spcPct val="80000"/>
              </a:lnSpc>
              <a:spcAft>
                <a:spcPts val="0"/>
              </a:spcAft>
              <a:buFont typeface="Wingdings" panose="05000000000000000000" pitchFamily="2" charset="2"/>
              <a:buNone/>
              <a:defRPr/>
            </a:pPr>
            <a:r>
              <a:rPr lang="cs-CZ" altLang="cs-CZ" sz="1400" b="1" dirty="0">
                <a:solidFill>
                  <a:srgbClr val="FFC000"/>
                </a:solidFill>
                <a:effectLst>
                  <a:outerShdw blurRad="38100" dist="38100" dir="2700000" algn="tl">
                    <a:srgbClr val="000000">
                      <a:alpha val="43137"/>
                    </a:srgbClr>
                  </a:outerShdw>
                </a:effectLst>
                <a:latin typeface="Garamond" panose="02020404030301010803" pitchFamily="18" charset="0"/>
              </a:rPr>
              <a:t>K odst. 1</a:t>
            </a:r>
          </a:p>
          <a:p>
            <a:pPr marL="0" indent="0" algn="just" eaLnBrk="1" fontAlgn="auto" hangingPunct="1">
              <a:lnSpc>
                <a:spcPct val="80000"/>
              </a:lnSpc>
              <a:spcAft>
                <a:spcPts val="0"/>
              </a:spcAft>
              <a:buFont typeface="Wingdings" panose="05000000000000000000" pitchFamily="2" charset="2"/>
              <a:buNone/>
              <a:defRPr/>
            </a:pPr>
            <a:endParaRPr lang="cs-CZ" alt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600" b="1" dirty="0">
                <a:solidFill>
                  <a:srgbClr val="0070C0"/>
                </a:solidFill>
                <a:effectLst>
                  <a:outerShdw blurRad="38100" dist="38100" dir="2700000" algn="tl">
                    <a:srgbClr val="000000">
                      <a:alpha val="43137"/>
                    </a:srgbClr>
                  </a:outerShdw>
                </a:effectLst>
                <a:latin typeface="Garamond" panose="02020404030301010803" pitchFamily="18" charset="0"/>
              </a:rPr>
              <a:t>Podmínky uložení trestu: právnická osoba dopustila trestného činu v souvislosti:</a:t>
            </a:r>
          </a:p>
          <a:p>
            <a:pPr marL="0" indent="0" algn="just" eaLnBrk="1" fontAlgn="auto" hangingPunct="1">
              <a:lnSpc>
                <a:spcPct val="80000"/>
              </a:lnSpc>
              <a:spcAft>
                <a:spcPts val="0"/>
              </a:spcAft>
              <a:buFont typeface="Wingdings" panose="05000000000000000000" pitchFamily="2" charset="2"/>
              <a:buNone/>
              <a:defRPr/>
            </a:pPr>
            <a:endPar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s uzavíráním smluv na plnění veřejných zakázek nebo s jejich plněním,</a:t>
            </a:r>
          </a:p>
          <a:p>
            <a:pPr marL="0" indent="0" algn="just" eaLnBrk="1" fontAlgn="auto" hangingPunct="1">
              <a:lnSpc>
                <a:spcPct val="80000"/>
              </a:lnSpc>
              <a:spcAft>
                <a:spcPts val="0"/>
              </a:spcAft>
              <a:buFont typeface="Wingdings" panose="05000000000000000000" pitchFamily="2" charset="2"/>
              <a:buNone/>
              <a:defRPr/>
            </a:pP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s účastí v zadávacím řízení o veřejných zakázkách, nebo</a:t>
            </a:r>
          </a:p>
          <a:p>
            <a:pPr marL="0" indent="0" algn="just" eaLnBrk="1" fontAlgn="auto" hangingPunct="1">
              <a:lnSpc>
                <a:spcPct val="80000"/>
              </a:lnSpc>
              <a:spcAft>
                <a:spcPts val="0"/>
              </a:spcAft>
              <a:buFont typeface="Wingdings" panose="05000000000000000000" pitchFamily="2" charset="2"/>
              <a:buNone/>
              <a:defRPr/>
            </a:pP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s účastí ve veřejné soutěži.</a:t>
            </a:r>
          </a:p>
          <a:p>
            <a:pPr marL="0" indent="0" algn="just" eaLnBrk="1" fontAlgn="auto" hangingPunct="1">
              <a:lnSpc>
                <a:spcPct val="80000"/>
              </a:lnSpc>
              <a:spcAft>
                <a:spcPts val="0"/>
              </a:spcAft>
              <a:buFont typeface="Wingdings" panose="05000000000000000000" pitchFamily="2" charset="2"/>
              <a:buNone/>
              <a:defRPr/>
            </a:pP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a:t>
            </a:r>
          </a:p>
          <a:p>
            <a:pPr marL="0" indent="0" algn="just" eaLnBrk="1" fontAlgn="auto" hangingPunct="1">
              <a:lnSpc>
                <a:spcPct val="80000"/>
              </a:lnSpc>
              <a:spcAft>
                <a:spcPts val="0"/>
              </a:spcAft>
              <a:buFont typeface="Wingdings" panose="05000000000000000000" pitchFamily="2" charset="2"/>
              <a:buNone/>
              <a:defRPr/>
            </a:pPr>
            <a:r>
              <a:rPr lang="cs-CZ" altLang="cs-CZ" sz="1400" b="1" dirty="0">
                <a:solidFill>
                  <a:srgbClr val="FFC000"/>
                </a:solidFill>
                <a:effectLst>
                  <a:outerShdw blurRad="38100" dist="38100" dir="2700000" algn="tl">
                    <a:srgbClr val="000000">
                      <a:alpha val="43137"/>
                    </a:srgbClr>
                  </a:outerShdw>
                </a:effectLst>
                <a:latin typeface="Garamond" panose="02020404030301010803" pitchFamily="18" charset="0"/>
              </a:rPr>
              <a:t>K odst. 2</a:t>
            </a:r>
          </a:p>
          <a:p>
            <a:pPr marL="0" indent="0" algn="just" eaLnBrk="1" fontAlgn="auto" hangingPunct="1">
              <a:lnSpc>
                <a:spcPct val="80000"/>
              </a:lnSpc>
              <a:spcAft>
                <a:spcPts val="0"/>
              </a:spcAft>
              <a:buFont typeface="Wingdings" panose="05000000000000000000" pitchFamily="2" charset="2"/>
              <a:buNone/>
              <a:defRPr/>
            </a:pPr>
            <a:endParaRPr lang="cs-CZ" alt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600" b="1" dirty="0">
                <a:solidFill>
                  <a:srgbClr val="0070C0"/>
                </a:solidFill>
                <a:effectLst>
                  <a:outerShdw blurRad="38100" dist="38100" dir="2700000" algn="tl">
                    <a:srgbClr val="000000">
                      <a:alpha val="43137"/>
                    </a:srgbClr>
                  </a:outerShdw>
                </a:effectLst>
                <a:latin typeface="Garamond" panose="02020404030301010803" pitchFamily="18" charset="0"/>
              </a:rPr>
              <a:t>Podmínky uložení samostatného trestu </a:t>
            </a:r>
            <a:r>
              <a:rPr lang="cs-CZ" alt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a:t>
            </a: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právnické osobě není třeba jiný druh trestu ukládat s ohledem na povahu a závažnost trestného činu </a:t>
            </a:r>
            <a:r>
              <a:rPr lang="cs-CZ" altLang="cs-CZ" sz="14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(srov. § 14 odst. 1).</a:t>
            </a: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a:t>
            </a:r>
          </a:p>
          <a:p>
            <a:pPr marL="0" indent="0" algn="just" eaLnBrk="1" fontAlgn="auto" hangingPunct="1">
              <a:lnSpc>
                <a:spcPct val="80000"/>
              </a:lnSpc>
              <a:spcAft>
                <a:spcPts val="0"/>
              </a:spcAft>
              <a:buFont typeface="Wingdings" panose="05000000000000000000" pitchFamily="2" charset="2"/>
              <a:buNone/>
              <a:defRPr/>
            </a:pPr>
            <a:endParaRPr lang="cs-CZ" alt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400" b="1" dirty="0">
                <a:solidFill>
                  <a:srgbClr val="FFC000"/>
                </a:solidFill>
                <a:effectLst>
                  <a:outerShdw blurRad="38100" dist="38100" dir="2700000" algn="tl">
                    <a:srgbClr val="000000">
                      <a:alpha val="43137"/>
                    </a:srgbClr>
                  </a:outerShdw>
                </a:effectLst>
                <a:latin typeface="Garamond" panose="02020404030301010803" pitchFamily="18" charset="0"/>
              </a:rPr>
              <a:t>K odst. 3</a:t>
            </a:r>
          </a:p>
          <a:p>
            <a:pPr marL="0" indent="0" algn="just" eaLnBrk="1" fontAlgn="auto" hangingPunct="1">
              <a:lnSpc>
                <a:spcPct val="80000"/>
              </a:lnSpc>
              <a:spcAft>
                <a:spcPts val="0"/>
              </a:spcAft>
              <a:buFont typeface="Wingdings" panose="05000000000000000000" pitchFamily="2" charset="2"/>
              <a:buNone/>
              <a:defRPr/>
            </a:pPr>
            <a:endParaRPr lang="cs-CZ" alt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400" b="1" dirty="0">
                <a:solidFill>
                  <a:srgbClr val="0070C0"/>
                </a:solidFill>
                <a:effectLst>
                  <a:outerShdw blurRad="38100" dist="38100" dir="2700000" algn="tl">
                    <a:srgbClr val="000000">
                      <a:alpha val="43137"/>
                    </a:srgbClr>
                  </a:outerShdw>
                </a:effectLst>
                <a:latin typeface="Garamond" panose="02020404030301010803" pitchFamily="18" charset="0"/>
              </a:rPr>
              <a:t>Podstata trestu</a:t>
            </a:r>
            <a:r>
              <a:rPr lang="cs-CZ" altLang="cs-CZ" sz="1400" dirty="0">
                <a:solidFill>
                  <a:srgbClr val="0070C0"/>
                </a:solidFill>
                <a:effectLst>
                  <a:outerShdw blurRad="38100" dist="38100" dir="2700000" algn="tl">
                    <a:srgbClr val="000000">
                      <a:alpha val="43137"/>
                    </a:srgbClr>
                  </a:outerShdw>
                </a:effectLst>
                <a:latin typeface="Garamond" panose="02020404030301010803" pitchFamily="18" charset="0"/>
              </a:rPr>
              <a:t> </a:t>
            </a: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a:t>
            </a:r>
            <a:r>
              <a:rPr lang="cs-CZ" altLang="cs-CZ" sz="1400" b="1" dirty="0">
                <a:solidFill>
                  <a:srgbClr val="FF0000"/>
                </a:solidFill>
                <a:effectLst>
                  <a:outerShdw blurRad="38100" dist="38100" dir="2700000" algn="tl">
                    <a:srgbClr val="000000">
                      <a:alpha val="43137"/>
                    </a:srgbClr>
                  </a:outerShdw>
                </a:effectLst>
                <a:latin typeface="Garamond" panose="02020404030301010803" pitchFamily="18" charset="0"/>
              </a:rPr>
              <a:t>spočívá v zákazu uzavírat smlouvy na plnění veřejných zakázek, účastnit se zadávacího řízení nebo veřejné soutěže</a:t>
            </a:r>
            <a:r>
              <a:rPr lang="cs-CZ" alt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t>
            </a: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Soud určí rozsah zákazu konkrétně, např. typem řízení nebo druhem a výší zakázky. Jako příklad lze uvést zákaz uzavírat smlouvy na plnění nadlimitních veřejných zakázek.</a:t>
            </a:r>
          </a:p>
          <a:p>
            <a:pPr marL="0" indent="0" algn="just" eaLnBrk="1" fontAlgn="auto" hangingPunct="1">
              <a:lnSpc>
                <a:spcPct val="80000"/>
              </a:lnSpc>
              <a:spcAft>
                <a:spcPts val="0"/>
              </a:spcAft>
              <a:buFont typeface="Wingdings" panose="05000000000000000000" pitchFamily="2" charset="2"/>
              <a:buNone/>
              <a:defRPr/>
            </a:pPr>
            <a:endPar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endPar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67544" y="116632"/>
            <a:ext cx="8524056" cy="661243"/>
          </a:xfrm>
        </p:spPr>
        <p:txBody>
          <a:bodyPr>
            <a:noAutofit/>
          </a:bodyPr>
          <a:lstStyle/>
          <a:p>
            <a:pPr algn="ctr" eaLnBrk="1" fontAlgn="auto" hangingPunct="1">
              <a:spcAft>
                <a:spcPts val="0"/>
              </a:spcAft>
              <a:defRPr/>
            </a:pPr>
            <a:r>
              <a:rPr lang="cs-CZ" altLang="cs-CZ" sz="1800" b="1" i="1" dirty="0">
                <a:solidFill>
                  <a:srgbClr val="C00000"/>
                </a:solidFill>
                <a:effectLst>
                  <a:outerShdw blurRad="38100" dist="38100" dir="2700000" algn="tl">
                    <a:srgbClr val="000000">
                      <a:alpha val="43137"/>
                    </a:srgbClr>
                  </a:outerShdw>
                  <a:reflection blurRad="12700" stA="48000" endA="300" endPos="55000" dir="5400000" sy="-90000" algn="bl" rotWithShape="0"/>
                </a:effectLst>
                <a:latin typeface="Garamond" panose="02020404030301010803" pitchFamily="18" charset="0"/>
              </a:rPr>
              <a:t>Zákaz přijímání dotací a subvencí - § 22</a:t>
            </a:r>
            <a:br>
              <a:rPr lang="cs-CZ" altLang="cs-CZ" sz="1800" b="1" i="1" dirty="0">
                <a:solidFill>
                  <a:srgbClr val="C00000"/>
                </a:solidFill>
                <a:effectLst>
                  <a:outerShdw blurRad="38100" dist="38100" dir="2700000" algn="tl">
                    <a:srgbClr val="000000">
                      <a:alpha val="43137"/>
                    </a:srgbClr>
                  </a:outerShdw>
                  <a:reflection blurRad="12700" stA="48000" endA="300" endPos="55000" dir="5400000" sy="-90000" algn="bl" rotWithShape="0"/>
                </a:effectLst>
              </a:rPr>
            </a:br>
            <a:endParaRPr lang="cs-CZ" altLang="cs-CZ" sz="1800" b="1" i="1" dirty="0">
              <a:solidFill>
                <a:srgbClr val="C0000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55299" name="Rectangle 3"/>
          <p:cNvSpPr>
            <a:spLocks noGrp="1" noChangeArrowheads="1"/>
          </p:cNvSpPr>
          <p:nvPr>
            <p:ph idx="1"/>
          </p:nvPr>
        </p:nvSpPr>
        <p:spPr>
          <a:xfrm>
            <a:off x="323528" y="1124744"/>
            <a:ext cx="8668072" cy="4955381"/>
          </a:xfrm>
        </p:spPr>
        <p:txBody>
          <a:bodyPr rtlCol="0">
            <a:normAutofit/>
          </a:bodyPr>
          <a:lstStyle/>
          <a:p>
            <a:pPr marL="361950" indent="0" algn="just" eaLnBrk="1" fontAlgn="auto" hangingPunct="1">
              <a:lnSpc>
                <a:spcPct val="80000"/>
              </a:lnSpc>
              <a:spcAft>
                <a:spcPts val="0"/>
              </a:spcAft>
              <a:buFont typeface="Wingdings" panose="05000000000000000000" pitchFamily="2" charset="2"/>
              <a:buNone/>
              <a:defRPr/>
            </a:pPr>
            <a:r>
              <a:rPr lang="cs-CZ" alt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1)</a:t>
            </a: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Soud může uložit trest zákazu přijímání dotací a subvencí právnické osobě </a:t>
            </a:r>
            <a:r>
              <a:rPr lang="cs-CZ" altLang="cs-CZ" sz="1600" b="1" dirty="0">
                <a:solidFill>
                  <a:srgbClr val="FFC000"/>
                </a:solidFill>
                <a:effectLst>
                  <a:outerShdw blurRad="38100" dist="38100" dir="2700000" algn="tl">
                    <a:srgbClr val="000000">
                      <a:alpha val="43137"/>
                    </a:srgbClr>
                  </a:outerShdw>
                </a:effectLst>
                <a:latin typeface="Garamond" panose="02020404030301010803" pitchFamily="18" charset="0"/>
              </a:rPr>
              <a:t>na jeden rok až dvacet let</a:t>
            </a: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dopustila-li se právnická osoba trestného činu v souvislosti s podáváním nebo vyřizováním žádosti o dotaci, subvenci, návratnou finanční výpomoc nebo příspěvek, s jejich poskytováním nebo využíváním, anebo s poskytováním nebo využíváním jakékoliv jiné veřejné podpory.</a:t>
            </a:r>
          </a:p>
          <a:p>
            <a:pPr marL="361950" indent="0" algn="just" eaLnBrk="1" fontAlgn="auto" hangingPunct="1">
              <a:lnSpc>
                <a:spcPct val="80000"/>
              </a:lnSpc>
              <a:spcAft>
                <a:spcPts val="0"/>
              </a:spcAft>
              <a:buFont typeface="Wingdings" panose="05000000000000000000" pitchFamily="2" charset="2"/>
              <a:buNone/>
              <a:defRPr/>
            </a:pPr>
            <a:r>
              <a:rPr lang="cs-CZ" alt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2)</a:t>
            </a: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Trest zákazu přijímání dotací a subvencí jako trest samostatný může soud uložit, jestliže vzhledem k povaze a závažnosti spáchaného trestného činu uložení jiného trestu k dosažení účelu trestu není třeba.</a:t>
            </a:r>
          </a:p>
          <a:p>
            <a:pPr marL="361950" indent="0" algn="just" eaLnBrk="1" fontAlgn="auto" hangingPunct="1">
              <a:lnSpc>
                <a:spcPct val="80000"/>
              </a:lnSpc>
              <a:spcAft>
                <a:spcPts val="0"/>
              </a:spcAft>
              <a:buFont typeface="Wingdings" panose="05000000000000000000" pitchFamily="2" charset="2"/>
              <a:buNone/>
              <a:defRPr/>
            </a:pPr>
            <a:r>
              <a:rPr lang="cs-CZ" alt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3)</a:t>
            </a: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Trest zákazu přijímání dotací a subvencí spočívá v tom, že se právnické osobě po dobu výkonu tohoto trestu zakazuje v soudem stanoveném rozsahu ucházet se o veškeré dotace, subvence, návratné finanční výpomoci, příspěvky nebo jakékoliv jiné veřejné podpory podle jiných právních předpisů, jakož i takové dotace, subvence, návratné finanční výpomoci, příspěvky nebo jakékoliv jiné veřejné podpory přijímat.</a:t>
            </a:r>
          </a:p>
          <a:p>
            <a:pPr marL="361950" indent="0" algn="just" eaLnBrk="1" fontAlgn="auto" hangingPunct="1">
              <a:lnSpc>
                <a:spcPct val="80000"/>
              </a:lnSpc>
              <a:spcAft>
                <a:spcPts val="0"/>
              </a:spcAft>
              <a:buFont typeface="Wingdings" panose="05000000000000000000" pitchFamily="2" charset="2"/>
              <a:buNone/>
              <a:defRPr/>
            </a:pPr>
            <a:endPar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361950" indent="0" algn="just" eaLnBrk="1" fontAlgn="auto" hangingPunct="1">
              <a:lnSpc>
                <a:spcPct val="80000"/>
              </a:lnSpc>
              <a:spcAft>
                <a:spcPts val="0"/>
              </a:spcAft>
              <a:buFont typeface="Wingdings" panose="05000000000000000000" pitchFamily="2" charset="2"/>
              <a:buNone/>
              <a:defRPr/>
            </a:pPr>
            <a:r>
              <a:rPr lang="cs-CZ" altLang="cs-CZ" sz="1400" b="1" dirty="0">
                <a:solidFill>
                  <a:srgbClr val="FFC000"/>
                </a:solidFill>
                <a:effectLst>
                  <a:outerShdw blurRad="38100" dist="38100" dir="2700000" algn="tl">
                    <a:srgbClr val="000000">
                      <a:alpha val="43137"/>
                    </a:srgbClr>
                  </a:outerShdw>
                </a:effectLst>
                <a:latin typeface="Garamond" panose="02020404030301010803" pitchFamily="18" charset="0"/>
              </a:rPr>
              <a:t>K odst. 1</a:t>
            </a:r>
            <a:endPar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361950" indent="0" algn="just" eaLnBrk="1" fontAlgn="auto" hangingPunct="1">
              <a:lnSpc>
                <a:spcPct val="80000"/>
              </a:lnSpc>
              <a:spcAft>
                <a:spcPts val="0"/>
              </a:spcAft>
              <a:buFont typeface="Wingdings" panose="05000000000000000000" pitchFamily="2" charset="2"/>
              <a:buNone/>
              <a:defRPr/>
            </a:pPr>
            <a:r>
              <a:rPr lang="cs-CZ" altLang="cs-CZ" sz="12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a:t>
            </a:r>
            <a:r>
              <a:rPr lang="cs-CZ" altLang="cs-CZ" sz="1400" b="1" dirty="0">
                <a:solidFill>
                  <a:srgbClr val="00B0F0"/>
                </a:solidFill>
                <a:effectLst>
                  <a:outerShdw blurRad="38100" dist="38100" dir="2700000" algn="tl">
                    <a:srgbClr val="000000">
                      <a:alpha val="43137"/>
                    </a:srgbClr>
                  </a:outerShdw>
                </a:effectLst>
                <a:latin typeface="Garamond" panose="02020404030301010803" pitchFamily="18" charset="0"/>
              </a:rPr>
              <a:t>Podmínky uložení trestu</a:t>
            </a:r>
            <a:r>
              <a:rPr lang="cs-CZ" alt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t>
            </a:r>
            <a:r>
              <a:rPr lang="cs-CZ" alt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Pokud se právnická osoba dopustí trestného činu </a:t>
            </a:r>
            <a:r>
              <a:rPr lang="cs-CZ" alt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v souvislosti:</a:t>
            </a:r>
          </a:p>
          <a:p>
            <a:pPr marL="361950" indent="0" algn="just" eaLnBrk="1" fontAlgn="auto" hangingPunct="1">
              <a:lnSpc>
                <a:spcPct val="80000"/>
              </a:lnSpc>
              <a:spcAft>
                <a:spcPts val="0"/>
              </a:spcAft>
              <a:buFont typeface="Wingdings" panose="05000000000000000000" pitchFamily="2" charset="2"/>
              <a:buNone/>
              <a:defRPr/>
            </a:pPr>
            <a:endParaRPr lang="cs-CZ" alt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361950" indent="0" algn="just" eaLnBrk="1" fontAlgn="auto" hangingPunct="1">
              <a:lnSpc>
                <a:spcPct val="80000"/>
              </a:lnSpc>
              <a:spcAft>
                <a:spcPts val="0"/>
              </a:spcAft>
              <a:buFont typeface="Wingdings" panose="05000000000000000000" pitchFamily="2" charset="2"/>
              <a:buNone/>
              <a:defRPr/>
            </a:pPr>
            <a:r>
              <a:rPr lang="cs-CZ" alt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 </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s podáváním nebo vyřizováním žádosti o dotaci, subvenci, návratnou finanční výpomoc nebo příspěvek, nebo</a:t>
            </a:r>
          </a:p>
          <a:p>
            <a:pPr marL="361950" indent="0" algn="just" eaLnBrk="1" fontAlgn="auto" hangingPunct="1">
              <a:lnSpc>
                <a:spcPct val="80000"/>
              </a:lnSpc>
              <a:spcAft>
                <a:spcPts val="0"/>
              </a:spcAft>
              <a:buFont typeface="Wingdings" panose="05000000000000000000" pitchFamily="2" charset="2"/>
              <a:buNone/>
              <a:defRPr/>
            </a:pPr>
            <a:r>
              <a:rPr lang="cs-CZ" alt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b) </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s poskytováním nebo využíváním dotace, subvence, návratné finanční výpomoci nebo příspěvku, anebo</a:t>
            </a:r>
          </a:p>
          <a:p>
            <a:pPr marL="361950" indent="0" algn="just" eaLnBrk="1" fontAlgn="auto" hangingPunct="1">
              <a:lnSpc>
                <a:spcPct val="80000"/>
              </a:lnSpc>
              <a:spcAft>
                <a:spcPts val="0"/>
              </a:spcAft>
              <a:buFont typeface="Wingdings" panose="05000000000000000000" pitchFamily="2" charset="2"/>
              <a:buNone/>
              <a:defRPr/>
            </a:pPr>
            <a:r>
              <a:rPr lang="cs-CZ" alt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c) </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s poskytováním a využíváním jiné veřejné podpory;</a:t>
            </a:r>
          </a:p>
          <a:p>
            <a:pPr marL="361950" indent="0" algn="just" eaLnBrk="1" fontAlgn="auto" hangingPunct="1">
              <a:lnSpc>
                <a:spcPct val="80000"/>
              </a:lnSpc>
              <a:spcAft>
                <a:spcPts val="0"/>
              </a:spcAft>
              <a:buFont typeface="Wingdings" panose="05000000000000000000" pitchFamily="2" charset="2"/>
              <a:buNone/>
              <a:defRPr/>
            </a:pPr>
            <a:endPar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noAutofit/>
          </a:bodyPr>
          <a:lstStyle/>
          <a:p>
            <a:pPr algn="ctr" eaLnBrk="1" fontAlgn="auto" hangingPunct="1">
              <a:spcAft>
                <a:spcPts val="0"/>
              </a:spcAft>
              <a:defRPr/>
            </a:pPr>
            <a:r>
              <a:rPr lang="cs-CZ" altLang="cs-CZ" sz="1800" b="1" i="1" dirty="0">
                <a:solidFill>
                  <a:srgbClr val="C00000"/>
                </a:solidFill>
                <a:effectLst>
                  <a:outerShdw blurRad="38100" dist="38100" dir="2700000" algn="tl">
                    <a:srgbClr val="000000">
                      <a:alpha val="43137"/>
                    </a:srgbClr>
                  </a:outerShdw>
                  <a:reflection blurRad="12700" stA="48000" endA="300" endPos="55000" dir="5400000" sy="-90000" algn="bl" rotWithShape="0"/>
                </a:effectLst>
                <a:latin typeface="Garamond" panose="02020404030301010803" pitchFamily="18" charset="0"/>
              </a:rPr>
              <a:t>Zákaz přijímání dotací a subvencí</a:t>
            </a:r>
            <a:br>
              <a:rPr lang="cs-CZ" altLang="cs-CZ" sz="1800" b="1" i="1" dirty="0">
                <a:solidFill>
                  <a:srgbClr val="C00000"/>
                </a:solidFill>
                <a:effectLst>
                  <a:outerShdw blurRad="38100" dist="38100" dir="2700000" algn="tl">
                    <a:srgbClr val="000000">
                      <a:alpha val="43137"/>
                    </a:srgbClr>
                  </a:outerShdw>
                  <a:reflection blurRad="12700" stA="48000" endA="300" endPos="55000" dir="5400000" sy="-90000" algn="bl" rotWithShape="0"/>
                </a:effectLst>
                <a:latin typeface="Garamond" panose="02020404030301010803" pitchFamily="18" charset="0"/>
              </a:rPr>
            </a:br>
            <a:r>
              <a:rPr lang="cs-CZ" altLang="cs-CZ" sz="1800" b="1" i="1" dirty="0">
                <a:solidFill>
                  <a:srgbClr val="C00000"/>
                </a:solidFill>
                <a:effectLst>
                  <a:outerShdw blurRad="38100" dist="38100" dir="2700000" algn="tl">
                    <a:srgbClr val="000000">
                      <a:alpha val="43137"/>
                    </a:srgbClr>
                  </a:outerShdw>
                  <a:reflection blurRad="12700" stA="48000" endA="300" endPos="55000" dir="5400000" sy="-90000" algn="bl" rotWithShape="0"/>
                </a:effectLst>
                <a:latin typeface="Garamond" panose="02020404030301010803" pitchFamily="18" charset="0"/>
              </a:rPr>
              <a:t>§ 22</a:t>
            </a:r>
            <a:br>
              <a:rPr lang="cs-CZ" altLang="cs-CZ" sz="1800" b="1" i="1" dirty="0">
                <a:solidFill>
                  <a:srgbClr val="C00000"/>
                </a:solidFill>
                <a:effectLst>
                  <a:outerShdw blurRad="38100" dist="38100" dir="2700000" algn="tl">
                    <a:srgbClr val="000000">
                      <a:alpha val="43137"/>
                    </a:srgbClr>
                  </a:outerShdw>
                  <a:reflection blurRad="12700" stA="48000" endA="300" endPos="55000" dir="5400000" sy="-90000" algn="bl" rotWithShape="0"/>
                </a:effectLst>
                <a:latin typeface="Garamond" panose="02020404030301010803" pitchFamily="18" charset="0"/>
              </a:rPr>
            </a:br>
            <a:endParaRPr lang="cs-CZ" altLang="cs-CZ" sz="1800" b="1" i="1" dirty="0">
              <a:solidFill>
                <a:srgbClr val="C00000"/>
              </a:solidFill>
              <a:effectLst>
                <a:outerShdw blurRad="38100" dist="38100" dir="2700000" algn="tl">
                  <a:srgbClr val="000000">
                    <a:alpha val="43137"/>
                  </a:srgbClr>
                </a:outerShdw>
                <a:reflection blurRad="12700" stA="48000" endA="300" endPos="55000" dir="5400000" sy="-90000" algn="bl" rotWithShape="0"/>
              </a:effectLst>
              <a:latin typeface="Garamond" panose="02020404030301010803" pitchFamily="18" charset="0"/>
            </a:endParaRPr>
          </a:p>
        </p:txBody>
      </p:sp>
      <p:sp>
        <p:nvSpPr>
          <p:cNvPr id="56323" name="Rectangle 3"/>
          <p:cNvSpPr>
            <a:spLocks noGrp="1" noChangeArrowheads="1"/>
          </p:cNvSpPr>
          <p:nvPr>
            <p:ph idx="1"/>
          </p:nvPr>
        </p:nvSpPr>
        <p:spPr/>
        <p:txBody>
          <a:bodyPr rtlCol="0">
            <a:normAutofit/>
          </a:bodyPr>
          <a:lstStyle/>
          <a:p>
            <a:pPr marL="85725" indent="0" algn="just" eaLnBrk="1" fontAlgn="auto" hangingPunct="1">
              <a:lnSpc>
                <a:spcPct val="80000"/>
              </a:lnSpc>
              <a:spcAft>
                <a:spcPts val="0"/>
              </a:spcAft>
              <a:buFont typeface="Wingdings" panose="05000000000000000000" pitchFamily="2" charset="2"/>
              <a:buNone/>
              <a:defRPr/>
            </a:pPr>
            <a:endParaRPr lang="cs-CZ" altLang="cs-CZ" sz="1200" dirty="0">
              <a:solidFill>
                <a:schemeClr val="tx1">
                  <a:lumMod val="85000"/>
                  <a:lumOff val="15000"/>
                </a:schemeClr>
              </a:solidFill>
              <a:latin typeface="Garamond" panose="02020404030301010803" pitchFamily="18" charset="0"/>
            </a:endParaRPr>
          </a:p>
          <a:p>
            <a:pPr marL="85725" indent="0" algn="just" eaLnBrk="1" fontAlgn="auto" hangingPunct="1">
              <a:lnSpc>
                <a:spcPct val="80000"/>
              </a:lnSpc>
              <a:spcAft>
                <a:spcPts val="0"/>
              </a:spcAft>
              <a:buFont typeface="Wingdings" panose="05000000000000000000" pitchFamily="2" charset="2"/>
              <a:buNone/>
              <a:defRPr/>
            </a:pPr>
            <a:r>
              <a:rPr lang="cs-CZ" altLang="cs-CZ" sz="1400" b="1" dirty="0">
                <a:solidFill>
                  <a:srgbClr val="FFC000"/>
                </a:solidFill>
                <a:effectLst>
                  <a:outerShdw blurRad="38100" dist="38100" dir="2700000" algn="tl">
                    <a:srgbClr val="C0C0C0"/>
                  </a:outerShdw>
                </a:effectLst>
                <a:latin typeface="Garamond" panose="02020404030301010803" pitchFamily="18" charset="0"/>
              </a:rPr>
              <a:t>K odst. 2</a:t>
            </a:r>
          </a:p>
          <a:p>
            <a:pPr marL="85725" indent="0" algn="just" eaLnBrk="1" fontAlgn="auto" hangingPunct="1">
              <a:lnSpc>
                <a:spcPct val="80000"/>
              </a:lnSpc>
              <a:spcAft>
                <a:spcPts val="0"/>
              </a:spcAft>
              <a:buFont typeface="Wingdings" panose="05000000000000000000" pitchFamily="2" charset="2"/>
              <a:buNone/>
              <a:defRPr/>
            </a:pPr>
            <a:endParaRPr lang="cs-CZ" altLang="cs-CZ" sz="1400" dirty="0">
              <a:solidFill>
                <a:schemeClr val="tx1">
                  <a:lumMod val="85000"/>
                  <a:lumOff val="15000"/>
                </a:schemeClr>
              </a:solidFill>
              <a:effectLst>
                <a:outerShdw blurRad="38100" dist="38100" dir="2700000" algn="tl">
                  <a:srgbClr val="C0C0C0"/>
                </a:outerShdw>
              </a:effectLst>
              <a:latin typeface="Garamond" panose="02020404030301010803" pitchFamily="18" charset="0"/>
            </a:endParaRPr>
          </a:p>
          <a:p>
            <a:pPr marL="85725" indent="0" algn="just" eaLnBrk="1" fontAlgn="auto" hangingPunct="1">
              <a:lnSpc>
                <a:spcPct val="80000"/>
              </a:lnSpc>
              <a:spcAft>
                <a:spcPts val="0"/>
              </a:spcAft>
              <a:buFont typeface="Wingdings" panose="05000000000000000000" pitchFamily="2" charset="2"/>
              <a:buNone/>
              <a:defRPr/>
            </a:pPr>
            <a:r>
              <a:rPr lang="cs-CZ" altLang="cs-CZ" sz="1200" dirty="0">
                <a:solidFill>
                  <a:schemeClr val="tx1">
                    <a:lumMod val="85000"/>
                    <a:lumOff val="15000"/>
                  </a:schemeClr>
                </a:solidFill>
                <a:latin typeface="Garamond" panose="02020404030301010803" pitchFamily="18" charset="0"/>
              </a:rPr>
              <a:t> </a:t>
            </a:r>
            <a:r>
              <a:rPr lang="cs-CZ" altLang="cs-CZ" sz="1200" b="1" dirty="0">
                <a:solidFill>
                  <a:srgbClr val="00B0F0"/>
                </a:solidFill>
                <a:latin typeface="Garamond" panose="02020404030301010803" pitchFamily="18" charset="0"/>
              </a:rPr>
              <a:t>Podmínky uložení samostatného trestu </a:t>
            </a:r>
            <a:r>
              <a:rPr lang="cs-CZ" altLang="cs-CZ" sz="1200" b="1" dirty="0">
                <a:solidFill>
                  <a:schemeClr val="tx1">
                    <a:lumMod val="85000"/>
                    <a:lumOff val="15000"/>
                  </a:schemeClr>
                </a:solidFill>
                <a:latin typeface="Garamond" panose="02020404030301010803" pitchFamily="18" charset="0"/>
              </a:rPr>
              <a:t>-</a:t>
            </a:r>
            <a:r>
              <a:rPr lang="cs-CZ" altLang="cs-CZ" sz="1200" dirty="0">
                <a:solidFill>
                  <a:schemeClr val="tx1">
                    <a:lumMod val="85000"/>
                    <a:lumOff val="15000"/>
                  </a:schemeClr>
                </a:solidFill>
                <a:latin typeface="Garamond" panose="02020404030301010803" pitchFamily="18" charset="0"/>
              </a:rPr>
              <a:t> </a:t>
            </a:r>
            <a:r>
              <a:rPr lang="cs-CZ" altLang="cs-CZ" sz="1200" b="1" dirty="0">
                <a:solidFill>
                  <a:schemeClr val="tx1">
                    <a:lumMod val="85000"/>
                    <a:lumOff val="15000"/>
                  </a:schemeClr>
                </a:solidFill>
                <a:latin typeface="Garamond" panose="02020404030301010803" pitchFamily="18" charset="0"/>
              </a:rPr>
              <a:t>právnické osobě není třeba jiný druh trestu ukládat s ohledem na povahu a závažnost trestného činu</a:t>
            </a:r>
            <a:r>
              <a:rPr lang="cs-CZ" altLang="cs-CZ" sz="1200" dirty="0">
                <a:solidFill>
                  <a:schemeClr val="tx1">
                    <a:lumMod val="85000"/>
                    <a:lumOff val="15000"/>
                  </a:schemeClr>
                </a:solidFill>
                <a:latin typeface="Garamond" panose="02020404030301010803" pitchFamily="18" charset="0"/>
              </a:rPr>
              <a:t> </a:t>
            </a:r>
            <a:r>
              <a:rPr lang="cs-CZ" altLang="cs-CZ" sz="1200" i="1" dirty="0">
                <a:solidFill>
                  <a:schemeClr val="tx1">
                    <a:lumMod val="85000"/>
                    <a:lumOff val="15000"/>
                  </a:schemeClr>
                </a:solidFill>
                <a:effectLst>
                  <a:outerShdw blurRad="38100" dist="38100" dir="2700000" algn="tl">
                    <a:srgbClr val="C0C0C0"/>
                  </a:outerShdw>
                </a:effectLst>
                <a:latin typeface="Garamond" panose="02020404030301010803" pitchFamily="18" charset="0"/>
              </a:rPr>
              <a:t>(srov.</a:t>
            </a:r>
            <a:r>
              <a:rPr lang="cs-CZ" altLang="cs-CZ" sz="1200" b="1" i="1" dirty="0">
                <a:solidFill>
                  <a:schemeClr val="tx1">
                    <a:lumMod val="85000"/>
                    <a:lumOff val="15000"/>
                  </a:schemeClr>
                </a:solidFill>
                <a:effectLst>
                  <a:outerShdw blurRad="38100" dist="38100" dir="2700000" algn="tl">
                    <a:srgbClr val="C0C0C0"/>
                  </a:outerShdw>
                </a:effectLst>
                <a:latin typeface="Garamond" panose="02020404030301010803" pitchFamily="18" charset="0"/>
              </a:rPr>
              <a:t> § 14 odst. 1</a:t>
            </a:r>
            <a:r>
              <a:rPr lang="cs-CZ" altLang="cs-CZ" sz="1200" i="1" dirty="0">
                <a:solidFill>
                  <a:schemeClr val="tx1">
                    <a:lumMod val="85000"/>
                    <a:lumOff val="15000"/>
                  </a:schemeClr>
                </a:solidFill>
                <a:effectLst>
                  <a:outerShdw blurRad="38100" dist="38100" dir="2700000" algn="tl">
                    <a:srgbClr val="C0C0C0"/>
                  </a:outerShdw>
                </a:effectLst>
                <a:latin typeface="Garamond" panose="02020404030301010803" pitchFamily="18" charset="0"/>
              </a:rPr>
              <a:t>).</a:t>
            </a:r>
          </a:p>
          <a:p>
            <a:pPr marL="85725" indent="0" algn="just" eaLnBrk="1" fontAlgn="auto" hangingPunct="1">
              <a:lnSpc>
                <a:spcPct val="80000"/>
              </a:lnSpc>
              <a:spcAft>
                <a:spcPts val="0"/>
              </a:spcAft>
              <a:buFont typeface="Wingdings" panose="05000000000000000000" pitchFamily="2" charset="2"/>
              <a:buNone/>
              <a:defRPr/>
            </a:pPr>
            <a:r>
              <a:rPr lang="cs-CZ" altLang="cs-CZ" sz="1200" i="1" dirty="0">
                <a:solidFill>
                  <a:schemeClr val="tx1">
                    <a:lumMod val="85000"/>
                    <a:lumOff val="15000"/>
                  </a:schemeClr>
                </a:solidFill>
                <a:effectLst>
                  <a:outerShdw blurRad="38100" dist="38100" dir="2700000" algn="tl">
                    <a:srgbClr val="C0C0C0"/>
                  </a:outerShdw>
                </a:effectLst>
                <a:latin typeface="Garamond" panose="02020404030301010803" pitchFamily="18" charset="0"/>
              </a:rPr>
              <a:t> </a:t>
            </a:r>
          </a:p>
          <a:p>
            <a:pPr marL="85725" indent="0" algn="just" eaLnBrk="1" fontAlgn="auto" hangingPunct="1">
              <a:lnSpc>
                <a:spcPct val="80000"/>
              </a:lnSpc>
              <a:spcAft>
                <a:spcPts val="0"/>
              </a:spcAft>
              <a:buFont typeface="Wingdings" panose="05000000000000000000" pitchFamily="2" charset="2"/>
              <a:buNone/>
              <a:defRPr/>
            </a:pPr>
            <a:r>
              <a:rPr lang="cs-CZ" altLang="cs-CZ" sz="1400" b="1" dirty="0">
                <a:solidFill>
                  <a:srgbClr val="FFC000"/>
                </a:solidFill>
                <a:effectLst>
                  <a:outerShdw blurRad="38100" dist="38100" dir="2700000" algn="tl">
                    <a:srgbClr val="C0C0C0"/>
                  </a:outerShdw>
                </a:effectLst>
                <a:latin typeface="Garamond" panose="02020404030301010803" pitchFamily="18" charset="0"/>
              </a:rPr>
              <a:t>K odst. 3</a:t>
            </a:r>
          </a:p>
          <a:p>
            <a:pPr marL="85725" indent="0" algn="just" eaLnBrk="1" fontAlgn="auto" hangingPunct="1">
              <a:lnSpc>
                <a:spcPct val="80000"/>
              </a:lnSpc>
              <a:spcAft>
                <a:spcPts val="0"/>
              </a:spcAft>
              <a:buFont typeface="Wingdings" panose="05000000000000000000" pitchFamily="2" charset="2"/>
              <a:buNone/>
              <a:defRPr/>
            </a:pPr>
            <a:endParaRPr lang="cs-CZ" altLang="cs-CZ" sz="1400" dirty="0">
              <a:solidFill>
                <a:schemeClr val="tx1">
                  <a:lumMod val="85000"/>
                  <a:lumOff val="15000"/>
                </a:schemeClr>
              </a:solidFill>
              <a:effectLst>
                <a:outerShdw blurRad="38100" dist="38100" dir="2700000" algn="tl">
                  <a:srgbClr val="C0C0C0"/>
                </a:outerShdw>
              </a:effectLst>
              <a:latin typeface="Garamond" panose="02020404030301010803" pitchFamily="18" charset="0"/>
            </a:endParaRPr>
          </a:p>
          <a:p>
            <a:pPr marL="85725" indent="0" algn="just" eaLnBrk="1" fontAlgn="auto" hangingPunct="1">
              <a:lnSpc>
                <a:spcPct val="80000"/>
              </a:lnSpc>
              <a:spcAft>
                <a:spcPts val="0"/>
              </a:spcAft>
              <a:buFont typeface="Wingdings" panose="05000000000000000000" pitchFamily="2" charset="2"/>
              <a:buNone/>
              <a:defRPr/>
            </a:pPr>
            <a:r>
              <a:rPr lang="cs-CZ" altLang="cs-CZ" sz="1200" b="1" dirty="0">
                <a:solidFill>
                  <a:srgbClr val="00B0F0"/>
                </a:solidFill>
                <a:effectLst>
                  <a:outerShdw blurRad="38100" dist="38100" dir="2700000" algn="tl">
                    <a:srgbClr val="C0C0C0"/>
                  </a:outerShdw>
                </a:effectLst>
                <a:latin typeface="Garamond" panose="02020404030301010803" pitchFamily="18" charset="0"/>
              </a:rPr>
              <a:t>Podstata trestu</a:t>
            </a:r>
            <a:r>
              <a:rPr lang="cs-CZ" altLang="cs-CZ" sz="1200" dirty="0">
                <a:solidFill>
                  <a:srgbClr val="00B0F0"/>
                </a:solidFill>
                <a:latin typeface="Garamond" panose="02020404030301010803" pitchFamily="18" charset="0"/>
              </a:rPr>
              <a:t> </a:t>
            </a:r>
            <a:r>
              <a:rPr lang="cs-CZ" altLang="cs-CZ" sz="1200" dirty="0">
                <a:solidFill>
                  <a:schemeClr val="tx1">
                    <a:lumMod val="85000"/>
                    <a:lumOff val="15000"/>
                  </a:schemeClr>
                </a:solidFill>
                <a:latin typeface="Garamond" panose="02020404030301010803" pitchFamily="18" charset="0"/>
              </a:rPr>
              <a:t>-  </a:t>
            </a:r>
            <a:r>
              <a:rPr lang="cs-CZ" altLang="cs-CZ" sz="1200" b="1" dirty="0">
                <a:solidFill>
                  <a:schemeClr val="tx1">
                    <a:lumMod val="85000"/>
                    <a:lumOff val="15000"/>
                  </a:schemeClr>
                </a:solidFill>
                <a:effectLst>
                  <a:outerShdw blurRad="38100" dist="38100" dir="2700000" algn="tl">
                    <a:srgbClr val="C0C0C0"/>
                  </a:outerShdw>
                </a:effectLst>
                <a:latin typeface="Garamond" panose="02020404030301010803" pitchFamily="18" charset="0"/>
              </a:rPr>
              <a:t>obecný zákaz</a:t>
            </a:r>
            <a:r>
              <a:rPr lang="cs-CZ" altLang="cs-CZ" sz="1200" dirty="0">
                <a:solidFill>
                  <a:schemeClr val="tx1">
                    <a:lumMod val="85000"/>
                    <a:lumOff val="15000"/>
                  </a:schemeClr>
                </a:solidFill>
                <a:latin typeface="Garamond" panose="02020404030301010803" pitchFamily="18" charset="0"/>
              </a:rPr>
              <a:t> a vztahuje se na všechny dotace, subvence, návratné finanční výpomoci, příspěvky nebo jakékoliv jiné veřejné podpory a v tomto rozsahu soud trest také uloží; </a:t>
            </a:r>
            <a:r>
              <a:rPr lang="cs-CZ" altLang="cs-CZ" sz="1200" b="1" dirty="0">
                <a:solidFill>
                  <a:schemeClr val="tx1">
                    <a:lumMod val="85000"/>
                    <a:lumOff val="15000"/>
                  </a:schemeClr>
                </a:solidFill>
                <a:effectLst>
                  <a:outerShdw blurRad="38100" dist="38100" dir="2700000" algn="tl">
                    <a:srgbClr val="C0C0C0"/>
                  </a:outerShdw>
                </a:effectLst>
                <a:latin typeface="Garamond" panose="02020404030301010803" pitchFamily="18" charset="0"/>
              </a:rPr>
              <a:t>ucházet se a přijímat výše uvedené veřejné podpory</a:t>
            </a:r>
            <a:r>
              <a:rPr lang="cs-CZ" altLang="cs-CZ" sz="1200" dirty="0">
                <a:solidFill>
                  <a:schemeClr val="tx1">
                    <a:lumMod val="85000"/>
                    <a:lumOff val="15000"/>
                  </a:schemeClr>
                </a:solidFill>
                <a:latin typeface="Garamond" panose="02020404030301010803" pitchFamily="18" charset="0"/>
              </a:rPr>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a:extLst>
              <a:ext uri="{FF2B5EF4-FFF2-40B4-BE49-F238E27FC236}">
                <a16:creationId xmlns:a16="http://schemas.microsoft.com/office/drawing/2014/main" id="{D794AFE0-964D-433C-83F4-B02627C75D5C}"/>
              </a:ext>
            </a:extLst>
          </p:cNvPr>
          <p:cNvSpPr>
            <a:spLocks noGrp="1"/>
          </p:cNvSpPr>
          <p:nvPr>
            <p:ph type="title"/>
          </p:nvPr>
        </p:nvSpPr>
        <p:spPr>
          <a:xfrm>
            <a:off x="395536" y="260648"/>
            <a:ext cx="8596064" cy="1034752"/>
          </a:xfrm>
        </p:spPr>
        <p:txBody>
          <a:bodyPr>
            <a:normAutofit fontScale="90000"/>
          </a:bodyPr>
          <a:lstStyle/>
          <a:p>
            <a:pPr algn="ctr"/>
            <a: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t>Podmíněné upuštění od výkonu zbytku trestu zákazu činnosti, zákazu držení a chovu zvířat, zákazu plnění veřejných zakázek nebo účasti ve veřejné soutěži a zákazu přijímání dotací a subvencí - § 22a</a:t>
            </a:r>
            <a:endParaRPr lang="cs-CZ" dirty="0">
              <a:effectLst>
                <a:outerShdw blurRad="38100" dist="38100" dir="2700000" algn="tl">
                  <a:srgbClr val="000000">
                    <a:alpha val="43137"/>
                  </a:srgbClr>
                </a:outerShdw>
              </a:effectLst>
            </a:endParaRPr>
          </a:p>
        </p:txBody>
      </p:sp>
      <p:sp>
        <p:nvSpPr>
          <p:cNvPr id="4" name="Zástupný obsah 3">
            <a:extLst>
              <a:ext uri="{FF2B5EF4-FFF2-40B4-BE49-F238E27FC236}">
                <a16:creationId xmlns:a16="http://schemas.microsoft.com/office/drawing/2014/main" id="{1AF1168E-22A2-44E9-BAA3-2466388A1372}"/>
              </a:ext>
            </a:extLst>
          </p:cNvPr>
          <p:cNvSpPr>
            <a:spLocks noGrp="1"/>
          </p:cNvSpPr>
          <p:nvPr>
            <p:ph idx="1"/>
          </p:nvPr>
        </p:nvSpPr>
        <p:spPr/>
        <p:txBody>
          <a:bodyPr>
            <a:normAutofit/>
          </a:bodyPr>
          <a:lstStyle/>
          <a:p>
            <a:pPr marL="0" indent="0" algn="just">
              <a:buNone/>
            </a:pPr>
            <a:r>
              <a:rPr lang="cs-CZ" sz="1400" b="1" i="0" dirty="0">
                <a:solidFill>
                  <a:srgbClr val="000000"/>
                </a:solidFill>
                <a:effectLst>
                  <a:outerShdw blurRad="38100" dist="38100" dir="2700000" algn="tl">
                    <a:srgbClr val="000000">
                      <a:alpha val="43137"/>
                    </a:srgbClr>
                  </a:outerShdw>
                </a:effectLst>
                <a:latin typeface="Garamond" panose="02020404030301010803" pitchFamily="18" charset="0"/>
              </a:rPr>
              <a:t>1)</a:t>
            </a:r>
            <a:r>
              <a:rPr lang="cs-CZ" sz="1400" b="0" i="0" dirty="0">
                <a:solidFill>
                  <a:srgbClr val="000000"/>
                </a:solidFill>
                <a:effectLst>
                  <a:outerShdw blurRad="38100" dist="38100" dir="2700000" algn="tl">
                    <a:srgbClr val="000000">
                      <a:alpha val="43137"/>
                    </a:srgbClr>
                  </a:outerShdw>
                </a:effectLst>
                <a:latin typeface="Garamond" panose="02020404030301010803" pitchFamily="18" charset="0"/>
              </a:rPr>
              <a:t> Po výkonu poloviny trestu zákazu činnosti, zákazu držení a chovu zvířat, zákazu plnění veřejných zakázek nebo účasti ve veřejné soutěži nebo zákazu přijímání dotací a subvencí může soud podmíněně upustit od výkonu jeho zbytku, jestliže odsouzená právnická osoba v době výkonu trestu svou další činností prokázala, že dalšího výkonu tohoto trestu není třeba, zejména pokud doloží účinný soubor opatření zajišťujících dodržování právních norem a směřujících k předcházení trestné činnosti včetně provedených nápravných opatření vedoucích k zamezení rizika opětovného spáchání stejné nebo podobné trestné činnosti, za kterou byla odsouzena.</a:t>
            </a:r>
          </a:p>
          <a:p>
            <a:pPr marL="0" indent="0" algn="just">
              <a:buNone/>
            </a:pPr>
            <a:r>
              <a:rPr lang="cs-CZ" sz="1400" b="1" i="0" dirty="0">
                <a:solidFill>
                  <a:srgbClr val="000000"/>
                </a:solidFill>
                <a:effectLst>
                  <a:outerShdw blurRad="38100" dist="38100" dir="2700000" algn="tl">
                    <a:srgbClr val="000000">
                      <a:alpha val="43137"/>
                    </a:srgbClr>
                  </a:outerShdw>
                </a:effectLst>
                <a:latin typeface="Garamond" panose="02020404030301010803" pitchFamily="18" charset="0"/>
              </a:rPr>
              <a:t>2)</a:t>
            </a:r>
            <a:r>
              <a:rPr lang="cs-CZ" sz="1400" b="0" i="0" dirty="0">
                <a:solidFill>
                  <a:srgbClr val="000000"/>
                </a:solidFill>
                <a:effectLst>
                  <a:outerShdw blurRad="38100" dist="38100" dir="2700000" algn="tl">
                    <a:srgbClr val="000000">
                      <a:alpha val="43137"/>
                    </a:srgbClr>
                  </a:outerShdw>
                </a:effectLst>
                <a:latin typeface="Garamond" panose="02020404030301010803" pitchFamily="18" charset="0"/>
              </a:rPr>
              <a:t> Při podmíněném upuštění od výkonu zbytku trestu zákazu činnosti, zákazu držení a chovu zvířat, zákazu plnění veřejných zakázek nebo účasti ve veřejné soutěži nebo zákazu přijímání dotací a subvencí soud stanoví zkušební dobu na jeden rok až na deset let, nikoliv však na dobu kratší než zbytek trestu; zkušební doba počíná právní mocí rozhodnutí o tomto upuštění.</a:t>
            </a:r>
          </a:p>
          <a:p>
            <a:pPr marL="0" indent="0" algn="just">
              <a:buNone/>
            </a:pPr>
            <a:r>
              <a:rPr lang="cs-CZ" sz="1400" b="1" i="0" dirty="0">
                <a:solidFill>
                  <a:srgbClr val="000000"/>
                </a:solidFill>
                <a:effectLst>
                  <a:outerShdw blurRad="38100" dist="38100" dir="2700000" algn="tl">
                    <a:srgbClr val="000000">
                      <a:alpha val="43137"/>
                    </a:srgbClr>
                  </a:outerShdw>
                </a:effectLst>
                <a:latin typeface="Garamond" panose="02020404030301010803" pitchFamily="18" charset="0"/>
              </a:rPr>
              <a:t>3)</a:t>
            </a:r>
            <a:r>
              <a:rPr lang="cs-CZ" sz="1400" b="0" i="0" dirty="0">
                <a:solidFill>
                  <a:srgbClr val="000000"/>
                </a:solidFill>
                <a:effectLst>
                  <a:outerShdw blurRad="38100" dist="38100" dir="2700000" algn="tl">
                    <a:srgbClr val="000000">
                      <a:alpha val="43137"/>
                    </a:srgbClr>
                  </a:outerShdw>
                </a:effectLst>
                <a:latin typeface="Garamond" panose="02020404030301010803" pitchFamily="18" charset="0"/>
              </a:rPr>
              <a:t> Ustanovení § 91 odst. 1 až 3 trestního zákoníku se použije přiměřeně.</a:t>
            </a:r>
          </a:p>
          <a:p>
            <a:pPr marL="0" indent="0" algn="just">
              <a:buNone/>
            </a:pPr>
            <a:endParaRPr lang="cs-CZ" sz="1400" dirty="0">
              <a:solidFill>
                <a:srgbClr val="000000"/>
              </a:solidFill>
              <a:effectLst>
                <a:outerShdw blurRad="38100" dist="38100" dir="2700000" algn="tl">
                  <a:srgbClr val="000000">
                    <a:alpha val="43137"/>
                  </a:srgbClr>
                </a:outerShdw>
              </a:effectLst>
              <a:latin typeface="Garamond" panose="02020404030301010803" pitchFamily="18" charset="0"/>
            </a:endParaRPr>
          </a:p>
          <a:p>
            <a:pPr marL="0" indent="0" algn="just">
              <a:buNone/>
            </a:pPr>
            <a:r>
              <a:rPr lang="cs-CZ" sz="2000" b="1" i="1" dirty="0">
                <a:solidFill>
                  <a:srgbClr val="FFC000"/>
                </a:solidFill>
                <a:effectLst>
                  <a:outerShdw blurRad="38100" dist="38100" dir="2700000" algn="tl">
                    <a:srgbClr val="000000">
                      <a:alpha val="43137"/>
                    </a:srgbClr>
                  </a:outerShdw>
                </a:effectLst>
                <a:latin typeface="Garamond" panose="02020404030301010803" pitchFamily="18" charset="0"/>
              </a:rPr>
              <a:t>Pozn.</a:t>
            </a:r>
            <a:r>
              <a:rPr lang="cs-CZ" sz="2000" b="1" i="0" dirty="0">
                <a:solidFill>
                  <a:srgbClr val="000000"/>
                </a:solidFill>
                <a:effectLst>
                  <a:outerShdw blurRad="38100" dist="38100" dir="2700000" algn="tl">
                    <a:srgbClr val="000000">
                      <a:alpha val="43137"/>
                    </a:srgbClr>
                  </a:outerShdw>
                </a:effectLst>
                <a:latin typeface="Garamond" panose="02020404030301010803" pitchFamily="18" charset="0"/>
              </a:rPr>
              <a:t> </a:t>
            </a:r>
            <a:r>
              <a:rPr lang="cs-CZ" sz="1400" i="0" dirty="0">
                <a:solidFill>
                  <a:srgbClr val="000000"/>
                </a:solidFill>
                <a:effectLst>
                  <a:outerShdw blurRad="38100" dist="38100" dir="2700000" algn="tl">
                    <a:srgbClr val="000000">
                      <a:alpha val="43137"/>
                    </a:srgbClr>
                  </a:outerShdw>
                </a:effectLst>
                <a:latin typeface="Garamond" panose="02020404030301010803" pitchFamily="18" charset="0"/>
              </a:rPr>
              <a:t>vřazeno do zákona na základě poslanecké iniciativy nabytím účinnosti zákona č. 333/2020 Sb. dnem 1. 10. 2020.</a:t>
            </a:r>
          </a:p>
        </p:txBody>
      </p:sp>
    </p:spTree>
    <p:extLst>
      <p:ext uri="{BB962C8B-B14F-4D97-AF65-F5344CB8AC3E}">
        <p14:creationId xmlns:p14="http://schemas.microsoft.com/office/powerpoint/2010/main" val="10296315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395536" y="457200"/>
            <a:ext cx="8596064" cy="523528"/>
          </a:xfrm>
        </p:spPr>
        <p:txBody>
          <a:bodyPr>
            <a:noAutofit/>
          </a:bodyPr>
          <a:lstStyle/>
          <a:p>
            <a:pPr algn="ctr" eaLnBrk="1" fontAlgn="auto" hangingPunct="1">
              <a:spcAft>
                <a:spcPts val="0"/>
              </a:spcAft>
              <a:defRPr/>
            </a:pPr>
            <a:r>
              <a:rPr lang="cs-CZ" altLang="cs-CZ" sz="1800" b="1" i="1" dirty="0">
                <a:solidFill>
                  <a:srgbClr val="C00000"/>
                </a:solidFill>
                <a:effectLst>
                  <a:outerShdw blurRad="38100" dist="38100" dir="2700000" algn="tl">
                    <a:srgbClr val="000000">
                      <a:alpha val="43137"/>
                    </a:srgbClr>
                  </a:outerShdw>
                  <a:reflection blurRad="12700" stA="48000" endA="300" endPos="55000" dir="5400000" sy="-90000" algn="bl" rotWithShape="0"/>
                </a:effectLst>
                <a:latin typeface="Garamond" panose="02020404030301010803" pitchFamily="18" charset="0"/>
              </a:rPr>
              <a:t>Uveřejnění rozsudku</a:t>
            </a:r>
            <a:br>
              <a:rPr lang="cs-CZ" altLang="cs-CZ" sz="1800" b="1" i="1" dirty="0">
                <a:solidFill>
                  <a:srgbClr val="C00000"/>
                </a:solidFill>
                <a:effectLst>
                  <a:outerShdw blurRad="38100" dist="38100" dir="2700000" algn="tl">
                    <a:srgbClr val="000000">
                      <a:alpha val="43137"/>
                    </a:srgbClr>
                  </a:outerShdw>
                  <a:reflection blurRad="12700" stA="48000" endA="300" endPos="55000" dir="5400000" sy="-90000" algn="bl" rotWithShape="0"/>
                </a:effectLst>
                <a:latin typeface="Garamond" panose="02020404030301010803" pitchFamily="18" charset="0"/>
              </a:rPr>
            </a:br>
            <a:r>
              <a:rPr lang="cs-CZ" altLang="cs-CZ" sz="1800" b="1" i="1" dirty="0">
                <a:solidFill>
                  <a:srgbClr val="C00000"/>
                </a:solidFill>
                <a:effectLst>
                  <a:outerShdw blurRad="38100" dist="38100" dir="2700000" algn="tl">
                    <a:srgbClr val="000000">
                      <a:alpha val="43137"/>
                    </a:srgbClr>
                  </a:outerShdw>
                  <a:reflection blurRad="12700" stA="48000" endA="300" endPos="55000" dir="5400000" sy="-90000" algn="bl" rotWithShape="0"/>
                </a:effectLst>
                <a:latin typeface="Garamond" panose="02020404030301010803" pitchFamily="18" charset="0"/>
              </a:rPr>
              <a:t>§ 23</a:t>
            </a:r>
          </a:p>
        </p:txBody>
      </p:sp>
      <p:sp>
        <p:nvSpPr>
          <p:cNvPr id="86019" name="Rectangle 3"/>
          <p:cNvSpPr>
            <a:spLocks noGrp="1" noChangeArrowheads="1"/>
          </p:cNvSpPr>
          <p:nvPr>
            <p:ph idx="1"/>
          </p:nvPr>
        </p:nvSpPr>
        <p:spPr>
          <a:xfrm>
            <a:off x="251520" y="1196752"/>
            <a:ext cx="8740080" cy="4883373"/>
          </a:xfrm>
        </p:spPr>
        <p:txBody>
          <a:bodyPr rtlCol="0">
            <a:normAutofit lnSpcReduction="10000"/>
          </a:bodyPr>
          <a:lstStyle/>
          <a:p>
            <a:pPr marL="0" indent="0" algn="just" eaLnBrk="1" fontAlgn="auto" hangingPunct="1">
              <a:lnSpc>
                <a:spcPct val="80000"/>
              </a:lnSpc>
              <a:spcAft>
                <a:spcPts val="0"/>
              </a:spcAft>
              <a:buFont typeface="Wingdings" panose="05000000000000000000" pitchFamily="2" charset="2"/>
              <a:buNone/>
              <a:defRPr/>
            </a:pPr>
            <a:r>
              <a:rPr lang="cs-CZ" alt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1</a:t>
            </a:r>
            <a:r>
              <a:rPr lang="cs-CZ" alt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t>
            </a: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Soud může uložit trest uveřejnění rozsudku, je-li třeba veřejnost seznámit s odsuzujícím rozsudkem, zejména vzhledem k povaze a závažnosti trestného činu, anebo vyžaduje-li to zájem na ochraně bezpečnosti lidí nebo majetku, popřípadě společnosti. Přitom soud určí druh veřejného sdělovacího prostředku, ve kterém má být rozsudek uveřejněn, rozsah jeho uveřejnění a lhůtu určenou právnické osobě k uveřejnění rozsudku.</a:t>
            </a:r>
          </a:p>
          <a:p>
            <a:pPr marL="0" indent="0" algn="just" eaLnBrk="1" fontAlgn="auto" hangingPunct="1">
              <a:lnSpc>
                <a:spcPct val="80000"/>
              </a:lnSpc>
              <a:spcAft>
                <a:spcPts val="0"/>
              </a:spcAft>
              <a:buFont typeface="Wingdings" panose="05000000000000000000" pitchFamily="2" charset="2"/>
              <a:buNone/>
              <a:defRPr/>
            </a:pPr>
            <a:r>
              <a:rPr lang="cs-CZ" alt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2)</a:t>
            </a: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Trest uveřejnění rozsudku spočívá v tom, že odsouzená právnická osoba nechá na své náklady pravomocný odsuzující rozsudek nebo jeho vymezené části uveřejnit v soudem určeném druhu veřejného sdělovacího prostředku, a to s uvedením údajů obchodní firmy nebo názvu právnické osoby a jejího sídla. Údaje umožňující identifikaci fyzické osoby nebo právnické osoby, která je odlišná od odsouzené právnické osoby, uvedené ve výroku rozsudku a v jeho odůvodnění musí být před uveřejněním anonymizovány.</a:t>
            </a:r>
          </a:p>
          <a:p>
            <a:pPr marL="0" indent="0" algn="just" eaLnBrk="1" fontAlgn="auto" hangingPunct="1">
              <a:lnSpc>
                <a:spcPct val="80000"/>
              </a:lnSpc>
              <a:spcAft>
                <a:spcPts val="0"/>
              </a:spcAft>
              <a:buFont typeface="Wingdings" panose="05000000000000000000" pitchFamily="2" charset="2"/>
              <a:buNone/>
              <a:defRPr/>
            </a:pP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a:t>
            </a:r>
            <a:endParaRPr lang="cs-CZ" alt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600" b="1" i="1" dirty="0">
                <a:solidFill>
                  <a:srgbClr val="FFC000"/>
                </a:solidFill>
                <a:effectLst>
                  <a:outerShdw blurRad="38100" dist="38100" dir="2700000" algn="tl">
                    <a:srgbClr val="000000">
                      <a:alpha val="43137"/>
                    </a:srgbClr>
                  </a:outerShdw>
                </a:effectLst>
                <a:latin typeface="Garamond" panose="02020404030301010803" pitchFamily="18" charset="0"/>
              </a:rPr>
              <a:t>Pozn. </a:t>
            </a:r>
          </a:p>
          <a:p>
            <a:pPr marL="0" indent="0" algn="just" eaLnBrk="1" fontAlgn="auto" hangingPunct="1">
              <a:lnSpc>
                <a:spcPct val="80000"/>
              </a:lnSpc>
              <a:spcAft>
                <a:spcPts val="0"/>
              </a:spcAft>
              <a:buFont typeface="Wingdings" panose="05000000000000000000" pitchFamily="2" charset="2"/>
              <a:buNone/>
              <a:defRPr/>
            </a:pPr>
            <a:endParaRPr lang="cs-CZ" altLang="cs-CZ" sz="14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400" b="1" dirty="0">
                <a:solidFill>
                  <a:srgbClr val="00B0F0"/>
                </a:solidFill>
                <a:effectLst>
                  <a:outerShdw blurRad="38100" dist="38100" dir="2700000" algn="tl">
                    <a:srgbClr val="000000">
                      <a:alpha val="43137"/>
                    </a:srgbClr>
                  </a:outerShdw>
                </a:effectLst>
                <a:latin typeface="Garamond" panose="02020404030301010803" pitchFamily="18" charset="0"/>
              </a:rPr>
              <a:t>Důvody zařazení</a:t>
            </a:r>
            <a:r>
              <a:rPr lang="cs-CZ" altLang="cs-CZ" sz="1200" dirty="0">
                <a:solidFill>
                  <a:srgbClr val="00B0F0"/>
                </a:solidFill>
                <a:effectLst>
                  <a:outerShdw blurRad="38100" dist="38100" dir="2700000" algn="tl">
                    <a:srgbClr val="000000">
                      <a:alpha val="43137"/>
                    </a:srgbClr>
                  </a:outerShdw>
                </a:effectLst>
                <a:latin typeface="Garamond" panose="02020404030301010803" pitchFamily="18" charset="0"/>
              </a:rPr>
              <a:t> </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zejména z požadavků některých mezinárodních dokumentů. </a:t>
            </a:r>
          </a:p>
          <a:p>
            <a:pPr marL="0" indent="0" algn="just" eaLnBrk="1" fontAlgn="auto" hangingPunct="1">
              <a:lnSpc>
                <a:spcPct val="80000"/>
              </a:lnSpc>
              <a:spcAft>
                <a:spcPts val="0"/>
              </a:spcAft>
              <a:buFont typeface="Wingdings" panose="05000000000000000000" pitchFamily="2" charset="2"/>
              <a:buNone/>
              <a:defRPr/>
            </a:pPr>
            <a:endPar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400" b="1" dirty="0">
                <a:solidFill>
                  <a:srgbClr val="00B0F0"/>
                </a:solidFill>
                <a:effectLst>
                  <a:outerShdw blurRad="38100" dist="38100" dir="2700000" algn="tl">
                    <a:srgbClr val="000000">
                      <a:alpha val="43137"/>
                    </a:srgbClr>
                  </a:outerShdw>
                </a:effectLst>
                <a:latin typeface="Garamond" panose="02020404030301010803" pitchFamily="18" charset="0"/>
              </a:rPr>
              <a:t>Smysl</a:t>
            </a:r>
            <a:r>
              <a:rPr lang="cs-CZ" alt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a:t>
            </a:r>
            <a:r>
              <a:rPr lang="cs-CZ" alt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poskytnutí informací veřejnosti  o tom, že se právnická osoba dopustila trestného činu v oblasti, která se veřejnosti dotýká</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zejména tehdy, pokud činnost právnické osoby, která byla postižena v trestním řízení, byla nebezpečná z hlediska společenského nebo hospodářského - tj. ohrožovala život nebo zdraví lidí nebo majetek.</a:t>
            </a:r>
          </a:p>
          <a:p>
            <a:pPr marL="0" indent="0" algn="just" eaLnBrk="1" fontAlgn="auto" hangingPunct="1">
              <a:lnSpc>
                <a:spcPct val="80000"/>
              </a:lnSpc>
              <a:spcAft>
                <a:spcPts val="0"/>
              </a:spcAft>
              <a:buFont typeface="Wingdings" panose="05000000000000000000" pitchFamily="2" charset="2"/>
              <a:buNone/>
              <a:defRPr/>
            </a:pPr>
            <a:endParaRPr lang="cs-CZ" alt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400" b="1" dirty="0">
                <a:solidFill>
                  <a:srgbClr val="FFC000"/>
                </a:solidFill>
                <a:effectLst>
                  <a:outerShdw blurRad="38100" dist="38100" dir="2700000" algn="tl">
                    <a:srgbClr val="000000">
                      <a:alpha val="43137"/>
                    </a:srgbClr>
                  </a:outerShdw>
                </a:effectLst>
                <a:latin typeface="Garamond" panose="02020404030301010803" pitchFamily="18" charset="0"/>
              </a:rPr>
              <a:t>K odst. 1</a:t>
            </a:r>
            <a:endParaRPr lang="cs-CZ" alt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400" b="1" dirty="0">
                <a:solidFill>
                  <a:srgbClr val="00B0F0"/>
                </a:solidFill>
                <a:effectLst>
                  <a:outerShdw blurRad="38100" dist="38100" dir="2700000" algn="tl">
                    <a:srgbClr val="000000">
                      <a:alpha val="43137"/>
                    </a:srgbClr>
                  </a:outerShdw>
                </a:effectLst>
                <a:latin typeface="Garamond" panose="02020404030301010803" pitchFamily="18" charset="0"/>
              </a:rPr>
              <a:t>Specifika výroku rozsudku</a:t>
            </a:r>
            <a:r>
              <a:rPr lang="cs-CZ" altLang="cs-CZ" sz="1400" dirty="0">
                <a:solidFill>
                  <a:srgbClr val="00B0F0"/>
                </a:solidFill>
                <a:effectLst>
                  <a:outerShdw blurRad="38100" dist="38100" dir="2700000" algn="tl">
                    <a:srgbClr val="000000">
                      <a:alpha val="43137"/>
                    </a:srgbClr>
                  </a:outerShdw>
                </a:effectLst>
                <a:latin typeface="Garamond" panose="02020404030301010803" pitchFamily="18" charset="0"/>
              </a:rPr>
              <a:t> </a:t>
            </a:r>
          </a:p>
          <a:p>
            <a:pPr marL="0" indent="0" algn="just" eaLnBrk="1" fontAlgn="auto" hangingPunct="1">
              <a:lnSpc>
                <a:spcPct val="80000"/>
              </a:lnSpc>
              <a:spcAft>
                <a:spcPts val="0"/>
              </a:spcAft>
              <a:buFont typeface="Wingdings" panose="05000000000000000000" pitchFamily="2" charset="2"/>
              <a:buNone/>
              <a:defRPr/>
            </a:pPr>
            <a:endPar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povinnost soudu určit, v jakém druhu veřejného sdělovacího prostředku, popř. více sdělovacích prostředcích</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a:t>
            </a:r>
            <a:r>
              <a:rPr lang="cs-CZ" altLang="cs-CZ" sz="12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(tisk, televize, rozhlas, Obchodní věstník atd.),</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a:t>
            </a:r>
            <a:r>
              <a:rPr lang="cs-CZ" alt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má být rozsudek uveřejněn</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a dále </a:t>
            </a:r>
            <a:r>
              <a:rPr lang="cs-CZ" alt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rozsah jeho uveřejnění</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tj. zda bude uveřejněna např. pouze výroková část nebo také odůvodnění;</a:t>
            </a:r>
          </a:p>
          <a:p>
            <a:pPr marL="0" indent="0" algn="just" eaLnBrk="1" fontAlgn="auto" hangingPunct="1">
              <a:lnSpc>
                <a:spcPct val="80000"/>
              </a:lnSpc>
              <a:spcAft>
                <a:spcPts val="0"/>
              </a:spcAft>
              <a:buFont typeface="Wingdings" panose="05000000000000000000" pitchFamily="2" charset="2"/>
              <a:buNone/>
              <a:defRPr/>
            </a:pP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a:t>
            </a:r>
            <a:endParaRPr lang="cs-CZ" alt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lhůta právnické osobě k uveřejnění rozsudku</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304800" y="457200"/>
            <a:ext cx="8686800" cy="523528"/>
          </a:xfrm>
        </p:spPr>
        <p:txBody>
          <a:bodyPr>
            <a:noAutofit/>
          </a:bodyPr>
          <a:lstStyle/>
          <a:p>
            <a:pPr algn="ctr" eaLnBrk="1" fontAlgn="auto" hangingPunct="1">
              <a:spcAft>
                <a:spcPts val="0"/>
              </a:spcAft>
              <a:defRPr/>
            </a:pPr>
            <a:r>
              <a:rPr lang="cs-CZ" altLang="cs-CZ" sz="1800" b="1" i="1" dirty="0">
                <a:solidFill>
                  <a:srgbClr val="C00000"/>
                </a:solidFill>
                <a:effectLst>
                  <a:outerShdw blurRad="38100" dist="38100" dir="2700000" algn="tl">
                    <a:srgbClr val="000000">
                      <a:alpha val="43137"/>
                    </a:srgbClr>
                  </a:outerShdw>
                  <a:reflection blurRad="12700" stA="48000" endA="300" endPos="55000" dir="5400000" sy="-90000" algn="bl" rotWithShape="0"/>
                </a:effectLst>
                <a:latin typeface="Garamond" panose="02020404030301010803" pitchFamily="18" charset="0"/>
              </a:rPr>
              <a:t>Uveřejnění rozsudku - § 23</a:t>
            </a:r>
          </a:p>
        </p:txBody>
      </p:sp>
      <p:sp>
        <p:nvSpPr>
          <p:cNvPr id="90115" name="Rectangle 3"/>
          <p:cNvSpPr>
            <a:spLocks noGrp="1" noChangeArrowheads="1"/>
          </p:cNvSpPr>
          <p:nvPr>
            <p:ph idx="1"/>
          </p:nvPr>
        </p:nvSpPr>
        <p:spPr>
          <a:xfrm>
            <a:off x="304800" y="1124744"/>
            <a:ext cx="8686800" cy="4955381"/>
          </a:xfrm>
        </p:spPr>
        <p:txBody>
          <a:bodyPr rtlCol="0">
            <a:normAutofit/>
          </a:bodyPr>
          <a:lstStyle/>
          <a:p>
            <a:pPr marL="0" indent="0" algn="just" eaLnBrk="1" fontAlgn="auto" hangingPunct="1">
              <a:lnSpc>
                <a:spcPct val="80000"/>
              </a:lnSpc>
              <a:spcAft>
                <a:spcPts val="0"/>
              </a:spcAft>
              <a:buFont typeface="Wingdings" panose="05000000000000000000" pitchFamily="2" charset="2"/>
              <a:buNone/>
              <a:defRPr/>
            </a:pPr>
            <a:endParaRPr lang="cs-CZ" altLang="cs-CZ" sz="1200" b="1" dirty="0">
              <a:solidFill>
                <a:schemeClr val="tx1">
                  <a:lumMod val="85000"/>
                  <a:lumOff val="15000"/>
                </a:schemeClr>
              </a:solidFill>
              <a:effectLst>
                <a:outerShdw blurRad="38100" dist="38100" dir="2700000" algn="tl">
                  <a:srgbClr val="C0C0C0"/>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400" b="1" dirty="0">
                <a:solidFill>
                  <a:srgbClr val="00B0F0"/>
                </a:solidFill>
                <a:effectLst>
                  <a:outerShdw blurRad="38100" dist="38100" dir="2700000" algn="tl">
                    <a:srgbClr val="C0C0C0"/>
                  </a:outerShdw>
                </a:effectLst>
                <a:latin typeface="Garamond" panose="02020404030301010803" pitchFamily="18" charset="0"/>
              </a:rPr>
              <a:t>Důvody uložení trestu uveřejnění rozsudku</a:t>
            </a:r>
            <a:r>
              <a:rPr lang="cs-CZ" altLang="cs-CZ" sz="1200" dirty="0">
                <a:solidFill>
                  <a:srgbClr val="00B0F0"/>
                </a:solidFill>
                <a:latin typeface="Garamond" panose="02020404030301010803" pitchFamily="18" charset="0"/>
              </a:rPr>
              <a:t> </a:t>
            </a:r>
          </a:p>
          <a:p>
            <a:pPr marL="0" indent="0" algn="just" eaLnBrk="1" fontAlgn="auto" hangingPunct="1">
              <a:lnSpc>
                <a:spcPct val="80000"/>
              </a:lnSpc>
              <a:spcAft>
                <a:spcPts val="0"/>
              </a:spcAft>
              <a:buFont typeface="Wingdings" panose="05000000000000000000" pitchFamily="2" charset="2"/>
              <a:buNone/>
              <a:defRPr/>
            </a:pPr>
            <a:endParaRPr lang="cs-CZ" altLang="cs-CZ" sz="1200" b="1" dirty="0">
              <a:solidFill>
                <a:schemeClr val="tx1">
                  <a:lumMod val="85000"/>
                  <a:lumOff val="15000"/>
                </a:schemeClr>
              </a:solidFill>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200" b="1" dirty="0">
                <a:solidFill>
                  <a:schemeClr val="tx1">
                    <a:lumMod val="85000"/>
                    <a:lumOff val="15000"/>
                  </a:schemeClr>
                </a:solidFill>
                <a:latin typeface="Garamond" panose="02020404030301010803" pitchFamily="18" charset="0"/>
              </a:rPr>
              <a:t>vzhledem k povaze a závažnosti trestného činu</a:t>
            </a:r>
            <a:r>
              <a:rPr lang="cs-CZ" altLang="cs-CZ" sz="1200" dirty="0">
                <a:solidFill>
                  <a:schemeClr val="tx1">
                    <a:lumMod val="85000"/>
                    <a:lumOff val="15000"/>
                  </a:schemeClr>
                </a:solidFill>
                <a:latin typeface="Garamond" panose="02020404030301010803" pitchFamily="18" charset="0"/>
              </a:rPr>
              <a:t>, anebo</a:t>
            </a:r>
          </a:p>
          <a:p>
            <a:pPr marL="0" indent="0" algn="just" eaLnBrk="1" fontAlgn="auto" hangingPunct="1">
              <a:lnSpc>
                <a:spcPct val="80000"/>
              </a:lnSpc>
              <a:spcAft>
                <a:spcPts val="0"/>
              </a:spcAft>
              <a:buFont typeface="Wingdings" panose="05000000000000000000" pitchFamily="2" charset="2"/>
              <a:buNone/>
              <a:defRPr/>
            </a:pPr>
            <a:r>
              <a:rPr lang="cs-CZ" altLang="cs-CZ" sz="1200" dirty="0">
                <a:solidFill>
                  <a:schemeClr val="tx1">
                    <a:lumMod val="85000"/>
                    <a:lumOff val="15000"/>
                  </a:schemeClr>
                </a:solidFill>
                <a:latin typeface="Garamond" panose="02020404030301010803" pitchFamily="18" charset="0"/>
              </a:rPr>
              <a:t> </a:t>
            </a:r>
            <a:endParaRPr lang="cs-CZ" altLang="cs-CZ" sz="1200" b="1" dirty="0">
              <a:solidFill>
                <a:schemeClr val="tx1">
                  <a:lumMod val="85000"/>
                  <a:lumOff val="15000"/>
                </a:schemeClr>
              </a:solidFill>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200" b="1" dirty="0">
                <a:solidFill>
                  <a:schemeClr val="tx1">
                    <a:lumMod val="85000"/>
                    <a:lumOff val="15000"/>
                  </a:schemeClr>
                </a:solidFill>
                <a:latin typeface="Garamond" panose="02020404030301010803" pitchFamily="18" charset="0"/>
              </a:rPr>
              <a:t>vyžaduje-li to zájem na ochraně bezpečnosti lidí nebo majetku, popřípadě společnosti</a:t>
            </a:r>
            <a:r>
              <a:rPr lang="cs-CZ" altLang="cs-CZ" sz="1200" dirty="0">
                <a:solidFill>
                  <a:schemeClr val="tx1">
                    <a:lumMod val="85000"/>
                    <a:lumOff val="15000"/>
                  </a:schemeClr>
                </a:solidFill>
                <a:latin typeface="Garamond" panose="02020404030301010803" pitchFamily="18" charset="0"/>
              </a:rPr>
              <a:t>. </a:t>
            </a:r>
          </a:p>
          <a:p>
            <a:pPr marL="0" indent="0" algn="just" eaLnBrk="1" fontAlgn="auto" hangingPunct="1">
              <a:lnSpc>
                <a:spcPct val="80000"/>
              </a:lnSpc>
              <a:spcAft>
                <a:spcPts val="0"/>
              </a:spcAft>
              <a:buFont typeface="Wingdings" panose="05000000000000000000" pitchFamily="2" charset="2"/>
              <a:buNone/>
              <a:defRPr/>
            </a:pPr>
            <a:endParaRPr lang="cs-CZ" altLang="cs-CZ" sz="1200" b="1" dirty="0">
              <a:solidFill>
                <a:schemeClr val="tx1">
                  <a:lumMod val="85000"/>
                  <a:lumOff val="15000"/>
                </a:schemeClr>
              </a:solidFill>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400" b="1" dirty="0">
                <a:solidFill>
                  <a:srgbClr val="FFC000"/>
                </a:solidFill>
                <a:effectLst>
                  <a:outerShdw blurRad="38100" dist="38100" dir="2700000" algn="tl">
                    <a:srgbClr val="C0C0C0"/>
                  </a:outerShdw>
                </a:effectLst>
                <a:latin typeface="Garamond" panose="02020404030301010803" pitchFamily="18" charset="0"/>
              </a:rPr>
              <a:t>K odst. 2</a:t>
            </a:r>
          </a:p>
          <a:p>
            <a:pPr marL="0" indent="0" algn="just" eaLnBrk="1" fontAlgn="auto" hangingPunct="1">
              <a:lnSpc>
                <a:spcPct val="80000"/>
              </a:lnSpc>
              <a:spcAft>
                <a:spcPts val="0"/>
              </a:spcAft>
              <a:buFont typeface="Wingdings" panose="05000000000000000000" pitchFamily="2" charset="2"/>
              <a:buNone/>
              <a:defRPr/>
            </a:pPr>
            <a:endParaRPr lang="cs-CZ" altLang="cs-CZ" sz="1400" b="1" dirty="0">
              <a:solidFill>
                <a:schemeClr val="tx1">
                  <a:lumMod val="85000"/>
                  <a:lumOff val="15000"/>
                </a:schemeClr>
              </a:solidFill>
              <a:effectLst>
                <a:outerShdw blurRad="38100" dist="38100" dir="2700000" algn="tl">
                  <a:srgbClr val="C0C0C0"/>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400" b="1" dirty="0">
                <a:solidFill>
                  <a:srgbClr val="00B0F0"/>
                </a:solidFill>
                <a:effectLst>
                  <a:outerShdw blurRad="38100" dist="38100" dir="2700000" algn="tl">
                    <a:srgbClr val="C0C0C0"/>
                  </a:outerShdw>
                </a:effectLst>
                <a:latin typeface="Garamond" panose="02020404030301010803" pitchFamily="18" charset="0"/>
              </a:rPr>
              <a:t>Podstata trestu uveřejnění rozsudku</a:t>
            </a:r>
          </a:p>
          <a:p>
            <a:pPr marL="0" indent="0" algn="just" eaLnBrk="1" fontAlgn="auto" hangingPunct="1">
              <a:lnSpc>
                <a:spcPct val="80000"/>
              </a:lnSpc>
              <a:spcAft>
                <a:spcPts val="0"/>
              </a:spcAft>
              <a:buFont typeface="Wingdings" panose="05000000000000000000" pitchFamily="2" charset="2"/>
              <a:buNone/>
              <a:defRPr/>
            </a:pPr>
            <a:r>
              <a:rPr lang="cs-CZ" altLang="cs-CZ" sz="1200" dirty="0">
                <a:solidFill>
                  <a:schemeClr val="tx1">
                    <a:lumMod val="85000"/>
                    <a:lumOff val="15000"/>
                  </a:schemeClr>
                </a:solidFill>
                <a:latin typeface="Garamond" panose="02020404030301010803" pitchFamily="18" charset="0"/>
              </a:rPr>
              <a:t> </a:t>
            </a:r>
            <a:endParaRPr lang="cs-CZ" altLang="cs-CZ" sz="1200" b="1" dirty="0">
              <a:solidFill>
                <a:schemeClr val="tx1">
                  <a:lumMod val="85000"/>
                  <a:lumOff val="15000"/>
                </a:schemeClr>
              </a:solidFill>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200" b="1" dirty="0">
                <a:solidFill>
                  <a:schemeClr val="tx1">
                    <a:lumMod val="85000"/>
                    <a:lumOff val="15000"/>
                  </a:schemeClr>
                </a:solidFill>
                <a:latin typeface="Garamond" panose="02020404030301010803" pitchFamily="18" charset="0"/>
              </a:rPr>
              <a:t>povinnost odsouzené právnické osoby uveřejnit pravomocný rozsudek na své vlastní náklady;</a:t>
            </a:r>
          </a:p>
          <a:p>
            <a:pPr marL="0" indent="0" algn="just" eaLnBrk="1" fontAlgn="auto" hangingPunct="1">
              <a:lnSpc>
                <a:spcPct val="80000"/>
              </a:lnSpc>
              <a:spcAft>
                <a:spcPts val="0"/>
              </a:spcAft>
              <a:buFont typeface="Wingdings" panose="05000000000000000000" pitchFamily="2" charset="2"/>
              <a:buNone/>
              <a:defRPr/>
            </a:pPr>
            <a:r>
              <a:rPr lang="cs-CZ" altLang="cs-CZ" sz="1200" dirty="0">
                <a:solidFill>
                  <a:schemeClr val="tx1">
                    <a:lumMod val="85000"/>
                    <a:lumOff val="15000"/>
                  </a:schemeClr>
                </a:solidFill>
                <a:latin typeface="Garamond" panose="02020404030301010803" pitchFamily="18" charset="0"/>
              </a:rPr>
              <a:t> </a:t>
            </a:r>
            <a:endParaRPr lang="cs-CZ" altLang="cs-CZ" sz="1200" b="1" dirty="0">
              <a:solidFill>
                <a:schemeClr val="tx1">
                  <a:lumMod val="85000"/>
                  <a:lumOff val="15000"/>
                </a:schemeClr>
              </a:solidFill>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200" b="1" dirty="0">
                <a:solidFill>
                  <a:schemeClr val="tx1">
                    <a:lumMod val="85000"/>
                    <a:lumOff val="15000"/>
                  </a:schemeClr>
                </a:solidFill>
                <a:latin typeface="Garamond" panose="02020404030301010803" pitchFamily="18" charset="0"/>
              </a:rPr>
              <a:t>povinnost s uveřejněným rozsudkem, případně jeho částí, uvést údaje o své obchodní firmě</a:t>
            </a:r>
            <a:r>
              <a:rPr lang="cs-CZ" altLang="cs-CZ" sz="1200" dirty="0">
                <a:solidFill>
                  <a:schemeClr val="tx1">
                    <a:lumMod val="85000"/>
                    <a:lumOff val="15000"/>
                  </a:schemeClr>
                </a:solidFill>
                <a:latin typeface="Garamond" panose="02020404030301010803" pitchFamily="18" charset="0"/>
              </a:rPr>
              <a:t> </a:t>
            </a:r>
            <a:r>
              <a:rPr lang="cs-CZ" altLang="cs-CZ" sz="1200" i="1" dirty="0">
                <a:solidFill>
                  <a:schemeClr val="tx1">
                    <a:lumMod val="85000"/>
                    <a:lumOff val="15000"/>
                  </a:schemeClr>
                </a:solidFill>
                <a:latin typeface="Garamond" panose="02020404030301010803" pitchFamily="18" charset="0"/>
              </a:rPr>
              <a:t>(§ 8 obch. zák.)</a:t>
            </a:r>
            <a:r>
              <a:rPr lang="cs-CZ" altLang="cs-CZ" sz="1200" dirty="0">
                <a:solidFill>
                  <a:schemeClr val="tx1">
                    <a:lumMod val="85000"/>
                    <a:lumOff val="15000"/>
                  </a:schemeClr>
                </a:solidFill>
                <a:latin typeface="Garamond" panose="02020404030301010803" pitchFamily="18" charset="0"/>
              </a:rPr>
              <a:t> </a:t>
            </a:r>
            <a:r>
              <a:rPr lang="cs-CZ" altLang="cs-CZ" sz="1200" b="1" dirty="0">
                <a:solidFill>
                  <a:schemeClr val="tx1">
                    <a:lumMod val="85000"/>
                    <a:lumOff val="15000"/>
                  </a:schemeClr>
                </a:solidFill>
                <a:latin typeface="Garamond" panose="02020404030301010803" pitchFamily="18" charset="0"/>
              </a:rPr>
              <a:t>nebo názvu a o svém sídle;</a:t>
            </a:r>
          </a:p>
          <a:p>
            <a:pPr marL="0" indent="0" algn="just" eaLnBrk="1" fontAlgn="auto" hangingPunct="1">
              <a:lnSpc>
                <a:spcPct val="80000"/>
              </a:lnSpc>
              <a:spcAft>
                <a:spcPts val="0"/>
              </a:spcAft>
              <a:buFont typeface="Wingdings" panose="05000000000000000000" pitchFamily="2" charset="2"/>
              <a:buNone/>
              <a:defRPr/>
            </a:pPr>
            <a:endParaRPr lang="cs-CZ" altLang="cs-CZ" sz="1200" b="1" dirty="0">
              <a:solidFill>
                <a:schemeClr val="tx1">
                  <a:lumMod val="85000"/>
                  <a:lumOff val="15000"/>
                </a:schemeClr>
              </a:solidFill>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200" b="1" dirty="0">
                <a:solidFill>
                  <a:schemeClr val="tx1">
                    <a:lumMod val="85000"/>
                    <a:lumOff val="15000"/>
                  </a:schemeClr>
                </a:solidFill>
                <a:latin typeface="Garamond" panose="02020404030301010803" pitchFamily="18" charset="0"/>
              </a:rPr>
              <a:t>povinnost anonymizovat ve výroku, tak v odůvodnění rozsudku veškeré údaje, které by umožňovaly identifikaci fyzické osoby nebo právnické osoby, která je odlišná od odsouzené právnické osoby</a:t>
            </a:r>
            <a:r>
              <a:rPr lang="cs-CZ" altLang="cs-CZ" sz="1200" dirty="0">
                <a:solidFill>
                  <a:schemeClr val="tx1">
                    <a:lumMod val="85000"/>
                    <a:lumOff val="15000"/>
                  </a:schemeClr>
                </a:solidFill>
                <a:latin typeface="Garamond" panose="02020404030301010803" pitchFamily="18" charset="0"/>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619250" y="765175"/>
            <a:ext cx="5976938" cy="647700"/>
          </a:xfrm>
        </p:spPr>
        <p:txBody>
          <a:bodyPr>
            <a:noAutofit/>
          </a:bodyPr>
          <a:lstStyle/>
          <a:p>
            <a:pPr eaLnBrk="1" fontAlgn="auto" hangingPunct="1">
              <a:spcAft>
                <a:spcPts val="0"/>
              </a:spcAft>
              <a:defRPr/>
            </a:pPr>
            <a:r>
              <a:rPr lang="cs-CZ" sz="2000" b="1" i="1" dirty="0">
                <a:solidFill>
                  <a:srgbClr val="C00000"/>
                </a:solidFill>
                <a:effectLst>
                  <a:outerShdw blurRad="38100" dist="38100" dir="2700000" algn="tl">
                    <a:srgbClr val="000000">
                      <a:alpha val="43137"/>
                    </a:srgbClr>
                  </a:outerShdw>
                </a:effectLst>
                <a:latin typeface="Garamond" panose="02020404030301010803" pitchFamily="18" charset="0"/>
              </a:rPr>
              <a:t>Předmět úpravy a vztah k jiným zákonům - § 1</a:t>
            </a:r>
          </a:p>
        </p:txBody>
      </p:sp>
      <p:sp>
        <p:nvSpPr>
          <p:cNvPr id="3" name="Zástupný symbol pro obsah 2"/>
          <p:cNvSpPr>
            <a:spLocks noGrp="1"/>
          </p:cNvSpPr>
          <p:nvPr>
            <p:ph idx="1"/>
          </p:nvPr>
        </p:nvSpPr>
        <p:spPr>
          <a:xfrm>
            <a:off x="395288" y="1719263"/>
            <a:ext cx="8291512" cy="4086225"/>
          </a:xfrm>
        </p:spPr>
        <p:txBody>
          <a:bodyPr rtlCol="0">
            <a:normAutofit/>
          </a:bodyPr>
          <a:lstStyle/>
          <a:p>
            <a:pPr algn="ctr" eaLnBrk="1" fontAlgn="auto" hangingPunct="1">
              <a:spcAft>
                <a:spcPts val="0"/>
              </a:spcAft>
              <a:buFont typeface="Wingdings" panose="05000000000000000000" pitchFamily="2" charset="2"/>
              <a:buNone/>
              <a:defRPr/>
            </a:pPr>
            <a:r>
              <a:rPr lang="cs-CZ" sz="1400" b="1" dirty="0">
                <a:solidFill>
                  <a:srgbClr val="00B0F0"/>
                </a:solidFill>
                <a:effectLst>
                  <a:outerShdw blurRad="38100" dist="38100" dir="2700000" algn="tl">
                    <a:srgbClr val="000000">
                      <a:alpha val="43137"/>
                    </a:srgbClr>
                  </a:outerShdw>
                </a:effectLst>
                <a:latin typeface="Garamond" panose="02020404030301010803" pitchFamily="18" charset="0"/>
              </a:rPr>
              <a:t>Podmínky užití trestního zákoníku a trestního řádu:</a:t>
            </a:r>
          </a:p>
          <a:p>
            <a:pPr algn="just" eaLnBrk="1" fontAlgn="auto" hangingPunct="1">
              <a:spcAft>
                <a:spcPts val="0"/>
              </a:spcAft>
              <a:buFont typeface="Wingdings" panose="05000000000000000000" pitchFamily="2" charset="2"/>
              <a:buNone/>
              <a:defRPr/>
            </a:pPr>
            <a:r>
              <a:rPr lang="cs-CZ" sz="1200" dirty="0">
                <a:solidFill>
                  <a:schemeClr val="tx1">
                    <a:lumMod val="85000"/>
                    <a:lumOff val="15000"/>
                  </a:schemeClr>
                </a:solidFill>
                <a:latin typeface="Garamond" panose="02020404030301010803" pitchFamily="18" charset="0"/>
              </a:rPr>
              <a:t> </a:t>
            </a:r>
            <a:r>
              <a:rPr lang="cs-CZ" sz="1200" b="1" dirty="0">
                <a:solidFill>
                  <a:schemeClr val="tx1">
                    <a:lumMod val="85000"/>
                    <a:lumOff val="15000"/>
                  </a:schemeClr>
                </a:solidFill>
                <a:latin typeface="Garamond" panose="02020404030301010803" pitchFamily="18" charset="0"/>
              </a:rPr>
              <a:t>a) </a:t>
            </a:r>
            <a:r>
              <a:rPr lang="cs-CZ" sz="1200" dirty="0">
                <a:solidFill>
                  <a:schemeClr val="tx1">
                    <a:lumMod val="85000"/>
                    <a:lumOff val="15000"/>
                  </a:schemeClr>
                </a:solidFill>
                <a:latin typeface="Garamond" panose="02020404030301010803" pitchFamily="18" charset="0"/>
              </a:rPr>
              <a:t>nestanoví-li </a:t>
            </a:r>
            <a:r>
              <a:rPr lang="cs-CZ" sz="1200" dirty="0" err="1">
                <a:solidFill>
                  <a:schemeClr val="tx1">
                    <a:lumMod val="85000"/>
                    <a:lumOff val="15000"/>
                  </a:schemeClr>
                </a:solidFill>
                <a:latin typeface="Garamond" panose="02020404030301010803" pitchFamily="18" charset="0"/>
              </a:rPr>
              <a:t>TOPOZ</a:t>
            </a:r>
            <a:r>
              <a:rPr lang="cs-CZ" sz="1200" dirty="0">
                <a:solidFill>
                  <a:schemeClr val="tx1">
                    <a:lumMod val="85000"/>
                    <a:lumOff val="15000"/>
                  </a:schemeClr>
                </a:solidFill>
                <a:latin typeface="Garamond" panose="02020404030301010803" pitchFamily="18" charset="0"/>
              </a:rPr>
              <a:t> jinak a</a:t>
            </a:r>
          </a:p>
          <a:p>
            <a:pPr algn="just" eaLnBrk="1" fontAlgn="auto" hangingPunct="1">
              <a:spcAft>
                <a:spcPts val="0"/>
              </a:spcAft>
              <a:buFont typeface="Wingdings" panose="05000000000000000000" pitchFamily="2" charset="2"/>
              <a:buNone/>
              <a:defRPr/>
            </a:pPr>
            <a:r>
              <a:rPr lang="cs-CZ" sz="1200" dirty="0">
                <a:solidFill>
                  <a:schemeClr val="tx1">
                    <a:lumMod val="85000"/>
                    <a:lumOff val="15000"/>
                  </a:schemeClr>
                </a:solidFill>
                <a:latin typeface="Garamond" panose="02020404030301010803" pitchFamily="18" charset="0"/>
              </a:rPr>
              <a:t> </a:t>
            </a:r>
            <a:r>
              <a:rPr lang="cs-CZ" sz="1200" b="1" dirty="0">
                <a:solidFill>
                  <a:schemeClr val="tx1">
                    <a:lumMod val="85000"/>
                    <a:lumOff val="15000"/>
                  </a:schemeClr>
                </a:solidFill>
                <a:latin typeface="Garamond" panose="02020404030301010803" pitchFamily="18" charset="0"/>
              </a:rPr>
              <a:t>b) </a:t>
            </a:r>
            <a:r>
              <a:rPr lang="cs-CZ" sz="1200" dirty="0">
                <a:solidFill>
                  <a:schemeClr val="tx1">
                    <a:lumMod val="85000"/>
                    <a:lumOff val="15000"/>
                  </a:schemeClr>
                </a:solidFill>
                <a:latin typeface="Garamond" panose="02020404030301010803" pitchFamily="18" charset="0"/>
              </a:rPr>
              <a:t>není-li to z povahy věci vyloučeno;</a:t>
            </a:r>
          </a:p>
          <a:p>
            <a:pPr algn="just" eaLnBrk="1" fontAlgn="auto" hangingPunct="1">
              <a:spcAft>
                <a:spcPts val="0"/>
              </a:spcAft>
              <a:buFont typeface="Wingdings" panose="05000000000000000000" pitchFamily="2" charset="2"/>
              <a:buNone/>
              <a:defRPr/>
            </a:pPr>
            <a:endParaRPr lang="cs-CZ" sz="1200" dirty="0">
              <a:solidFill>
                <a:schemeClr val="tx1">
                  <a:lumMod val="85000"/>
                  <a:lumOff val="15000"/>
                </a:schemeClr>
              </a:solidFill>
              <a:latin typeface="Garamond" panose="02020404030301010803" pitchFamily="18" charset="0"/>
            </a:endParaRPr>
          </a:p>
          <a:p>
            <a:pPr algn="just" eaLnBrk="1" fontAlgn="auto" hangingPunct="1">
              <a:spcAft>
                <a:spcPts val="0"/>
              </a:spcAft>
              <a:buFont typeface="Wingdings" panose="05000000000000000000" pitchFamily="2" charset="2"/>
              <a:buNone/>
              <a:defRPr/>
            </a:pPr>
            <a:r>
              <a:rPr lang="cs-CZ" sz="1400" b="1" dirty="0">
                <a:solidFill>
                  <a:srgbClr val="00B0F0"/>
                </a:solidFill>
                <a:effectLst>
                  <a:outerShdw blurRad="38100" dist="38100" dir="2700000" algn="tl">
                    <a:srgbClr val="000000">
                      <a:alpha val="43137"/>
                    </a:srgbClr>
                  </a:outerShdw>
                </a:effectLst>
                <a:latin typeface="Garamond" panose="02020404030301010803" pitchFamily="18" charset="0"/>
              </a:rPr>
              <a:t>Subsidiarita trestního zákoníku a trestního řádu ve vztahu k </a:t>
            </a:r>
            <a:r>
              <a:rPr lang="cs-CZ" sz="1400" b="1" dirty="0" err="1">
                <a:solidFill>
                  <a:srgbClr val="00B0F0"/>
                </a:solidFill>
                <a:effectLst>
                  <a:outerShdw blurRad="38100" dist="38100" dir="2700000" algn="tl">
                    <a:srgbClr val="000000">
                      <a:alpha val="43137"/>
                    </a:srgbClr>
                  </a:outerShdw>
                </a:effectLst>
                <a:latin typeface="Garamond" panose="02020404030301010803" pitchFamily="18" charset="0"/>
              </a:rPr>
              <a:t>TOPOZ</a:t>
            </a:r>
            <a:r>
              <a:rPr 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t>
            </a:r>
          </a:p>
          <a:p>
            <a:pPr algn="just" eaLnBrk="1" fontAlgn="auto" hangingPunct="1">
              <a:spcAft>
                <a:spcPts val="0"/>
              </a:spcAft>
              <a:buFont typeface="Wingdings" panose="05000000000000000000" pitchFamily="2" charset="2"/>
              <a:buNone/>
              <a:defRPr/>
            </a:pPr>
            <a:endParaRPr 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algn="just" eaLnBrk="1" fontAlgn="auto" hangingPunct="1">
              <a:spcAft>
                <a:spcPts val="0"/>
              </a:spcAft>
              <a:buFont typeface="Wingdings" panose="05000000000000000000" pitchFamily="2" charset="2"/>
              <a:buNone/>
              <a:defRPr/>
            </a:pPr>
            <a:r>
              <a:rPr 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a:t>
            </a:r>
            <a:r>
              <a:rPr lang="cs-CZ" sz="1400" b="1" dirty="0">
                <a:solidFill>
                  <a:srgbClr val="00B0F0"/>
                </a:solidFill>
                <a:effectLst>
                  <a:outerShdw blurRad="38100" dist="38100" dir="2700000" algn="tl">
                    <a:srgbClr val="000000">
                      <a:alpha val="43137"/>
                    </a:srgbClr>
                  </a:outerShdw>
                </a:effectLst>
                <a:latin typeface="Garamond" panose="02020404030301010803" pitchFamily="18" charset="0"/>
              </a:rPr>
              <a:t>Úplná zvláštní úprava v </a:t>
            </a:r>
            <a:r>
              <a:rPr lang="cs-CZ" sz="1400" b="1" dirty="0" err="1">
                <a:solidFill>
                  <a:srgbClr val="00B0F0"/>
                </a:solidFill>
                <a:effectLst>
                  <a:outerShdw blurRad="38100" dist="38100" dir="2700000" algn="tl">
                    <a:srgbClr val="000000">
                      <a:alpha val="43137"/>
                    </a:srgbClr>
                  </a:outerShdw>
                </a:effectLst>
                <a:latin typeface="Garamond" panose="02020404030301010803" pitchFamily="18" charset="0"/>
              </a:rPr>
              <a:t>TOPOZ</a:t>
            </a:r>
            <a:r>
              <a:rPr lang="cs-CZ" sz="1400" dirty="0">
                <a:solidFill>
                  <a:srgbClr val="00B0F0"/>
                </a:solidFill>
                <a:effectLst>
                  <a:outerShdw blurRad="38100" dist="38100" dir="2700000" algn="tl">
                    <a:srgbClr val="000000">
                      <a:alpha val="43137"/>
                    </a:srgbClr>
                  </a:outerShdw>
                </a:effectLst>
                <a:latin typeface="Garamond" panose="02020404030301010803" pitchFamily="18" charset="0"/>
              </a:rPr>
              <a:t> </a:t>
            </a:r>
            <a:r>
              <a:rPr lang="cs-CZ" sz="1200" dirty="0">
                <a:solidFill>
                  <a:schemeClr val="tx1">
                    <a:lumMod val="85000"/>
                    <a:lumOff val="15000"/>
                  </a:schemeClr>
                </a:solidFill>
                <a:latin typeface="Garamond" panose="02020404030301010803" pitchFamily="18" charset="0"/>
              </a:rPr>
              <a:t>- stanoví-li </a:t>
            </a:r>
            <a:r>
              <a:rPr lang="cs-CZ" sz="1200" dirty="0" err="1">
                <a:solidFill>
                  <a:schemeClr val="tx1">
                    <a:lumMod val="85000"/>
                    <a:lumOff val="15000"/>
                  </a:schemeClr>
                </a:solidFill>
                <a:latin typeface="Garamond" panose="02020404030301010803" pitchFamily="18" charset="0"/>
              </a:rPr>
              <a:t>TOPOZ</a:t>
            </a:r>
            <a:r>
              <a:rPr lang="cs-CZ" sz="1200" dirty="0">
                <a:solidFill>
                  <a:schemeClr val="tx1">
                    <a:lumMod val="85000"/>
                    <a:lumOff val="15000"/>
                  </a:schemeClr>
                </a:solidFill>
                <a:latin typeface="Garamond" panose="02020404030301010803" pitchFamily="18" charset="0"/>
              </a:rPr>
              <a:t> zvláštní úpravu, v tomto rozsahu se nepoužije trestní zákoník, ani trestní řád.</a:t>
            </a:r>
          </a:p>
          <a:p>
            <a:pPr algn="just" eaLnBrk="1" fontAlgn="auto" hangingPunct="1">
              <a:spcAft>
                <a:spcPts val="0"/>
              </a:spcAft>
              <a:buFont typeface="Wingdings" panose="05000000000000000000" pitchFamily="2" charset="2"/>
              <a:buNone/>
              <a:defRPr/>
            </a:pPr>
            <a:endParaRPr lang="cs-CZ" sz="1200" dirty="0">
              <a:solidFill>
                <a:schemeClr val="tx1">
                  <a:lumMod val="85000"/>
                  <a:lumOff val="15000"/>
                </a:schemeClr>
              </a:solidFill>
              <a:latin typeface="Garamond" panose="02020404030301010803"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normAutofit/>
          </a:bodyPr>
          <a:lstStyle/>
          <a:p>
            <a:pPr algn="ctr" eaLnBrk="1" fontAlgn="auto" hangingPunct="1">
              <a:spcAft>
                <a:spcPts val="0"/>
              </a:spcAft>
              <a:defRPr/>
            </a:pPr>
            <a:r>
              <a:rPr lang="cs-CZ" altLang="cs-CZ" sz="1800" b="1" i="1" dirty="0">
                <a:solidFill>
                  <a:srgbClr val="C00000"/>
                </a:solidFill>
                <a:effectLst>
                  <a:outerShdw blurRad="38100" dist="38100" dir="2700000" algn="tl">
                    <a:srgbClr val="000000">
                      <a:alpha val="43137"/>
                    </a:srgbClr>
                  </a:outerShdw>
                  <a:reflection blurRad="12700" stA="48000" endA="300" endPos="55000" dir="5400000" sy="-90000" algn="bl" rotWithShape="0"/>
                </a:effectLst>
                <a:latin typeface="Garamond" panose="02020404030301010803" pitchFamily="18" charset="0"/>
              </a:rPr>
              <a:t>Zabrání věci § 26 a zabrání části majetku – 26a</a:t>
            </a:r>
          </a:p>
        </p:txBody>
      </p:sp>
      <p:sp>
        <p:nvSpPr>
          <p:cNvPr id="92163" name="Rectangle 3"/>
          <p:cNvSpPr>
            <a:spLocks noGrp="1" noChangeArrowheads="1"/>
          </p:cNvSpPr>
          <p:nvPr>
            <p:ph idx="1"/>
          </p:nvPr>
        </p:nvSpPr>
        <p:spPr/>
        <p:txBody>
          <a:bodyPr rtlCol="0">
            <a:normAutofit/>
          </a:bodyPr>
          <a:lstStyle/>
          <a:p>
            <a:pPr marL="0" indent="0" algn="ctr" eaLnBrk="1" fontAlgn="auto" hangingPunct="1">
              <a:lnSpc>
                <a:spcPct val="80000"/>
              </a:lnSpc>
              <a:spcAft>
                <a:spcPts val="0"/>
              </a:spcAft>
              <a:buFont typeface="Wingdings" panose="05000000000000000000" pitchFamily="2" charset="2"/>
              <a:buNone/>
              <a:defRPr/>
            </a:pPr>
            <a:r>
              <a:rPr lang="cs-CZ" altLang="cs-CZ" sz="1800" b="1" dirty="0">
                <a:solidFill>
                  <a:srgbClr val="FFC000"/>
                </a:solidFill>
                <a:effectLst>
                  <a:outerShdw blurRad="38100" dist="38100" dir="2700000" algn="tl">
                    <a:srgbClr val="000000">
                      <a:alpha val="43137"/>
                    </a:srgbClr>
                  </a:outerShdw>
                </a:effectLst>
                <a:latin typeface="Garamond" panose="02020404030301010803" pitchFamily="18" charset="0"/>
              </a:rPr>
              <a:t>§ 26</a:t>
            </a:r>
          </a:p>
          <a:p>
            <a:pPr marL="0" indent="0" algn="just" eaLnBrk="1" fontAlgn="auto" hangingPunct="1">
              <a:lnSpc>
                <a:spcPct val="80000"/>
              </a:lnSpc>
              <a:spcAft>
                <a:spcPts val="0"/>
              </a:spcAft>
              <a:buFont typeface="Wingdings" panose="05000000000000000000" pitchFamily="2" charset="2"/>
              <a:buNone/>
              <a:defRPr/>
            </a:pPr>
            <a:r>
              <a:rPr lang="cs-CZ" altLang="cs-CZ" sz="1400" dirty="0">
                <a:solidFill>
                  <a:schemeClr val="tx1">
                    <a:lumMod val="85000"/>
                    <a:lumOff val="15000"/>
                  </a:schemeClr>
                </a:solidFill>
                <a:latin typeface="Garamond" panose="02020404030301010803" pitchFamily="18" charset="0"/>
              </a:rPr>
              <a:t>Soud může uložit právnické osobě ochranné opatření zabrání věci, včetně zabrání náhradní hodnoty nebo zabrání spisů a zařízení, nebo namísto zabrání věci uložit pozměnění věci, odstranění určitého zařízení, označení nebo provedení jiné změny nebo omezení dispozice s věcí za podmínek stanovených trestním zákoníkem.</a:t>
            </a:r>
          </a:p>
          <a:p>
            <a:pPr marL="0" indent="0" algn="just">
              <a:buNone/>
            </a:pPr>
            <a:endParaRPr lang="cs-CZ" sz="1400" b="1" i="0" dirty="0">
              <a:solidFill>
                <a:schemeClr val="tx1">
                  <a:lumMod val="85000"/>
                  <a:lumOff val="15000"/>
                </a:schemeClr>
              </a:solidFill>
              <a:effectLst/>
              <a:latin typeface="Garamond" panose="02020404030301010803" pitchFamily="18" charset="0"/>
            </a:endParaRPr>
          </a:p>
          <a:p>
            <a:pPr marL="0" indent="0" algn="ctr">
              <a:buNone/>
            </a:pPr>
            <a:r>
              <a:rPr lang="cs-CZ" sz="1600" b="1" i="0" dirty="0">
                <a:solidFill>
                  <a:srgbClr val="FFC000"/>
                </a:solidFill>
                <a:effectLst>
                  <a:outerShdw blurRad="38100" dist="38100" dir="2700000" algn="tl">
                    <a:srgbClr val="000000">
                      <a:alpha val="43137"/>
                    </a:srgbClr>
                  </a:outerShdw>
                </a:effectLst>
                <a:latin typeface="Garamond" panose="02020404030301010803" pitchFamily="18" charset="0"/>
              </a:rPr>
              <a:t>§ 26a</a:t>
            </a:r>
          </a:p>
          <a:p>
            <a:pPr marL="0" indent="0" algn="just">
              <a:buNone/>
            </a:pPr>
            <a:r>
              <a:rPr lang="cs-CZ" sz="1400" b="0" i="0" dirty="0">
                <a:solidFill>
                  <a:schemeClr val="tx1"/>
                </a:solidFill>
                <a:effectLst/>
                <a:latin typeface="Garamond" panose="02020404030301010803" pitchFamily="18" charset="0"/>
              </a:rPr>
              <a:t>Soud může uložit právnické osobě ochranné opatření zabrání části majetku za podmínek stanovených trestním zákoníkem.</a:t>
            </a:r>
          </a:p>
          <a:p>
            <a:pPr marL="0" indent="0" algn="just">
              <a:lnSpc>
                <a:spcPct val="80000"/>
              </a:lnSpc>
              <a:buNone/>
              <a:defRPr/>
            </a:pPr>
            <a:endParaRPr lang="cs-CZ" altLang="cs-CZ" sz="1600" dirty="0">
              <a:solidFill>
                <a:schemeClr val="tx1">
                  <a:lumMod val="85000"/>
                  <a:lumOff val="15000"/>
                </a:schemeClr>
              </a:solidFill>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600" b="1" i="1" dirty="0">
                <a:solidFill>
                  <a:srgbClr val="FFC000"/>
                </a:solidFill>
                <a:effectLst>
                  <a:outerShdw blurRad="38100" dist="38100" dir="2700000" algn="tl">
                    <a:srgbClr val="C0C0C0"/>
                  </a:outerShdw>
                </a:effectLst>
                <a:latin typeface="Garamond" panose="02020404030301010803" pitchFamily="18" charset="0"/>
              </a:rPr>
              <a:t>Pozn.</a:t>
            </a:r>
          </a:p>
          <a:p>
            <a:pPr marL="0" indent="0" algn="just" eaLnBrk="1" fontAlgn="auto" hangingPunct="1">
              <a:lnSpc>
                <a:spcPct val="80000"/>
              </a:lnSpc>
              <a:spcAft>
                <a:spcPts val="0"/>
              </a:spcAft>
              <a:buFont typeface="Wingdings" panose="05000000000000000000" pitchFamily="2" charset="2"/>
              <a:buNone/>
              <a:defRPr/>
            </a:pPr>
            <a:endParaRPr lang="cs-CZ" altLang="cs-CZ" sz="1400" i="1" dirty="0">
              <a:solidFill>
                <a:schemeClr val="tx1">
                  <a:lumMod val="85000"/>
                  <a:lumOff val="15000"/>
                </a:schemeClr>
              </a:solidFill>
              <a:effectLst>
                <a:outerShdw blurRad="38100" dist="38100" dir="2700000" algn="tl">
                  <a:srgbClr val="C0C0C0"/>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400" dirty="0">
                <a:solidFill>
                  <a:schemeClr val="tx1">
                    <a:lumMod val="85000"/>
                    <a:lumOff val="15000"/>
                  </a:schemeClr>
                </a:solidFill>
                <a:latin typeface="Garamond" panose="02020404030301010803" pitchFamily="18" charset="0"/>
              </a:rPr>
              <a:t>TOPO neobsahuje kompletní úpravu, a proto </a:t>
            </a:r>
            <a:r>
              <a:rPr lang="cs-CZ" altLang="cs-CZ" sz="1400" dirty="0">
                <a:solidFill>
                  <a:schemeClr val="tx1">
                    <a:lumMod val="85000"/>
                    <a:lumOff val="15000"/>
                  </a:schemeClr>
                </a:solidFill>
                <a:effectLst>
                  <a:outerShdw blurRad="38100" dist="38100" dir="2700000" algn="tl">
                    <a:srgbClr val="C0C0C0"/>
                  </a:outerShdw>
                </a:effectLst>
                <a:latin typeface="Garamond" panose="02020404030301010803" pitchFamily="18" charset="0"/>
              </a:rPr>
              <a:t>je třeba</a:t>
            </a:r>
            <a:r>
              <a:rPr lang="cs-CZ" altLang="cs-CZ" sz="1400" dirty="0">
                <a:solidFill>
                  <a:schemeClr val="tx1">
                    <a:lumMod val="85000"/>
                    <a:lumOff val="15000"/>
                  </a:schemeClr>
                </a:solidFill>
                <a:latin typeface="Garamond" panose="02020404030301010803" pitchFamily="18" charset="0"/>
              </a:rPr>
              <a:t> ve zbývajících podmínkách uložení opatření </a:t>
            </a:r>
            <a:r>
              <a:rPr lang="cs-CZ" altLang="cs-CZ" sz="1400" dirty="0">
                <a:solidFill>
                  <a:schemeClr val="tx1">
                    <a:lumMod val="85000"/>
                    <a:lumOff val="15000"/>
                  </a:schemeClr>
                </a:solidFill>
                <a:effectLst>
                  <a:outerShdw blurRad="38100" dist="38100" dir="2700000" algn="tl">
                    <a:srgbClr val="C0C0C0"/>
                  </a:outerShdw>
                </a:effectLst>
                <a:latin typeface="Garamond" panose="02020404030301010803" pitchFamily="18" charset="0"/>
              </a:rPr>
              <a:t>vycházet z úpravy provedené trestním zákoníkem</a:t>
            </a:r>
            <a:r>
              <a:rPr lang="cs-CZ" altLang="cs-CZ" sz="1400" dirty="0">
                <a:solidFill>
                  <a:schemeClr val="tx1">
                    <a:lumMod val="85000"/>
                    <a:lumOff val="15000"/>
                  </a:schemeClr>
                </a:solidFill>
                <a:latin typeface="Garamond" panose="02020404030301010803" pitchFamily="18" charset="0"/>
              </a:rPr>
              <a:t> </a:t>
            </a:r>
            <a:r>
              <a:rPr lang="cs-CZ" altLang="cs-CZ" sz="1400" i="1" dirty="0">
                <a:solidFill>
                  <a:schemeClr val="tx1">
                    <a:lumMod val="85000"/>
                    <a:lumOff val="15000"/>
                  </a:schemeClr>
                </a:solidFill>
                <a:effectLst>
                  <a:outerShdw blurRad="38100" dist="38100" dir="2700000" algn="tl">
                    <a:srgbClr val="C0C0C0"/>
                  </a:outerShdw>
                </a:effectLst>
                <a:latin typeface="Garamond" panose="02020404030301010803" pitchFamily="18" charset="0"/>
              </a:rPr>
              <a:t>(§ 1 odst. 2 TOPOZ a § 101 až 104 </a:t>
            </a:r>
            <a:r>
              <a:rPr lang="cs-CZ" altLang="cs-CZ" sz="1400" i="1" dirty="0" err="1">
                <a:solidFill>
                  <a:schemeClr val="tx1">
                    <a:lumMod val="85000"/>
                    <a:lumOff val="15000"/>
                  </a:schemeClr>
                </a:solidFill>
                <a:effectLst>
                  <a:outerShdw blurRad="38100" dist="38100" dir="2700000" algn="tl">
                    <a:srgbClr val="C0C0C0"/>
                  </a:outerShdw>
                </a:effectLst>
                <a:latin typeface="Garamond" panose="02020404030301010803" pitchFamily="18" charset="0"/>
              </a:rPr>
              <a:t>TrZ</a:t>
            </a:r>
            <a:r>
              <a:rPr lang="cs-CZ" altLang="cs-CZ" sz="1400" i="1" dirty="0">
                <a:solidFill>
                  <a:schemeClr val="tx1">
                    <a:lumMod val="85000"/>
                    <a:lumOff val="15000"/>
                  </a:schemeClr>
                </a:solidFill>
                <a:effectLst>
                  <a:outerShdw blurRad="38100" dist="38100" dir="2700000" algn="tl">
                    <a:srgbClr val="C0C0C0"/>
                  </a:outerShdw>
                </a:effectLst>
                <a:latin typeface="Garamond" panose="02020404030301010803" pitchFamily="18" charset="0"/>
              </a:rPr>
              <a:t>),</a:t>
            </a:r>
            <a:r>
              <a:rPr lang="cs-CZ" altLang="cs-CZ" sz="1400" dirty="0">
                <a:solidFill>
                  <a:schemeClr val="tx1">
                    <a:lumMod val="85000"/>
                    <a:lumOff val="15000"/>
                  </a:schemeClr>
                </a:solidFill>
                <a:latin typeface="Garamond" panose="02020404030301010803" pitchFamily="18" charset="0"/>
              </a:rPr>
              <a:t> což přímo vyplývá z textu </a:t>
            </a:r>
            <a:r>
              <a:rPr lang="cs-CZ" altLang="cs-CZ" sz="1400" dirty="0">
                <a:solidFill>
                  <a:schemeClr val="tx1">
                    <a:lumMod val="85000"/>
                    <a:lumOff val="15000"/>
                  </a:schemeClr>
                </a:solidFill>
                <a:effectLst>
                  <a:outerShdw blurRad="38100" dist="38100" dir="2700000" algn="tl">
                    <a:srgbClr val="C0C0C0"/>
                  </a:outerShdw>
                </a:effectLst>
                <a:latin typeface="Garamond" panose="02020404030301010803" pitchFamily="18" charset="0"/>
              </a:rPr>
              <a:t>§ 26 a  § 26a</a:t>
            </a:r>
            <a:r>
              <a:rPr lang="cs-CZ" altLang="cs-CZ" sz="1400" dirty="0">
                <a:solidFill>
                  <a:schemeClr val="tx1">
                    <a:lumMod val="85000"/>
                    <a:lumOff val="15000"/>
                  </a:schemeClr>
                </a:solidFill>
                <a:latin typeface="Garamond" panose="02020404030301010803" pitchFamily="18" charset="0"/>
              </a:rPr>
              <a:t>.</a:t>
            </a:r>
          </a:p>
          <a:p>
            <a:pPr marL="0" indent="0" algn="just" eaLnBrk="1" fontAlgn="auto" hangingPunct="1">
              <a:lnSpc>
                <a:spcPct val="80000"/>
              </a:lnSpc>
              <a:spcAft>
                <a:spcPts val="0"/>
              </a:spcAft>
              <a:buFont typeface="Wingdings" panose="05000000000000000000" pitchFamily="2" charset="2"/>
              <a:buNone/>
              <a:defRPr/>
            </a:pPr>
            <a:endParaRPr lang="cs-CZ" altLang="cs-CZ" sz="1200" b="1" dirty="0">
              <a:solidFill>
                <a:schemeClr val="tx1">
                  <a:lumMod val="85000"/>
                  <a:lumOff val="15000"/>
                </a:schemeClr>
              </a:solidFill>
              <a:latin typeface="Garamond" panose="02020404030301010803"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67544" y="457200"/>
            <a:ext cx="8524056" cy="320675"/>
          </a:xfrm>
        </p:spPr>
        <p:txBody>
          <a:bodyPr>
            <a:noAutofit/>
          </a:bodyPr>
          <a:lstStyle/>
          <a:p>
            <a:pPr algn="ctr" eaLnBrk="1" fontAlgn="auto" hangingPunct="1">
              <a:spcAft>
                <a:spcPts val="0"/>
              </a:spcAft>
              <a:defRPr/>
            </a:pPr>
            <a:br>
              <a:rPr lang="cs-CZ" altLang="cs-CZ" sz="1800" b="1" i="1" dirty="0">
                <a:solidFill>
                  <a:srgbClr val="C00000"/>
                </a:solidFill>
                <a:effectLst>
                  <a:outerShdw blurRad="38100" dist="38100" dir="2700000" algn="tl">
                    <a:srgbClr val="000000">
                      <a:alpha val="43137"/>
                    </a:srgbClr>
                  </a:outerShdw>
                  <a:reflection blurRad="12700" stA="48000" endA="300" endPos="55000" dir="5400000" sy="-90000" algn="bl" rotWithShape="0"/>
                </a:effectLst>
                <a:latin typeface="Garamond" panose="02020404030301010803" pitchFamily="18" charset="0"/>
              </a:rPr>
            </a:br>
            <a:r>
              <a:rPr lang="cs-CZ" altLang="cs-CZ" sz="1800" b="1" i="1" dirty="0">
                <a:solidFill>
                  <a:srgbClr val="C00000"/>
                </a:solidFill>
                <a:effectLst>
                  <a:outerShdw blurRad="38100" dist="38100" dir="2700000" algn="tl">
                    <a:srgbClr val="000000">
                      <a:alpha val="43137"/>
                    </a:srgbClr>
                  </a:outerShdw>
                  <a:reflection blurRad="12700" stA="48000" endA="300" endPos="55000" dir="5400000" sy="-90000" algn="bl" rotWithShape="0"/>
                </a:effectLst>
                <a:latin typeface="Garamond" panose="02020404030301010803" pitchFamily="18" charset="0"/>
              </a:rPr>
              <a:t>Výkon trestu zrušení právnické osoby  - § 38</a:t>
            </a:r>
          </a:p>
        </p:txBody>
      </p:sp>
      <p:sp>
        <p:nvSpPr>
          <p:cNvPr id="94211" name="Rectangle 3"/>
          <p:cNvSpPr>
            <a:spLocks noGrp="1" noChangeArrowheads="1"/>
          </p:cNvSpPr>
          <p:nvPr>
            <p:ph idx="1"/>
          </p:nvPr>
        </p:nvSpPr>
        <p:spPr>
          <a:xfrm>
            <a:off x="323528" y="1196752"/>
            <a:ext cx="8668072" cy="4883373"/>
          </a:xfrm>
        </p:spPr>
        <p:txBody>
          <a:bodyPr rtlCol="0">
            <a:normAutofit/>
          </a:bodyPr>
          <a:lstStyle/>
          <a:p>
            <a:pPr marL="0" indent="0" algn="just" eaLnBrk="1" fontAlgn="auto" hangingPunct="1">
              <a:lnSpc>
                <a:spcPct val="80000"/>
              </a:lnSpc>
              <a:spcAft>
                <a:spcPts val="0"/>
              </a:spcAft>
              <a:buFont typeface="Wingdings" panose="05000000000000000000" pitchFamily="2" charset="2"/>
              <a:buNone/>
              <a:defRPr/>
            </a:pPr>
            <a:r>
              <a:rPr lang="cs-CZ" alt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1)</a:t>
            </a: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Jakmile nabude právní moci rozsudek, kterým byl uložen trest zrušení právnické osoby, nařídí předseda senátu jeho výkon. V nařízení výkonu trestu jmenuje likvidátora. Právnická osoba vstupuje do likvidace ke dni právní moci odsuzujícího rozsudku, kterým byl uložen trest zrušení právnické osoby. Právnická osoba zapsaná v obchodním rejstříku nebo v jiném zákonem určeném rejstříku, registru nebo evidenci zaniká dnem výmazu z tohoto rejstříku, registru nebo evidence, pokud jiný právní předpis nestanoví jinak.</a:t>
            </a:r>
          </a:p>
          <a:p>
            <a:pPr marL="0" indent="0" algn="just" eaLnBrk="1" fontAlgn="auto" hangingPunct="1">
              <a:lnSpc>
                <a:spcPct val="80000"/>
              </a:lnSpc>
              <a:spcAft>
                <a:spcPts val="0"/>
              </a:spcAft>
              <a:buFont typeface="Wingdings" panose="05000000000000000000" pitchFamily="2" charset="2"/>
              <a:buNone/>
              <a:defRPr/>
            </a:pPr>
            <a:endPar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2)</a:t>
            </a: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Při likvidaci právnické osoby se při výkonu trestu zrušení právnické osoby postupuje podle jiného právního předpisu upravujícího likvidaci právnické osoby zrušené soudem, nestanoví-li tento zákon jinak.</a:t>
            </a:r>
          </a:p>
          <a:p>
            <a:pPr marL="0" indent="0" algn="just" eaLnBrk="1" fontAlgn="auto" hangingPunct="1">
              <a:lnSpc>
                <a:spcPct val="80000"/>
              </a:lnSpc>
              <a:spcAft>
                <a:spcPts val="0"/>
              </a:spcAft>
              <a:buFont typeface="Wingdings" panose="05000000000000000000" pitchFamily="2" charset="2"/>
              <a:buNone/>
              <a:defRPr/>
            </a:pPr>
            <a:endPar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3)</a:t>
            </a: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Předseda senátu může na návrh osoby, jež na tom osvědčí právní zájem, nebo i bez návrhu, nestanoví-li jiný právní předpis jinak, odvolat likvidátora, který porušuje své povinnosti, a nahradit ho jinou osobou.</a:t>
            </a:r>
          </a:p>
          <a:p>
            <a:pPr marL="0" indent="0" algn="just" eaLnBrk="1" fontAlgn="auto" hangingPunct="1">
              <a:lnSpc>
                <a:spcPct val="80000"/>
              </a:lnSpc>
              <a:spcAft>
                <a:spcPts val="0"/>
              </a:spcAft>
              <a:buFont typeface="Wingdings" panose="05000000000000000000" pitchFamily="2" charset="2"/>
              <a:buNone/>
              <a:defRPr/>
            </a:pPr>
            <a:endParaRPr lang="cs-CZ" alt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600" b="1" dirty="0">
                <a:solidFill>
                  <a:srgbClr val="FFC000"/>
                </a:solidFill>
                <a:effectLst>
                  <a:outerShdw blurRad="38100" dist="38100" dir="2700000" algn="tl">
                    <a:srgbClr val="000000">
                      <a:alpha val="43137"/>
                    </a:srgbClr>
                  </a:outerShdw>
                </a:effectLst>
                <a:latin typeface="Garamond" panose="02020404030301010803" pitchFamily="18" charset="0"/>
              </a:rPr>
              <a:t>K odst. 1</a:t>
            </a:r>
          </a:p>
          <a:p>
            <a:pPr marL="0" indent="0" algn="just" eaLnBrk="1" fontAlgn="auto" hangingPunct="1">
              <a:lnSpc>
                <a:spcPct val="80000"/>
              </a:lnSpc>
              <a:spcAft>
                <a:spcPts val="0"/>
              </a:spcAft>
              <a:buFont typeface="Wingdings" panose="05000000000000000000" pitchFamily="2" charset="2"/>
              <a:buNone/>
              <a:defRPr/>
            </a:pPr>
            <a:endPar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K výkonu rozhodnutí je příslušný ten orgán, který rozhodnutí učinil </a:t>
            </a:r>
            <a:r>
              <a:rPr lang="cs-CZ" altLang="cs-CZ" sz="12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t>
            </a:r>
            <a:r>
              <a:rPr lang="cs-CZ" altLang="cs-CZ" sz="1200" b="1"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315 odst. 1 tr. ř.</a:t>
            </a:r>
            <a:r>
              <a:rPr lang="cs-CZ" altLang="cs-CZ" sz="12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Podmínkou výkonu rozhodnutí je jeho vykonatelnost </a:t>
            </a:r>
            <a:r>
              <a:rPr lang="cs-CZ" altLang="cs-CZ" sz="12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t>
            </a:r>
            <a:r>
              <a:rPr lang="cs-CZ" altLang="cs-CZ" sz="1200" b="1"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139 a 140 tr. ř</a:t>
            </a:r>
            <a:r>
              <a:rPr lang="cs-CZ" altLang="cs-CZ" sz="12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t>
            </a:r>
          </a:p>
          <a:p>
            <a:pPr marL="0" indent="0" algn="just" eaLnBrk="1" fontAlgn="auto" hangingPunct="1">
              <a:lnSpc>
                <a:spcPct val="80000"/>
              </a:lnSpc>
              <a:spcAft>
                <a:spcPts val="0"/>
              </a:spcAft>
              <a:buFont typeface="Wingdings" panose="05000000000000000000" pitchFamily="2" charset="2"/>
              <a:buNone/>
              <a:defRPr/>
            </a:pPr>
            <a:endParaRPr lang="cs-CZ" altLang="cs-CZ" sz="12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Jde o formu </a:t>
            </a:r>
            <a:r>
              <a:rPr lang="cs-CZ" alt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zrušení právnické osoby s likvidací na základě rozhodnutí soudu</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Příslušnost soudu je v tomto případě založena přímo ustanovením </a:t>
            </a:r>
            <a:r>
              <a:rPr lang="cs-CZ" alt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38</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TOPOZ. Podle </a:t>
            </a:r>
            <a:r>
              <a:rPr lang="cs-CZ" alt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187 odst. 2 </a:t>
            </a:r>
            <a:r>
              <a:rPr lang="cs-CZ" altLang="cs-CZ" sz="1200" b="1" dirty="0" err="1">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obč</a:t>
            </a:r>
            <a:r>
              <a:rPr lang="cs-CZ" alt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zák.</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společnost vstupuje do likvidace ke dni, k němuž je zrušena, pokud zákon nestanoví jinak. V případě trestu zrušení právnické osoby je okamžikem vstupu do likvidace den, kdy rozsudek v trestním řízení nabyl právní moci. Při likvidaci společnosti na základě rozhodnutí soudu jmenuje likvidátora soud, který o zrušení společnosti rozhodl </a:t>
            </a:r>
            <a:r>
              <a:rPr lang="cs-CZ" altLang="cs-CZ" sz="12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t>
            </a:r>
            <a:r>
              <a:rPr lang="cs-CZ" altLang="cs-CZ" sz="1200" b="1"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71 odst. 2 obch. zák.</a:t>
            </a:r>
            <a:r>
              <a:rPr lang="cs-CZ" altLang="cs-CZ" sz="12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což TOPOZ bezvýhradně respektuje.</a:t>
            </a:r>
          </a:p>
          <a:p>
            <a:pPr marL="0" indent="0" algn="just" eaLnBrk="1" fontAlgn="auto" hangingPunct="1">
              <a:lnSpc>
                <a:spcPct val="80000"/>
              </a:lnSpc>
              <a:spcAft>
                <a:spcPts val="0"/>
              </a:spcAft>
              <a:buFont typeface="Wingdings" panose="05000000000000000000" pitchFamily="2" charset="2"/>
              <a:buNone/>
              <a:defRPr/>
            </a:pPr>
            <a:endParaRPr lang="cs-CZ" alt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395536" y="457200"/>
            <a:ext cx="8596064" cy="595536"/>
          </a:xfrm>
        </p:spPr>
        <p:txBody>
          <a:bodyPr>
            <a:normAutofit/>
          </a:bodyPr>
          <a:lstStyle/>
          <a:p>
            <a:pPr algn="ctr" eaLnBrk="1" fontAlgn="auto" hangingPunct="1">
              <a:spcAft>
                <a:spcPts val="0"/>
              </a:spcAft>
              <a:defRPr/>
            </a:pPr>
            <a:r>
              <a:rPr lang="cs-CZ" altLang="cs-CZ" sz="2000" b="1" i="1" dirty="0">
                <a:solidFill>
                  <a:srgbClr val="C00000"/>
                </a:solidFill>
                <a:effectLst>
                  <a:outerShdw blurRad="38100" dist="38100" dir="2700000" algn="tl">
                    <a:srgbClr val="000000">
                      <a:alpha val="43137"/>
                    </a:srgbClr>
                  </a:outerShdw>
                  <a:reflection blurRad="12700" stA="48000" endA="300" endPos="55000" dir="5400000" sy="-90000" algn="bl" rotWithShape="0"/>
                </a:effectLst>
                <a:latin typeface="Garamond" panose="02020404030301010803" pitchFamily="18" charset="0"/>
              </a:rPr>
              <a:t>Výkon trestu zrušení právnické osoby - § 38</a:t>
            </a:r>
            <a:endParaRPr lang="cs-CZ" altLang="cs-CZ" sz="2800" b="1" i="1" dirty="0">
              <a:solidFill>
                <a:srgbClr val="C00000"/>
              </a:solidFill>
              <a:effectLst>
                <a:outerShdw blurRad="38100" dist="38100" dir="2700000" algn="tl">
                  <a:srgbClr val="000000">
                    <a:alpha val="43137"/>
                  </a:srgbClr>
                </a:outerShdw>
                <a:reflection blurRad="12700" stA="48000" endA="300" endPos="55000" dir="5400000" sy="-90000" algn="bl" rotWithShape="0"/>
              </a:effectLst>
              <a:latin typeface="Garamond" panose="02020404030301010803" pitchFamily="18" charset="0"/>
            </a:endParaRPr>
          </a:p>
        </p:txBody>
      </p:sp>
      <p:sp>
        <p:nvSpPr>
          <p:cNvPr id="95235" name="Rectangle 3"/>
          <p:cNvSpPr>
            <a:spLocks noGrp="1" noChangeArrowheads="1"/>
          </p:cNvSpPr>
          <p:nvPr>
            <p:ph idx="1"/>
          </p:nvPr>
        </p:nvSpPr>
        <p:spPr>
          <a:xfrm>
            <a:off x="323528" y="1268760"/>
            <a:ext cx="8668072" cy="4811365"/>
          </a:xfrm>
        </p:spPr>
        <p:txBody>
          <a:bodyPr rtlCol="0">
            <a:normAutofit/>
          </a:bodyPr>
          <a:lstStyle/>
          <a:p>
            <a:pPr marL="0" indent="0" algn="just" eaLnBrk="1" fontAlgn="auto" hangingPunct="1">
              <a:lnSpc>
                <a:spcPct val="80000"/>
              </a:lnSpc>
              <a:spcAft>
                <a:spcPts val="0"/>
              </a:spcAft>
              <a:buFont typeface="Wingdings" panose="05000000000000000000" pitchFamily="2" charset="2"/>
              <a:buNone/>
              <a:defRPr/>
            </a:pPr>
            <a:r>
              <a:rPr lang="cs-CZ" altLang="cs-CZ" sz="1600" b="1" dirty="0">
                <a:solidFill>
                  <a:srgbClr val="FFC000"/>
                </a:solidFill>
                <a:effectLst>
                  <a:outerShdw blurRad="38100" dist="38100" dir="2700000" algn="tl">
                    <a:srgbClr val="000000">
                      <a:alpha val="43137"/>
                    </a:srgbClr>
                  </a:outerShdw>
                </a:effectLst>
                <a:latin typeface="Garamond" panose="02020404030301010803" pitchFamily="18" charset="0"/>
              </a:rPr>
              <a:t>K odst. 2</a:t>
            </a:r>
          </a:p>
          <a:p>
            <a:pPr marL="0" indent="0" algn="just" eaLnBrk="1" fontAlgn="auto" hangingPunct="1">
              <a:lnSpc>
                <a:spcPct val="80000"/>
              </a:lnSpc>
              <a:spcAft>
                <a:spcPts val="0"/>
              </a:spcAft>
              <a:buFont typeface="Wingdings" panose="05000000000000000000" pitchFamily="2" charset="2"/>
              <a:buNone/>
              <a:defRPr/>
            </a:pPr>
            <a:endParaRPr lang="cs-CZ" altLang="cs-CZ" sz="16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Podrobný postup při likvidaci je upraven v </a:t>
            </a:r>
            <a:r>
              <a:rPr lang="cs-CZ" alt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70 a násl. obch. zák.</a:t>
            </a: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Vstup společnosti do likvidace se zapisuje do obchodního rejstříku. Po dobu likvidace se užívá firma společnosti s dovětkem "v likvidaci".</a:t>
            </a:r>
          </a:p>
          <a:p>
            <a:pPr marL="0" indent="0" algn="just" eaLnBrk="1" fontAlgn="auto" hangingPunct="1">
              <a:lnSpc>
                <a:spcPct val="80000"/>
              </a:lnSpc>
              <a:spcAft>
                <a:spcPts val="0"/>
              </a:spcAft>
              <a:buFont typeface="Wingdings" panose="05000000000000000000" pitchFamily="2" charset="2"/>
              <a:buNone/>
              <a:defRPr/>
            </a:pPr>
            <a:endPar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Jmenováním likvidátora na něj přechází působnost statutárního orgánu jednat jménem společnosti. Je-li jmenováno více likvidátorů a ze jmenování nevyplývá nic jiného, má tuto působnost každý likvidátor. Likvidátor je orgánem společnosti </a:t>
            </a:r>
            <a:r>
              <a:rPr lang="cs-CZ" altLang="cs-CZ" sz="14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t>
            </a:r>
            <a:r>
              <a:rPr lang="cs-CZ" altLang="cs-CZ" sz="1400" b="1"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66 obch. zák.</a:t>
            </a:r>
            <a:r>
              <a:rPr lang="cs-CZ" altLang="cs-CZ" sz="14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t>
            </a: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a za výkon své působnosti odpovídá týmž způsobem jako členové statutárních orgánů.</a:t>
            </a:r>
          </a:p>
          <a:p>
            <a:pPr marL="0" indent="0" algn="just" eaLnBrk="1" fontAlgn="auto" hangingPunct="1">
              <a:lnSpc>
                <a:spcPct val="80000"/>
              </a:lnSpc>
              <a:spcAft>
                <a:spcPts val="0"/>
              </a:spcAft>
              <a:buFont typeface="Wingdings" panose="05000000000000000000" pitchFamily="2" charset="2"/>
              <a:buNone/>
              <a:defRPr/>
            </a:pPr>
            <a:endPar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Likvidátor činí jménem společnosti jen úkony směřující k likvidaci společnosti. Při výkonu této působnosti plní závazky společnosti, uplatňuje pohledávky a přijímá plnění, zastupuje společnost před soudy a jinými orgány, uzavírá smíry a dohody o změně a zániku práv a závazků a vykonává práva společnosti. Nové smlouvy může uzavírat jen v souvislosti s ukončením nevyřízených obchodů, nebo je-li to potřebné k zachování hodnoty majetku společnosti nebo k jeho využití, nejedná-li se o pokračování v provozu podniku. Likvidátor je oprávněn jednat jménem společnosti též ve věcech zápisu do obchodního rejstříku </a:t>
            </a:r>
            <a:r>
              <a:rPr lang="cs-CZ" altLang="cs-CZ" sz="14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t>
            </a:r>
            <a:r>
              <a:rPr lang="cs-CZ" altLang="cs-CZ" sz="1400" b="1"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72 obch. zák</a:t>
            </a:r>
            <a:r>
              <a:rPr lang="cs-CZ" altLang="cs-CZ" sz="14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t>
            </a:r>
          </a:p>
          <a:p>
            <a:pPr marL="0" indent="0" algn="just" eaLnBrk="1" fontAlgn="auto" hangingPunct="1">
              <a:lnSpc>
                <a:spcPct val="80000"/>
              </a:lnSpc>
              <a:spcAft>
                <a:spcPts val="0"/>
              </a:spcAft>
              <a:buFont typeface="Wingdings" panose="05000000000000000000" pitchFamily="2" charset="2"/>
              <a:buNone/>
              <a:defRPr/>
            </a:pPr>
            <a:endParaRPr lang="cs-CZ" altLang="cs-CZ" sz="14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Likvidace končí rozdělením likvidačního zůstatku nebo použitím prostředků z výtěžku z prodeje majetku k uspokojení věřitelů anebo převzetím majetku věřiteli k úhradě jejich pohledávek anebo odmítnutím věřitelů převzít majetek k úhradě dluhů podle </a:t>
            </a:r>
            <a:r>
              <a:rPr lang="cs-CZ" alt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75 odst. 5 obch. zák.</a:t>
            </a: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Po rozdělení likvidačního zůstatku sestaví likvidátor seznam společníků, kterým vyplatil podíl na likvidačním zůstatku. Do 30 dnů po skončení likvidace podá likvidátor návrh na výmaz společnosti z obchodního rejstříku. K návrhu na výmaz společnosti z obchodního rejstříku přiloží likvidátor potvrzení územně příslušného státního oblastního archivu, že s ním bylo projednáno zabezpečení archivu a dokumentů zanikající společnosti.</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304800" y="457200"/>
            <a:ext cx="8686800" cy="451520"/>
          </a:xfrm>
        </p:spPr>
        <p:txBody>
          <a:bodyPr>
            <a:noAutofit/>
          </a:bodyPr>
          <a:lstStyle/>
          <a:p>
            <a:pPr algn="ctr" eaLnBrk="1" fontAlgn="auto" hangingPunct="1">
              <a:spcAft>
                <a:spcPts val="0"/>
              </a:spcAft>
              <a:defRPr/>
            </a:pPr>
            <a:br>
              <a:rPr lang="cs-CZ" altLang="cs-CZ" sz="1800" b="1" i="1" dirty="0">
                <a:solidFill>
                  <a:srgbClr val="C00000"/>
                </a:solidFill>
                <a:effectLst>
                  <a:outerShdw blurRad="38100" dist="38100" dir="2700000" algn="tl">
                    <a:srgbClr val="000000">
                      <a:alpha val="43137"/>
                    </a:srgbClr>
                  </a:outerShdw>
                  <a:reflection blurRad="12700" stA="48000" endA="300" endPos="55000" dir="5400000" sy="-90000" algn="bl" rotWithShape="0"/>
                </a:effectLst>
                <a:latin typeface="Garamond" panose="02020404030301010803" pitchFamily="18" charset="0"/>
              </a:rPr>
            </a:br>
            <a:r>
              <a:rPr lang="cs-CZ" altLang="cs-CZ" sz="1800" b="1" i="1" dirty="0">
                <a:solidFill>
                  <a:srgbClr val="C00000"/>
                </a:solidFill>
                <a:effectLst>
                  <a:outerShdw blurRad="38100" dist="38100" dir="2700000" algn="tl">
                    <a:srgbClr val="000000">
                      <a:alpha val="43137"/>
                    </a:srgbClr>
                  </a:outerShdw>
                  <a:reflection blurRad="12700" stA="48000" endA="300" endPos="55000" dir="5400000" sy="-90000" algn="bl" rotWithShape="0"/>
                </a:effectLst>
                <a:latin typeface="Garamond" panose="02020404030301010803" pitchFamily="18" charset="0"/>
              </a:rPr>
              <a:t>Výkon trestu zrušení právnické osoby - § 38</a:t>
            </a:r>
          </a:p>
        </p:txBody>
      </p:sp>
      <p:sp>
        <p:nvSpPr>
          <p:cNvPr id="96259" name="Rectangle 3"/>
          <p:cNvSpPr>
            <a:spLocks noGrp="1" noChangeArrowheads="1"/>
          </p:cNvSpPr>
          <p:nvPr>
            <p:ph idx="1"/>
          </p:nvPr>
        </p:nvSpPr>
        <p:spPr>
          <a:xfrm>
            <a:off x="395536" y="1268760"/>
            <a:ext cx="8596064" cy="4811365"/>
          </a:xfrm>
        </p:spPr>
        <p:txBody>
          <a:bodyPr rtlCol="0">
            <a:normAutofit/>
          </a:bodyPr>
          <a:lstStyle/>
          <a:p>
            <a:pPr marL="0" indent="0" algn="just" eaLnBrk="1" fontAlgn="auto" hangingPunct="1">
              <a:lnSpc>
                <a:spcPct val="80000"/>
              </a:lnSpc>
              <a:spcAft>
                <a:spcPts val="0"/>
              </a:spcAft>
              <a:buFont typeface="Wingdings" panose="05000000000000000000" pitchFamily="2" charset="2"/>
              <a:buNone/>
              <a:defRPr/>
            </a:pP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Pokud TOPOZ stanoví, že při likvidaci se postupuje podle obchodního zákoníku, nestanoví-li jiný zákon jinak, znamená to, že je třeba respektovat </a:t>
            </a:r>
            <a:r>
              <a:rPr lang="cs-CZ" alt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speciální úpravy zániku společností v důsledku jejich zrušení</a:t>
            </a: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jako je například </a:t>
            </a:r>
            <a:r>
              <a:rPr lang="cs-CZ" alt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36 odst. 2 zákona č. 21/1992 Sb.,</a:t>
            </a: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o bankách, ve znění pozdějších předpisů. Pokud by byla zrušovanou právnickou osobou banka, uplatnilo by se ustanovení </a:t>
            </a:r>
            <a:r>
              <a:rPr lang="cs-CZ" alt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36 odst. 1 věty první</a:t>
            </a: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zákona o bankách a návrh na jmenování likvidátora by soudu podávala Česká národní banka.</a:t>
            </a:r>
          </a:p>
          <a:p>
            <a:pPr marL="0" indent="0" algn="just" eaLnBrk="1" fontAlgn="auto" hangingPunct="1">
              <a:lnSpc>
                <a:spcPct val="80000"/>
              </a:lnSpc>
              <a:spcAft>
                <a:spcPts val="0"/>
              </a:spcAft>
              <a:buFont typeface="Wingdings" panose="05000000000000000000" pitchFamily="2" charset="2"/>
              <a:buNone/>
              <a:defRPr/>
            </a:pPr>
            <a:endParaRPr lang="cs-CZ" alt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600" b="1" dirty="0">
                <a:solidFill>
                  <a:srgbClr val="FFC000"/>
                </a:solidFill>
                <a:effectLst>
                  <a:outerShdw blurRad="38100" dist="38100" dir="2700000" algn="tl">
                    <a:srgbClr val="000000">
                      <a:alpha val="43137"/>
                    </a:srgbClr>
                  </a:outerShdw>
                </a:effectLst>
                <a:latin typeface="Garamond" panose="02020404030301010803" pitchFamily="18" charset="0"/>
              </a:rPr>
              <a:t>K odst. 3</a:t>
            </a:r>
          </a:p>
          <a:p>
            <a:pPr marL="0" indent="0" algn="just" eaLnBrk="1" fontAlgn="auto" hangingPunct="1">
              <a:lnSpc>
                <a:spcPct val="80000"/>
              </a:lnSpc>
              <a:spcAft>
                <a:spcPts val="0"/>
              </a:spcAft>
              <a:buFont typeface="Wingdings" panose="05000000000000000000" pitchFamily="2" charset="2"/>
              <a:buNone/>
              <a:defRPr/>
            </a:pPr>
            <a:r>
              <a:rPr lang="cs-CZ" altLang="cs-CZ" sz="1600" b="1" dirty="0">
                <a:solidFill>
                  <a:srgbClr val="00B0F0"/>
                </a:solidFill>
                <a:effectLst>
                  <a:outerShdw blurRad="38100" dist="38100" dir="2700000" algn="tl">
                    <a:srgbClr val="000000">
                      <a:alpha val="43137"/>
                    </a:srgbClr>
                  </a:outerShdw>
                </a:effectLst>
                <a:latin typeface="Garamond" panose="02020404030301010803" pitchFamily="18" charset="0"/>
              </a:rPr>
              <a:t>Odvolání likvidátora</a:t>
            </a:r>
          </a:p>
          <a:p>
            <a:pPr marL="0" indent="0" algn="just" eaLnBrk="1" fontAlgn="auto" hangingPunct="1">
              <a:lnSpc>
                <a:spcPct val="80000"/>
              </a:lnSpc>
              <a:spcAft>
                <a:spcPts val="0"/>
              </a:spcAft>
              <a:buFont typeface="Wingdings" panose="05000000000000000000" pitchFamily="2" charset="2"/>
              <a:buNone/>
              <a:defRPr/>
            </a:pPr>
            <a:endParaRPr lang="cs-CZ" altLang="cs-CZ" sz="16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TOPOZ jako zvláštní předpis ve vztahu k obchodnímu zákoníku předpokládá, že předseda senátu může na návrh osoby, jež na tom osvědčí právní zájem, nebo i bez návrhu, nestanoví-li jiný právní předpis jinak, odvolat likvidátora, který porušuje své povinnosti, a nahradit ho jinou osobou </a:t>
            </a:r>
            <a:r>
              <a:rPr lang="cs-CZ" altLang="cs-CZ" sz="14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(obdobně o návrhu srov. </a:t>
            </a:r>
            <a:r>
              <a:rPr lang="cs-CZ" altLang="cs-CZ" sz="1400" b="1"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191 odst. 2 </a:t>
            </a:r>
            <a:r>
              <a:rPr lang="cs-CZ" altLang="cs-CZ" sz="1400" b="1" i="1" dirty="0" err="1">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obč</a:t>
            </a:r>
            <a:r>
              <a:rPr lang="cs-CZ" altLang="cs-CZ" sz="1400" b="1"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zák</a:t>
            </a:r>
            <a:r>
              <a:rPr lang="cs-CZ" altLang="cs-CZ" sz="14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Autofit/>
          </a:bodyPr>
          <a:lstStyle/>
          <a:p>
            <a:pPr algn="ctr" eaLnBrk="1" fontAlgn="auto" hangingPunct="1">
              <a:spcAft>
                <a:spcPts val="0"/>
              </a:spcAft>
              <a:defRPr/>
            </a:pPr>
            <a:r>
              <a:rPr lang="cs-CZ" altLang="cs-CZ" sz="1600" b="1" i="1" dirty="0">
                <a:solidFill>
                  <a:srgbClr val="C00000"/>
                </a:solidFill>
                <a:effectLst>
                  <a:outerShdw blurRad="38100" dist="38100" dir="2700000" algn="tl">
                    <a:srgbClr val="000000">
                      <a:alpha val="43137"/>
                    </a:srgbClr>
                  </a:outerShdw>
                  <a:reflection blurRad="12700" stA="48000" endA="300" endPos="55000" dir="5400000" sy="-90000" algn="bl" rotWithShape="0"/>
                </a:effectLst>
                <a:latin typeface="Garamond" panose="02020404030301010803" pitchFamily="18" charset="0"/>
              </a:rPr>
              <a:t>Výkon trestu zákazu plnění veřejných zakázek, nebo účasti ve veřejné soutěži - § 39</a:t>
            </a:r>
          </a:p>
        </p:txBody>
      </p:sp>
      <p:sp>
        <p:nvSpPr>
          <p:cNvPr id="97283" name="Rectangle 3"/>
          <p:cNvSpPr>
            <a:spLocks noGrp="1" noChangeArrowheads="1"/>
          </p:cNvSpPr>
          <p:nvPr>
            <p:ph idx="1"/>
          </p:nvPr>
        </p:nvSpPr>
        <p:spPr>
          <a:xfrm>
            <a:off x="251520" y="1295400"/>
            <a:ext cx="8740080" cy="4784725"/>
          </a:xfrm>
        </p:spPr>
        <p:txBody>
          <a:bodyPr rtlCol="0">
            <a:normAutofit/>
          </a:bodyPr>
          <a:lstStyle/>
          <a:p>
            <a:pPr marL="0" indent="0" algn="just" eaLnBrk="1" fontAlgn="auto" hangingPunct="1">
              <a:lnSpc>
                <a:spcPct val="80000"/>
              </a:lnSpc>
              <a:spcAft>
                <a:spcPts val="0"/>
              </a:spcAft>
              <a:buFont typeface="Wingdings" panose="05000000000000000000" pitchFamily="2" charset="2"/>
              <a:buNone/>
              <a:defRPr/>
            </a:pPr>
            <a:r>
              <a:rPr lang="cs-CZ" alt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Na výkon trestu zákazu plnění veřejných zakázek, nebo účasti ve veřejné soutěži se přiměřeně užije ustanovení § 350 trestního řádu o výkonu trestu zákazu činnosti.</a:t>
            </a:r>
          </a:p>
          <a:p>
            <a:pPr marL="0" indent="0" algn="just" eaLnBrk="1" fontAlgn="auto" hangingPunct="1">
              <a:lnSpc>
                <a:spcPct val="80000"/>
              </a:lnSpc>
              <a:spcAft>
                <a:spcPts val="0"/>
              </a:spcAft>
              <a:buFont typeface="Wingdings" panose="05000000000000000000" pitchFamily="2" charset="2"/>
              <a:buNone/>
              <a:defRPr/>
            </a:pPr>
            <a:endParaRPr lang="cs-CZ" altLang="cs-CZ" sz="13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V souvislosti s uložením trestů uvedených v </a:t>
            </a:r>
            <a:r>
              <a:rPr lang="cs-CZ" alt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21</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se v </a:t>
            </a:r>
            <a:r>
              <a:rPr lang="cs-CZ" alt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39</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upravuje výkon trestu zákazu plnění veřejných zakázek, účasti nebo účasti ve veřejné soutěži. Z důvodu podobnosti této sankce a trestu zákazu činnosti odkazuje TOPOZ na přiměřené použití ustanovení </a:t>
            </a:r>
            <a:r>
              <a:rPr lang="cs-CZ" alt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350 tr. ř.</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které upravuje výkon trestu zákazu činnosti.</a:t>
            </a:r>
          </a:p>
          <a:p>
            <a:pPr marL="0" indent="0" algn="just" eaLnBrk="1" fontAlgn="auto" hangingPunct="1">
              <a:lnSpc>
                <a:spcPct val="80000"/>
              </a:lnSpc>
              <a:spcAft>
                <a:spcPts val="0"/>
              </a:spcAft>
              <a:buFont typeface="Wingdings" panose="05000000000000000000" pitchFamily="2" charset="2"/>
              <a:buNone/>
              <a:defRPr/>
            </a:pPr>
            <a:endPar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Podle této úpravy předseda senátu rozhodne usnesením ihned po právní moci rozsudku, jímž byl odsouzenému uložen tento trest, o započtení doby, po kterou bylo odsouzenému před právní mocí rozsudku oprávnění k činnosti, která je předmětem zákazu, v souvislosti s trestným činem odňato podle zvláštních předpisů, nebo na základě opatření státního orgánu nesměl již tuto činnost vykonávat, do doby výkonu uloženého trestu. Proti tomuto rozhodnutí je přípustná stížnost.</a:t>
            </a:r>
          </a:p>
          <a:p>
            <a:pPr marL="0" indent="0" algn="just" eaLnBrk="1" fontAlgn="auto" hangingPunct="1">
              <a:lnSpc>
                <a:spcPct val="80000"/>
              </a:lnSpc>
              <a:spcAft>
                <a:spcPts val="0"/>
              </a:spcAft>
              <a:buFont typeface="Wingdings" panose="05000000000000000000" pitchFamily="2" charset="2"/>
              <a:buNone/>
              <a:defRPr/>
            </a:pPr>
            <a:endPar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O uložení trestu zákazu plnění veřejných zakázek předseda senátu </a:t>
            </a:r>
            <a:r>
              <a:rPr lang="cs-CZ" altLang="cs-CZ" sz="12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(samosoudce)</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vyrozumí podle </a:t>
            </a:r>
            <a:r>
              <a:rPr lang="cs-CZ" alt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77 odst. 1 VKŘ</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pro soudy orgány a osoby, kterým přísluší spolupůsobit při výkonu tohoto trestu (například orgán příslušný k registraci podnikatelské činnosti). Soud pak sleduje výkon takového trestu a reaguje na příslušné nedostatky </a:t>
            </a:r>
            <a:r>
              <a:rPr lang="cs-CZ" altLang="cs-CZ" sz="12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t>
            </a:r>
            <a:r>
              <a:rPr lang="cs-CZ" altLang="cs-CZ" sz="1200" b="1"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77 odst. 3</a:t>
            </a:r>
            <a:r>
              <a:rPr lang="cs-CZ" altLang="cs-CZ" sz="12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a:t>
            </a:r>
            <a:r>
              <a:rPr lang="cs-CZ" altLang="cs-CZ" sz="1200" b="1"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VKŘ</a:t>
            </a:r>
            <a:r>
              <a:rPr lang="cs-CZ" altLang="cs-CZ" sz="12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t>
            </a:r>
          </a:p>
          <a:p>
            <a:pPr marL="0" indent="0" algn="just" eaLnBrk="1" fontAlgn="auto" hangingPunct="1">
              <a:lnSpc>
                <a:spcPct val="80000"/>
              </a:lnSpc>
              <a:spcAft>
                <a:spcPts val="0"/>
              </a:spcAft>
              <a:buFont typeface="Wingdings" panose="05000000000000000000" pitchFamily="2" charset="2"/>
              <a:buNone/>
              <a:defRPr/>
            </a:pPr>
            <a:endParaRPr lang="cs-CZ" altLang="cs-CZ" sz="1200" b="1"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Na </a:t>
            </a:r>
            <a:r>
              <a:rPr lang="cs-CZ" alt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řízení o podmíněném upuštění od výkonu zbytku trestu zákazu</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plnění veřejných zakázek, jakož i na řízení o nařízení výkonu zbytku tohoto trestu se užije přiměřeně ustanovení</a:t>
            </a:r>
            <a:r>
              <a:rPr lang="cs-CZ" alt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 331 až 333 tr. ř</a:t>
            </a:r>
            <a:r>
              <a:rPr lang="cs-CZ" alt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Všechna rozhodnutí činí soud, který ve věci rozhodl v prvním stupni </a:t>
            </a:r>
            <a:r>
              <a:rPr lang="cs-CZ" altLang="cs-CZ" sz="1200" b="1"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315 odst. 2 tr. ř.).</a:t>
            </a:r>
          </a:p>
          <a:p>
            <a:pPr marL="0" indent="0" algn="just" eaLnBrk="1" fontAlgn="auto" hangingPunct="1">
              <a:lnSpc>
                <a:spcPct val="80000"/>
              </a:lnSpc>
              <a:spcAft>
                <a:spcPts val="0"/>
              </a:spcAft>
              <a:buFont typeface="Wingdings" panose="05000000000000000000" pitchFamily="2" charset="2"/>
              <a:buNone/>
              <a:defRPr/>
            </a:pPr>
            <a:endParaRPr lang="cs-CZ" altLang="cs-CZ" sz="1200" b="1"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a:xfrm>
            <a:off x="251520" y="457200"/>
            <a:ext cx="8740080" cy="595536"/>
          </a:xfrm>
        </p:spPr>
        <p:txBody>
          <a:bodyPr>
            <a:normAutofit/>
          </a:bodyPr>
          <a:lstStyle/>
          <a:p>
            <a:pPr algn="ctr" eaLnBrk="1" fontAlgn="auto" hangingPunct="1">
              <a:spcAft>
                <a:spcPts val="0"/>
              </a:spcAft>
              <a:defRPr/>
            </a:pPr>
            <a:r>
              <a:rPr lang="cs-CZ" altLang="cs-CZ" sz="1800" b="1" i="1" dirty="0">
                <a:solidFill>
                  <a:srgbClr val="C00000"/>
                </a:solidFill>
                <a:effectLst>
                  <a:outerShdw blurRad="38100" dist="38100" dir="2700000" algn="tl">
                    <a:srgbClr val="C0C0C0"/>
                  </a:outerShdw>
                </a:effectLst>
                <a:latin typeface="Garamond" panose="02020404030301010803" pitchFamily="18" charset="0"/>
              </a:rPr>
              <a:t>Výkon trestu zákazu přijímání dotací a subvencí - § 40</a:t>
            </a:r>
          </a:p>
        </p:txBody>
      </p:sp>
      <p:sp>
        <p:nvSpPr>
          <p:cNvPr id="99331" name="Rectangle 3"/>
          <p:cNvSpPr>
            <a:spLocks noGrp="1" noChangeArrowheads="1"/>
          </p:cNvSpPr>
          <p:nvPr>
            <p:ph idx="1"/>
          </p:nvPr>
        </p:nvSpPr>
        <p:spPr/>
        <p:txBody>
          <a:bodyPr rtlCol="0">
            <a:normAutofit/>
          </a:bodyPr>
          <a:lstStyle/>
          <a:p>
            <a:pPr marL="0" indent="0" algn="just" eaLnBrk="1" fontAlgn="auto" hangingPunct="1">
              <a:lnSpc>
                <a:spcPct val="80000"/>
              </a:lnSpc>
              <a:spcAft>
                <a:spcPts val="0"/>
              </a:spcAft>
              <a:buFont typeface="Wingdings" panose="05000000000000000000" pitchFamily="2" charset="2"/>
              <a:buNone/>
              <a:defRPr/>
            </a:pPr>
            <a:r>
              <a:rPr lang="cs-CZ" altLang="cs-CZ" sz="1600" dirty="0">
                <a:solidFill>
                  <a:schemeClr val="tx1">
                    <a:lumMod val="85000"/>
                    <a:lumOff val="15000"/>
                  </a:schemeClr>
                </a:solidFill>
                <a:latin typeface="Garamond" panose="02020404030301010803" pitchFamily="18" charset="0"/>
              </a:rPr>
              <a:t>Na výkon trestu zákazu přijímání dotací a subvencí se přiměřeně užije ustanovení § 350 trestního řádu o výkonu trestu zákazu činnosti.</a:t>
            </a:r>
          </a:p>
          <a:p>
            <a:pPr marL="0" indent="0" algn="just" eaLnBrk="1" fontAlgn="auto" hangingPunct="1">
              <a:lnSpc>
                <a:spcPct val="80000"/>
              </a:lnSpc>
              <a:spcAft>
                <a:spcPts val="0"/>
              </a:spcAft>
              <a:buFont typeface="Wingdings" panose="05000000000000000000" pitchFamily="2" charset="2"/>
              <a:buNone/>
              <a:defRPr/>
            </a:pPr>
            <a:endParaRPr lang="cs-CZ" altLang="cs-CZ" sz="1400" dirty="0">
              <a:solidFill>
                <a:schemeClr val="tx1">
                  <a:lumMod val="85000"/>
                  <a:lumOff val="15000"/>
                </a:schemeClr>
              </a:solidFill>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400" dirty="0">
                <a:solidFill>
                  <a:schemeClr val="tx1">
                    <a:lumMod val="85000"/>
                    <a:lumOff val="15000"/>
                  </a:schemeClr>
                </a:solidFill>
                <a:latin typeface="Garamond" panose="02020404030301010803" pitchFamily="18" charset="0"/>
              </a:rPr>
              <a:t>V souvislosti s uložením trestu uvedeném v </a:t>
            </a:r>
            <a:r>
              <a:rPr lang="cs-CZ" altLang="cs-CZ" sz="1400" b="1" dirty="0">
                <a:solidFill>
                  <a:schemeClr val="tx1">
                    <a:lumMod val="85000"/>
                    <a:lumOff val="15000"/>
                  </a:schemeClr>
                </a:solidFill>
                <a:effectLst>
                  <a:outerShdw blurRad="38100" dist="38100" dir="2700000" algn="tl">
                    <a:srgbClr val="C0C0C0"/>
                  </a:outerShdw>
                </a:effectLst>
                <a:latin typeface="Garamond" panose="02020404030301010803" pitchFamily="18" charset="0"/>
              </a:rPr>
              <a:t>§ 22</a:t>
            </a:r>
            <a:r>
              <a:rPr lang="cs-CZ" altLang="cs-CZ" sz="1400" dirty="0">
                <a:solidFill>
                  <a:schemeClr val="tx1">
                    <a:lumMod val="85000"/>
                    <a:lumOff val="15000"/>
                  </a:schemeClr>
                </a:solidFill>
                <a:latin typeface="Garamond" panose="02020404030301010803" pitchFamily="18" charset="0"/>
              </a:rPr>
              <a:t> se v </a:t>
            </a:r>
            <a:r>
              <a:rPr lang="cs-CZ" altLang="cs-CZ" sz="1400" b="1" dirty="0">
                <a:solidFill>
                  <a:schemeClr val="tx1">
                    <a:lumMod val="85000"/>
                    <a:lumOff val="15000"/>
                  </a:schemeClr>
                </a:solidFill>
                <a:effectLst>
                  <a:outerShdw blurRad="38100" dist="38100" dir="2700000" algn="tl">
                    <a:srgbClr val="C0C0C0"/>
                  </a:outerShdw>
                </a:effectLst>
                <a:latin typeface="Garamond" panose="02020404030301010803" pitchFamily="18" charset="0"/>
              </a:rPr>
              <a:t>§ 40</a:t>
            </a:r>
            <a:r>
              <a:rPr lang="cs-CZ" altLang="cs-CZ" sz="1400" dirty="0">
                <a:solidFill>
                  <a:schemeClr val="tx1">
                    <a:lumMod val="85000"/>
                    <a:lumOff val="15000"/>
                  </a:schemeClr>
                </a:solidFill>
                <a:latin typeface="Garamond" panose="02020404030301010803" pitchFamily="18" charset="0"/>
              </a:rPr>
              <a:t> upravuje výkon trestu zákazu přijímání dotací nebo subvencí. Z důvodu podobnosti této sankce trestu zákazu činnosti, stejně jako v § 39, odkazuje TOPOZ na přiměřené použití ustanovení </a:t>
            </a:r>
            <a:r>
              <a:rPr lang="cs-CZ" altLang="cs-CZ" sz="1400" b="1" dirty="0">
                <a:solidFill>
                  <a:schemeClr val="tx1">
                    <a:lumMod val="85000"/>
                    <a:lumOff val="15000"/>
                  </a:schemeClr>
                </a:solidFill>
                <a:effectLst>
                  <a:outerShdw blurRad="38100" dist="38100" dir="2700000" algn="tl">
                    <a:srgbClr val="C0C0C0"/>
                  </a:outerShdw>
                </a:effectLst>
                <a:latin typeface="Garamond" panose="02020404030301010803" pitchFamily="18" charset="0"/>
              </a:rPr>
              <a:t>§ 350 tr. ř.</a:t>
            </a:r>
            <a:r>
              <a:rPr lang="cs-CZ" altLang="cs-CZ" sz="1400" dirty="0">
                <a:solidFill>
                  <a:schemeClr val="tx1">
                    <a:lumMod val="85000"/>
                    <a:lumOff val="15000"/>
                  </a:schemeClr>
                </a:solidFill>
                <a:effectLst>
                  <a:outerShdw blurRad="38100" dist="38100" dir="2700000" algn="tl">
                    <a:srgbClr val="C0C0C0"/>
                  </a:outerShdw>
                </a:effectLst>
                <a:latin typeface="Garamond" panose="02020404030301010803" pitchFamily="18" charset="0"/>
              </a:rPr>
              <a:t>,</a:t>
            </a:r>
            <a:r>
              <a:rPr lang="cs-CZ" altLang="cs-CZ" sz="1400" dirty="0">
                <a:solidFill>
                  <a:schemeClr val="tx1">
                    <a:lumMod val="85000"/>
                    <a:lumOff val="15000"/>
                  </a:schemeClr>
                </a:solidFill>
                <a:latin typeface="Garamond" panose="02020404030301010803" pitchFamily="18" charset="0"/>
              </a:rPr>
              <a:t> které upravuje výkon trestu zákazu činnosti.</a:t>
            </a:r>
          </a:p>
          <a:p>
            <a:pPr marL="0" indent="0" algn="just" eaLnBrk="1" fontAlgn="auto" hangingPunct="1">
              <a:lnSpc>
                <a:spcPct val="80000"/>
              </a:lnSpc>
              <a:spcAft>
                <a:spcPts val="0"/>
              </a:spcAft>
              <a:buFont typeface="Wingdings" panose="05000000000000000000" pitchFamily="2" charset="2"/>
              <a:buNone/>
              <a:defRPr/>
            </a:pPr>
            <a:endParaRPr lang="cs-CZ" altLang="cs-CZ" sz="1400" dirty="0">
              <a:solidFill>
                <a:schemeClr val="tx1">
                  <a:lumMod val="85000"/>
                  <a:lumOff val="15000"/>
                </a:schemeClr>
              </a:solidFill>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400" dirty="0">
                <a:solidFill>
                  <a:schemeClr val="tx1">
                    <a:lumMod val="85000"/>
                    <a:lumOff val="15000"/>
                  </a:schemeClr>
                </a:solidFill>
                <a:latin typeface="Garamond" panose="02020404030301010803" pitchFamily="18" charset="0"/>
              </a:rPr>
              <a:t>Podle této úpravy předseda senátu rozhodne usnesením ihned po právní moci rozsudku, jímž byl odsouzenému uložen trest zákazu přijímání dotací a subvencí, o započtení doby, po kterou bylo odsouzenému před právní mocí rozsudku oprávnění k činnosti, která je předmětem zákazu, v souvislosti s trestným činem odňato podle zvláštních předpisů, nebo na základě opatření státního orgánu nesměl již tuto činnost vykonávat.</a:t>
            </a:r>
          </a:p>
          <a:p>
            <a:pPr marL="0" indent="0" algn="just" eaLnBrk="1" fontAlgn="auto" hangingPunct="1">
              <a:lnSpc>
                <a:spcPct val="80000"/>
              </a:lnSpc>
              <a:spcAft>
                <a:spcPts val="0"/>
              </a:spcAft>
              <a:buFont typeface="Wingdings" panose="05000000000000000000" pitchFamily="2" charset="2"/>
              <a:buNone/>
              <a:defRPr/>
            </a:pPr>
            <a:endParaRPr lang="cs-CZ" altLang="cs-CZ" sz="1400" dirty="0">
              <a:solidFill>
                <a:schemeClr val="tx1">
                  <a:lumMod val="85000"/>
                  <a:lumOff val="15000"/>
                </a:schemeClr>
              </a:solidFill>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400" dirty="0">
                <a:solidFill>
                  <a:schemeClr val="tx1">
                    <a:lumMod val="85000"/>
                    <a:lumOff val="15000"/>
                  </a:schemeClr>
                </a:solidFill>
                <a:latin typeface="Garamond" panose="02020404030301010803" pitchFamily="18" charset="0"/>
              </a:rPr>
              <a:t>O uložení trestu zákazu přijímání dotací a subvencí předseda senátu </a:t>
            </a:r>
            <a:r>
              <a:rPr lang="cs-CZ" altLang="cs-CZ" sz="1400" i="1" dirty="0">
                <a:solidFill>
                  <a:schemeClr val="tx1">
                    <a:lumMod val="85000"/>
                    <a:lumOff val="15000"/>
                  </a:schemeClr>
                </a:solidFill>
                <a:latin typeface="Garamond" panose="02020404030301010803" pitchFamily="18" charset="0"/>
              </a:rPr>
              <a:t>(samosoudce)</a:t>
            </a:r>
            <a:r>
              <a:rPr lang="cs-CZ" altLang="cs-CZ" sz="1400" dirty="0">
                <a:solidFill>
                  <a:schemeClr val="tx1">
                    <a:lumMod val="85000"/>
                    <a:lumOff val="15000"/>
                  </a:schemeClr>
                </a:solidFill>
                <a:latin typeface="Garamond" panose="02020404030301010803" pitchFamily="18" charset="0"/>
              </a:rPr>
              <a:t> vyrozumí podle </a:t>
            </a:r>
            <a:r>
              <a:rPr lang="cs-CZ" altLang="cs-CZ" sz="1400" b="1" dirty="0">
                <a:solidFill>
                  <a:schemeClr val="tx1">
                    <a:lumMod val="85000"/>
                    <a:lumOff val="15000"/>
                  </a:schemeClr>
                </a:solidFill>
                <a:effectLst>
                  <a:outerShdw blurRad="38100" dist="38100" dir="2700000" algn="tl">
                    <a:srgbClr val="C0C0C0"/>
                  </a:outerShdw>
                </a:effectLst>
                <a:latin typeface="Garamond" panose="02020404030301010803" pitchFamily="18" charset="0"/>
              </a:rPr>
              <a:t>§ 77 odst. 1 VKŘ</a:t>
            </a:r>
            <a:r>
              <a:rPr lang="cs-CZ" altLang="cs-CZ" sz="1400" dirty="0">
                <a:solidFill>
                  <a:schemeClr val="tx1">
                    <a:lumMod val="85000"/>
                    <a:lumOff val="15000"/>
                  </a:schemeClr>
                </a:solidFill>
                <a:latin typeface="Garamond" panose="02020404030301010803" pitchFamily="18" charset="0"/>
              </a:rPr>
              <a:t> pro soudy orgány a osoby, kterým přísluší spolupůsobit při výkonu tohoto trestu </a:t>
            </a:r>
            <a:r>
              <a:rPr lang="cs-CZ" altLang="cs-CZ" sz="1400" i="1" dirty="0">
                <a:solidFill>
                  <a:schemeClr val="tx1">
                    <a:lumMod val="85000"/>
                    <a:lumOff val="15000"/>
                  </a:schemeClr>
                </a:solidFill>
                <a:latin typeface="Garamond" panose="02020404030301010803" pitchFamily="18" charset="0"/>
              </a:rPr>
              <a:t>(například orgán příslušný k registraci podnikatelské činnosti).</a:t>
            </a:r>
            <a:r>
              <a:rPr lang="cs-CZ" altLang="cs-CZ" sz="1400" dirty="0">
                <a:solidFill>
                  <a:schemeClr val="tx1">
                    <a:lumMod val="85000"/>
                    <a:lumOff val="15000"/>
                  </a:schemeClr>
                </a:solidFill>
                <a:latin typeface="Garamond" panose="02020404030301010803" pitchFamily="18" charset="0"/>
              </a:rPr>
              <a:t> Soud pak sleduje výkon takového trestu a reaguje na příslušné nedostatky </a:t>
            </a:r>
            <a:r>
              <a:rPr lang="cs-CZ" altLang="cs-CZ" sz="1400" b="1" i="1" dirty="0">
                <a:solidFill>
                  <a:schemeClr val="tx1">
                    <a:lumMod val="85000"/>
                    <a:lumOff val="15000"/>
                  </a:schemeClr>
                </a:solidFill>
                <a:effectLst>
                  <a:outerShdw blurRad="38100" dist="38100" dir="2700000" algn="tl">
                    <a:srgbClr val="C0C0C0"/>
                  </a:outerShdw>
                </a:effectLst>
                <a:latin typeface="Garamond" panose="02020404030301010803" pitchFamily="18" charset="0"/>
              </a:rPr>
              <a:t>(§ 77 odst. 3 VKŘ).</a:t>
            </a:r>
          </a:p>
          <a:p>
            <a:pPr marL="0" indent="0" algn="just" eaLnBrk="1" fontAlgn="auto" hangingPunct="1">
              <a:lnSpc>
                <a:spcPct val="80000"/>
              </a:lnSpc>
              <a:spcAft>
                <a:spcPts val="0"/>
              </a:spcAft>
              <a:buFont typeface="Wingdings" panose="05000000000000000000" pitchFamily="2" charset="2"/>
              <a:buNone/>
              <a:defRPr/>
            </a:pPr>
            <a:endParaRPr lang="cs-CZ" altLang="cs-CZ" sz="1400" b="1" dirty="0">
              <a:solidFill>
                <a:schemeClr val="tx1">
                  <a:lumMod val="85000"/>
                  <a:lumOff val="15000"/>
                </a:schemeClr>
              </a:solidFill>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400" dirty="0">
                <a:solidFill>
                  <a:schemeClr val="tx1">
                    <a:lumMod val="85000"/>
                    <a:lumOff val="15000"/>
                  </a:schemeClr>
                </a:solidFill>
                <a:latin typeface="Garamond" panose="02020404030301010803" pitchFamily="18" charset="0"/>
              </a:rPr>
              <a:t>Na </a:t>
            </a:r>
            <a:r>
              <a:rPr lang="cs-CZ" altLang="cs-CZ" sz="1400" b="1" dirty="0">
                <a:solidFill>
                  <a:schemeClr val="tx1">
                    <a:lumMod val="85000"/>
                    <a:lumOff val="15000"/>
                  </a:schemeClr>
                </a:solidFill>
                <a:effectLst>
                  <a:outerShdw blurRad="38100" dist="38100" dir="2700000" algn="tl">
                    <a:srgbClr val="C0C0C0"/>
                  </a:outerShdw>
                </a:effectLst>
                <a:latin typeface="Garamond" panose="02020404030301010803" pitchFamily="18" charset="0"/>
              </a:rPr>
              <a:t>řízení o podmíněném upuštění od výkonu zbytku trestu zákazu přijímání dotací a subvencí</a:t>
            </a:r>
            <a:r>
              <a:rPr lang="cs-CZ" altLang="cs-CZ" sz="1400" dirty="0">
                <a:solidFill>
                  <a:schemeClr val="tx1">
                    <a:lumMod val="85000"/>
                    <a:lumOff val="15000"/>
                  </a:schemeClr>
                </a:solidFill>
                <a:latin typeface="Garamond" panose="02020404030301010803" pitchFamily="18" charset="0"/>
              </a:rPr>
              <a:t>, jakož i na řízení o nařízení výkonu zbytku tohoto trestu se užije přiměřeně ustanovení</a:t>
            </a:r>
            <a:r>
              <a:rPr lang="cs-CZ" altLang="cs-CZ" sz="1400" b="1" dirty="0">
                <a:solidFill>
                  <a:schemeClr val="tx1">
                    <a:lumMod val="85000"/>
                    <a:lumOff val="15000"/>
                  </a:schemeClr>
                </a:solidFill>
                <a:latin typeface="Garamond" panose="02020404030301010803" pitchFamily="18" charset="0"/>
              </a:rPr>
              <a:t> </a:t>
            </a:r>
            <a:r>
              <a:rPr lang="cs-CZ" altLang="cs-CZ" sz="1400" b="1" dirty="0">
                <a:solidFill>
                  <a:schemeClr val="tx1">
                    <a:lumMod val="85000"/>
                    <a:lumOff val="15000"/>
                  </a:schemeClr>
                </a:solidFill>
                <a:effectLst>
                  <a:outerShdw blurRad="38100" dist="38100" dir="2700000" algn="tl">
                    <a:srgbClr val="C0C0C0"/>
                  </a:outerShdw>
                </a:effectLst>
                <a:latin typeface="Garamond" panose="02020404030301010803" pitchFamily="18" charset="0"/>
              </a:rPr>
              <a:t>§ 331 až 333 tr. ř</a:t>
            </a:r>
            <a:r>
              <a:rPr lang="cs-CZ" altLang="cs-CZ" sz="1400" dirty="0">
                <a:solidFill>
                  <a:schemeClr val="tx1">
                    <a:lumMod val="85000"/>
                    <a:lumOff val="15000"/>
                  </a:schemeClr>
                </a:solidFill>
                <a:effectLst>
                  <a:outerShdw blurRad="38100" dist="38100" dir="2700000" algn="tl">
                    <a:srgbClr val="C0C0C0"/>
                  </a:outerShdw>
                </a:effectLst>
                <a:latin typeface="Garamond" panose="02020404030301010803" pitchFamily="18" charset="0"/>
              </a:rPr>
              <a:t>.</a:t>
            </a:r>
            <a:r>
              <a:rPr lang="cs-CZ" altLang="cs-CZ" sz="1400" dirty="0">
                <a:solidFill>
                  <a:schemeClr val="tx1">
                    <a:lumMod val="85000"/>
                    <a:lumOff val="15000"/>
                  </a:schemeClr>
                </a:solidFill>
                <a:latin typeface="Garamond" panose="02020404030301010803" pitchFamily="18" charset="0"/>
              </a:rPr>
              <a:t>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304800" y="457200"/>
            <a:ext cx="8686800" cy="595536"/>
          </a:xfrm>
        </p:spPr>
        <p:txBody>
          <a:bodyPr>
            <a:noAutofit/>
          </a:bodyPr>
          <a:lstStyle/>
          <a:p>
            <a:pPr algn="ctr" eaLnBrk="1" fontAlgn="auto" hangingPunct="1">
              <a:spcAft>
                <a:spcPts val="0"/>
              </a:spcAft>
              <a:defRPr/>
            </a:pPr>
            <a:r>
              <a:rPr lang="cs-CZ" altLang="cs-CZ" sz="1800" b="1" i="1" dirty="0">
                <a:solidFill>
                  <a:srgbClr val="C00000"/>
                </a:solidFill>
                <a:effectLst>
                  <a:outerShdw blurRad="38100" dist="38100" dir="2700000" algn="tl">
                    <a:srgbClr val="000000">
                      <a:alpha val="43137"/>
                    </a:srgbClr>
                  </a:outerShdw>
                  <a:reflection blurRad="12700" stA="48000" endA="300" endPos="55000" dir="5400000" sy="-90000" algn="bl" rotWithShape="0"/>
                </a:effectLst>
                <a:latin typeface="Garamond" panose="02020404030301010803" pitchFamily="18" charset="0"/>
              </a:rPr>
              <a:t>Výkon trestu uveřejnění rozsudku  - § 41</a:t>
            </a:r>
          </a:p>
        </p:txBody>
      </p:sp>
      <p:sp>
        <p:nvSpPr>
          <p:cNvPr id="102403" name="Rectangle 3"/>
          <p:cNvSpPr>
            <a:spLocks noGrp="1" noChangeArrowheads="1"/>
          </p:cNvSpPr>
          <p:nvPr>
            <p:ph idx="1"/>
          </p:nvPr>
        </p:nvSpPr>
        <p:spPr>
          <a:xfrm>
            <a:off x="304800" y="1196752"/>
            <a:ext cx="8686800" cy="4883373"/>
          </a:xfrm>
        </p:spPr>
        <p:txBody>
          <a:bodyPr rtlCol="0">
            <a:normAutofit/>
          </a:bodyPr>
          <a:lstStyle/>
          <a:p>
            <a:pPr marL="0" indent="0" algn="just" eaLnBrk="1" fontAlgn="auto" hangingPunct="1">
              <a:lnSpc>
                <a:spcPct val="80000"/>
              </a:lnSpc>
              <a:spcAft>
                <a:spcPts val="0"/>
              </a:spcAft>
              <a:buFont typeface="Wingdings" panose="05000000000000000000" pitchFamily="2" charset="2"/>
              <a:buNone/>
              <a:defRPr/>
            </a:pPr>
            <a:r>
              <a:rPr lang="cs-CZ" altLang="cs-CZ" sz="1400" b="1" dirty="0">
                <a:solidFill>
                  <a:schemeClr val="tx1">
                    <a:lumMod val="85000"/>
                    <a:lumOff val="15000"/>
                  </a:schemeClr>
                </a:solidFill>
                <a:latin typeface="Garamond" panose="02020404030301010803" pitchFamily="18" charset="0"/>
              </a:rPr>
              <a:t>1)</a:t>
            </a:r>
            <a:r>
              <a:rPr lang="cs-CZ" altLang="cs-CZ" sz="1400" dirty="0">
                <a:solidFill>
                  <a:schemeClr val="tx1">
                    <a:lumMod val="85000"/>
                    <a:lumOff val="15000"/>
                  </a:schemeClr>
                </a:solidFill>
                <a:latin typeface="Garamond" panose="02020404030301010803" pitchFamily="18" charset="0"/>
              </a:rPr>
              <a:t> Jakmile nabude právní moci rozsudek, kterým byl uložen trest uveřejnění rozsudku, vyzve předseda senátu odsouzenou právnickou osobu, aby jej na své náklady a v určené lhůtě a v určeném rozsahu uveřejnila v jím určeném druhu veřejného sdělovacího prostředku.</a:t>
            </a:r>
          </a:p>
          <a:p>
            <a:pPr marL="0" indent="0" algn="just" eaLnBrk="1" fontAlgn="auto" hangingPunct="1">
              <a:lnSpc>
                <a:spcPct val="80000"/>
              </a:lnSpc>
              <a:spcAft>
                <a:spcPts val="0"/>
              </a:spcAft>
              <a:buFont typeface="Wingdings" panose="05000000000000000000" pitchFamily="2" charset="2"/>
              <a:buNone/>
              <a:defRPr/>
            </a:pPr>
            <a:r>
              <a:rPr lang="cs-CZ" altLang="cs-CZ" sz="1400" b="1" dirty="0">
                <a:solidFill>
                  <a:schemeClr val="tx1">
                    <a:lumMod val="85000"/>
                    <a:lumOff val="15000"/>
                  </a:schemeClr>
                </a:solidFill>
                <a:latin typeface="Garamond" panose="02020404030301010803" pitchFamily="18" charset="0"/>
              </a:rPr>
              <a:t>2)</a:t>
            </a:r>
            <a:r>
              <a:rPr lang="cs-CZ" altLang="cs-CZ" sz="1400" dirty="0">
                <a:solidFill>
                  <a:schemeClr val="tx1">
                    <a:lumMod val="85000"/>
                    <a:lumOff val="15000"/>
                  </a:schemeClr>
                </a:solidFill>
                <a:latin typeface="Garamond" panose="02020404030301010803" pitchFamily="18" charset="0"/>
              </a:rPr>
              <a:t> Neuveřejní-li odsouzená právnická osoba rozsudek způsobem uvedeným v odstavci 1, rozhodne předseda senátu o uložení pořádkové pokuty do 500 000 Kč. Tuto pořádkovou pokutu je možno uložit i opakovaně, a to až do doby splnění uložené povinnosti.</a:t>
            </a:r>
          </a:p>
          <a:p>
            <a:pPr marL="0" indent="0" algn="just" eaLnBrk="1" fontAlgn="auto" hangingPunct="1">
              <a:lnSpc>
                <a:spcPct val="80000"/>
              </a:lnSpc>
              <a:spcAft>
                <a:spcPts val="0"/>
              </a:spcAft>
              <a:buFont typeface="Wingdings" panose="05000000000000000000" pitchFamily="2" charset="2"/>
              <a:buNone/>
              <a:defRPr/>
            </a:pPr>
            <a:r>
              <a:rPr lang="cs-CZ" altLang="cs-CZ" sz="1400" b="1" dirty="0">
                <a:solidFill>
                  <a:schemeClr val="tx1">
                    <a:lumMod val="85000"/>
                    <a:lumOff val="15000"/>
                  </a:schemeClr>
                </a:solidFill>
                <a:latin typeface="Garamond" panose="02020404030301010803" pitchFamily="18" charset="0"/>
              </a:rPr>
              <a:t>3)</a:t>
            </a:r>
            <a:r>
              <a:rPr lang="cs-CZ" altLang="cs-CZ" sz="1400" dirty="0">
                <a:solidFill>
                  <a:schemeClr val="tx1">
                    <a:lumMod val="85000"/>
                    <a:lumOff val="15000"/>
                  </a:schemeClr>
                </a:solidFill>
                <a:latin typeface="Garamond" panose="02020404030301010803" pitchFamily="18" charset="0"/>
              </a:rPr>
              <a:t> Proti rozhodnutí podle odstavce 2 je přípustná stížnost, jež má odkladný účinek.</a:t>
            </a:r>
          </a:p>
          <a:p>
            <a:pPr marL="0" indent="0" algn="just" eaLnBrk="1" fontAlgn="auto" hangingPunct="1">
              <a:lnSpc>
                <a:spcPct val="80000"/>
              </a:lnSpc>
              <a:spcAft>
                <a:spcPts val="0"/>
              </a:spcAft>
              <a:buFont typeface="Wingdings" panose="05000000000000000000" pitchFamily="2" charset="2"/>
              <a:buNone/>
              <a:defRPr/>
            </a:pPr>
            <a:endParaRPr lang="cs-CZ" altLang="cs-CZ" sz="1400" dirty="0">
              <a:solidFill>
                <a:schemeClr val="tx1">
                  <a:lumMod val="85000"/>
                  <a:lumOff val="15000"/>
                </a:schemeClr>
              </a:solidFill>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200" dirty="0">
                <a:solidFill>
                  <a:schemeClr val="tx1">
                    <a:lumMod val="85000"/>
                    <a:lumOff val="15000"/>
                  </a:schemeClr>
                </a:solidFill>
                <a:latin typeface="Garamond" panose="02020404030301010803" pitchFamily="18" charset="0"/>
              </a:rPr>
              <a:t>V návaznosti na ustanovení </a:t>
            </a:r>
            <a:r>
              <a:rPr lang="cs-CZ" altLang="cs-CZ" sz="1200" b="1" dirty="0">
                <a:solidFill>
                  <a:schemeClr val="tx1">
                    <a:lumMod val="85000"/>
                    <a:lumOff val="15000"/>
                  </a:schemeClr>
                </a:solidFill>
                <a:effectLst>
                  <a:outerShdw blurRad="38100" dist="38100" dir="2700000" algn="tl">
                    <a:srgbClr val="C0C0C0"/>
                  </a:outerShdw>
                </a:effectLst>
                <a:latin typeface="Garamond" panose="02020404030301010803" pitchFamily="18" charset="0"/>
              </a:rPr>
              <a:t>§ 23</a:t>
            </a:r>
            <a:r>
              <a:rPr lang="cs-CZ" altLang="cs-CZ" sz="1200" dirty="0">
                <a:solidFill>
                  <a:schemeClr val="tx1">
                    <a:lumMod val="85000"/>
                    <a:lumOff val="15000"/>
                  </a:schemeClr>
                </a:solidFill>
                <a:latin typeface="Garamond" panose="02020404030301010803" pitchFamily="18" charset="0"/>
              </a:rPr>
              <a:t> se upravuje výkon trestu uveřejnění rozsudku tak, že </a:t>
            </a:r>
            <a:r>
              <a:rPr lang="cs-CZ" altLang="cs-CZ" sz="1200" b="1" dirty="0">
                <a:solidFill>
                  <a:schemeClr val="tx1">
                    <a:lumMod val="85000"/>
                    <a:lumOff val="15000"/>
                  </a:schemeClr>
                </a:solidFill>
                <a:latin typeface="Garamond" panose="02020404030301010803" pitchFamily="18" charset="0"/>
              </a:rPr>
              <a:t>předseda senátu vyzve právnickou osobu</a:t>
            </a:r>
            <a:r>
              <a:rPr lang="cs-CZ" altLang="cs-CZ" sz="1200" dirty="0">
                <a:solidFill>
                  <a:schemeClr val="tx1">
                    <a:lumMod val="85000"/>
                    <a:lumOff val="15000"/>
                  </a:schemeClr>
                </a:solidFill>
                <a:latin typeface="Garamond" panose="02020404030301010803" pitchFamily="18" charset="0"/>
              </a:rPr>
              <a:t>, aby na své náklady uveřejnila odsuzující rozsudek nebo jeho stanovenou část v určeném druhu veřejného sdělovacího prostředku </a:t>
            </a:r>
            <a:r>
              <a:rPr lang="cs-CZ" altLang="cs-CZ" sz="1200" i="1" dirty="0">
                <a:solidFill>
                  <a:schemeClr val="tx1">
                    <a:lumMod val="85000"/>
                    <a:lumOff val="15000"/>
                  </a:schemeClr>
                </a:solidFill>
                <a:latin typeface="Garamond" panose="02020404030301010803" pitchFamily="18" charset="0"/>
              </a:rPr>
              <a:t>(tisk, rozhlas, televize, internet)</a:t>
            </a:r>
            <a:r>
              <a:rPr lang="cs-CZ" altLang="cs-CZ" sz="1200" dirty="0">
                <a:solidFill>
                  <a:schemeClr val="tx1">
                    <a:lumMod val="85000"/>
                    <a:lumOff val="15000"/>
                  </a:schemeClr>
                </a:solidFill>
                <a:latin typeface="Garamond" panose="02020404030301010803" pitchFamily="18" charset="0"/>
              </a:rPr>
              <a:t> v určené lhůtě.</a:t>
            </a:r>
          </a:p>
          <a:p>
            <a:pPr marL="0" indent="0" algn="just" eaLnBrk="1" fontAlgn="auto" hangingPunct="1">
              <a:lnSpc>
                <a:spcPct val="80000"/>
              </a:lnSpc>
              <a:spcAft>
                <a:spcPts val="0"/>
              </a:spcAft>
              <a:buFont typeface="Wingdings" panose="05000000000000000000" pitchFamily="2" charset="2"/>
              <a:buNone/>
              <a:defRPr/>
            </a:pPr>
            <a:endParaRPr lang="cs-CZ" altLang="cs-CZ" sz="1200" b="1" dirty="0">
              <a:solidFill>
                <a:schemeClr val="tx1">
                  <a:lumMod val="85000"/>
                  <a:lumOff val="15000"/>
                </a:schemeClr>
              </a:solidFill>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200" b="1" dirty="0">
                <a:solidFill>
                  <a:schemeClr val="tx1">
                    <a:lumMod val="85000"/>
                    <a:lumOff val="15000"/>
                  </a:schemeClr>
                </a:solidFill>
                <a:latin typeface="Garamond" panose="02020404030301010803" pitchFamily="18" charset="0"/>
              </a:rPr>
              <a:t>Předseda senátu určuje:</a:t>
            </a:r>
          </a:p>
          <a:p>
            <a:pPr marL="0" indent="0" algn="just" eaLnBrk="1" fontAlgn="auto" hangingPunct="1">
              <a:lnSpc>
                <a:spcPct val="80000"/>
              </a:lnSpc>
              <a:spcAft>
                <a:spcPts val="0"/>
              </a:spcAft>
              <a:buFont typeface="Wingdings" panose="05000000000000000000" pitchFamily="2" charset="2"/>
              <a:buNone/>
              <a:defRPr/>
            </a:pPr>
            <a:endParaRPr lang="cs-CZ" altLang="cs-CZ" sz="1200" b="1" dirty="0">
              <a:solidFill>
                <a:schemeClr val="tx1">
                  <a:lumMod val="85000"/>
                  <a:lumOff val="15000"/>
                </a:schemeClr>
              </a:solidFill>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200" dirty="0">
                <a:solidFill>
                  <a:schemeClr val="tx1">
                    <a:lumMod val="85000"/>
                    <a:lumOff val="15000"/>
                  </a:schemeClr>
                </a:solidFill>
                <a:latin typeface="Garamond" panose="02020404030301010803" pitchFamily="18" charset="0"/>
              </a:rPr>
              <a:t>lhůtu k uveřejnění,</a:t>
            </a:r>
          </a:p>
          <a:p>
            <a:pPr marL="0" indent="0" algn="just" eaLnBrk="1" fontAlgn="auto" hangingPunct="1">
              <a:lnSpc>
                <a:spcPct val="80000"/>
              </a:lnSpc>
              <a:spcAft>
                <a:spcPts val="0"/>
              </a:spcAft>
              <a:buFont typeface="Wingdings" panose="05000000000000000000" pitchFamily="2" charset="2"/>
              <a:buNone/>
              <a:defRPr/>
            </a:pPr>
            <a:endParaRPr lang="cs-CZ" altLang="cs-CZ" sz="1200" dirty="0">
              <a:solidFill>
                <a:schemeClr val="tx1">
                  <a:lumMod val="85000"/>
                  <a:lumOff val="15000"/>
                </a:schemeClr>
              </a:solidFill>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200" dirty="0">
                <a:solidFill>
                  <a:schemeClr val="tx1">
                    <a:lumMod val="85000"/>
                    <a:lumOff val="15000"/>
                  </a:schemeClr>
                </a:solidFill>
                <a:latin typeface="Garamond" panose="02020404030301010803" pitchFamily="18" charset="0"/>
              </a:rPr>
              <a:t>rozsah uveřejnění,</a:t>
            </a:r>
          </a:p>
          <a:p>
            <a:pPr marL="0" indent="0" algn="just" eaLnBrk="1" fontAlgn="auto" hangingPunct="1">
              <a:lnSpc>
                <a:spcPct val="80000"/>
              </a:lnSpc>
              <a:spcAft>
                <a:spcPts val="0"/>
              </a:spcAft>
              <a:buFont typeface="Wingdings" panose="05000000000000000000" pitchFamily="2" charset="2"/>
              <a:buNone/>
              <a:defRPr/>
            </a:pPr>
            <a:endParaRPr lang="cs-CZ" altLang="cs-CZ" sz="1200" dirty="0">
              <a:solidFill>
                <a:schemeClr val="tx1">
                  <a:lumMod val="85000"/>
                  <a:lumOff val="15000"/>
                </a:schemeClr>
              </a:solidFill>
              <a:latin typeface="Garamond" panose="02020404030301010803" pitchFamily="18" charset="0"/>
            </a:endParaRPr>
          </a:p>
          <a:p>
            <a:pPr marL="0" indent="0" algn="just" eaLnBrk="1" fontAlgn="auto" hangingPunct="1">
              <a:lnSpc>
                <a:spcPct val="80000"/>
              </a:lnSpc>
              <a:spcAft>
                <a:spcPts val="0"/>
              </a:spcAft>
              <a:buFont typeface="Wingdings" panose="05000000000000000000" pitchFamily="2" charset="2"/>
              <a:buNone/>
              <a:defRPr/>
            </a:pPr>
            <a:r>
              <a:rPr lang="cs-CZ" altLang="cs-CZ" sz="1200" dirty="0">
                <a:solidFill>
                  <a:schemeClr val="tx1">
                    <a:lumMod val="85000"/>
                    <a:lumOff val="15000"/>
                  </a:schemeClr>
                </a:solidFill>
                <a:latin typeface="Garamond" panose="02020404030301010803" pitchFamily="18" charset="0"/>
              </a:rPr>
              <a:t>druh veřejného sdělovacího prostředku.</a:t>
            </a:r>
          </a:p>
          <a:p>
            <a:pPr marL="0" indent="0" algn="just" eaLnBrk="1" fontAlgn="auto" hangingPunct="1">
              <a:lnSpc>
                <a:spcPct val="80000"/>
              </a:lnSpc>
              <a:spcAft>
                <a:spcPts val="0"/>
              </a:spcAft>
              <a:buFont typeface="Wingdings" panose="05000000000000000000" pitchFamily="2" charset="2"/>
              <a:buNone/>
              <a:defRPr/>
            </a:pPr>
            <a:r>
              <a:rPr lang="cs-CZ" altLang="cs-CZ" sz="1200" dirty="0">
                <a:solidFill>
                  <a:schemeClr val="tx1">
                    <a:lumMod val="85000"/>
                    <a:lumOff val="15000"/>
                  </a:schemeClr>
                </a:solidFill>
                <a:latin typeface="Garamond" panose="02020404030301010803" pitchFamily="18" charset="0"/>
              </a:rPr>
              <a:t> </a:t>
            </a:r>
          </a:p>
          <a:p>
            <a:pPr marL="0" indent="0" algn="just" eaLnBrk="1" fontAlgn="auto" hangingPunct="1">
              <a:lnSpc>
                <a:spcPct val="80000"/>
              </a:lnSpc>
              <a:spcAft>
                <a:spcPts val="0"/>
              </a:spcAft>
              <a:buFont typeface="Wingdings" panose="05000000000000000000" pitchFamily="2" charset="2"/>
              <a:buNone/>
              <a:defRPr/>
            </a:pPr>
            <a:r>
              <a:rPr lang="cs-CZ" altLang="cs-CZ" sz="1200" dirty="0">
                <a:solidFill>
                  <a:schemeClr val="tx1">
                    <a:lumMod val="85000"/>
                    <a:lumOff val="15000"/>
                  </a:schemeClr>
                </a:solidFill>
                <a:latin typeface="Garamond" panose="02020404030301010803" pitchFamily="18" charset="0"/>
              </a:rPr>
              <a:t>K zajištění splnění této povinnosti má předseda senátu možnost opakovaně ukládat pořádkovou pokutu až do výše</a:t>
            </a:r>
            <a:r>
              <a:rPr lang="cs-CZ" altLang="cs-CZ" sz="1200" b="1" dirty="0">
                <a:solidFill>
                  <a:schemeClr val="tx1">
                    <a:lumMod val="85000"/>
                    <a:lumOff val="15000"/>
                  </a:schemeClr>
                </a:solidFill>
                <a:latin typeface="Garamond" panose="02020404030301010803" pitchFamily="18" charset="0"/>
              </a:rPr>
              <a:t>  500 000 Kč</a:t>
            </a:r>
            <a:r>
              <a:rPr lang="cs-CZ" altLang="cs-CZ" sz="1200" dirty="0">
                <a:solidFill>
                  <a:schemeClr val="tx1">
                    <a:lumMod val="85000"/>
                    <a:lumOff val="15000"/>
                  </a:schemeClr>
                </a:solidFill>
                <a:latin typeface="Garamond" panose="02020404030301010803" pitchFamily="18" charset="0"/>
              </a:rPr>
              <a:t>, a to až do doby, než odsouzená právnická osoba uloženou povinnost splní.</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606550" y="965200"/>
            <a:ext cx="5918200" cy="519113"/>
          </a:xfrm>
        </p:spPr>
        <p:txBody>
          <a:bodyPr>
            <a:noAutofit/>
          </a:bodyPr>
          <a:lstStyle/>
          <a:p>
            <a:pPr eaLnBrk="1" fontAlgn="auto" hangingPunct="1">
              <a:spcAft>
                <a:spcPts val="0"/>
              </a:spcAft>
              <a:defRPr/>
            </a:pPr>
            <a:r>
              <a:rPr lang="cs-CZ" sz="2000" b="1" i="1" dirty="0">
                <a:solidFill>
                  <a:srgbClr val="C00000"/>
                </a:solidFill>
                <a:effectLst>
                  <a:outerShdw blurRad="38100" dist="38100" dir="2700000" algn="tl">
                    <a:srgbClr val="000000">
                      <a:alpha val="43137"/>
                    </a:srgbClr>
                  </a:outerShdw>
                </a:effectLst>
                <a:latin typeface="Garamond" panose="02020404030301010803" pitchFamily="18" charset="0"/>
              </a:rPr>
              <a:t>Předmět úpravy a vztah k jiným zákonům - § 1</a:t>
            </a:r>
          </a:p>
        </p:txBody>
      </p:sp>
      <p:sp>
        <p:nvSpPr>
          <p:cNvPr id="3" name="Zástupný symbol pro obsah 2"/>
          <p:cNvSpPr>
            <a:spLocks noGrp="1"/>
          </p:cNvSpPr>
          <p:nvPr>
            <p:ph idx="1"/>
          </p:nvPr>
        </p:nvSpPr>
        <p:spPr>
          <a:xfrm>
            <a:off x="395288" y="1719263"/>
            <a:ext cx="8291512" cy="4086225"/>
          </a:xfrm>
        </p:spPr>
        <p:txBody>
          <a:bodyPr rtlCol="0">
            <a:normAutofit/>
          </a:bodyPr>
          <a:lstStyle/>
          <a:p>
            <a:pPr algn="just" eaLnBrk="1" fontAlgn="auto" hangingPunct="1">
              <a:spcAft>
                <a:spcPts val="0"/>
              </a:spcAft>
              <a:buFont typeface="Wingdings" panose="05000000000000000000" pitchFamily="2" charset="2"/>
              <a:buNone/>
              <a:defRPr/>
            </a:pPr>
            <a:r>
              <a:rPr lang="cs-CZ" sz="1200" dirty="0">
                <a:solidFill>
                  <a:srgbClr val="00B0F0"/>
                </a:solidFill>
                <a:latin typeface="Garamond" panose="02020404030301010803" pitchFamily="18" charset="0"/>
              </a:rPr>
              <a:t> </a:t>
            </a:r>
            <a:r>
              <a:rPr lang="cs-CZ" sz="1400" b="1" dirty="0">
                <a:solidFill>
                  <a:srgbClr val="00B0F0"/>
                </a:solidFill>
                <a:effectLst>
                  <a:outerShdw blurRad="38100" dist="38100" dir="2700000" algn="tl">
                    <a:srgbClr val="000000">
                      <a:alpha val="43137"/>
                    </a:srgbClr>
                  </a:outerShdw>
                </a:effectLst>
                <a:latin typeface="Garamond" panose="02020404030301010803" pitchFamily="18" charset="0"/>
              </a:rPr>
              <a:t>Absence zvláštní úpravy v </a:t>
            </a:r>
            <a:r>
              <a:rPr lang="cs-CZ" sz="1400" b="1" dirty="0" err="1">
                <a:solidFill>
                  <a:srgbClr val="00B0F0"/>
                </a:solidFill>
                <a:effectLst>
                  <a:outerShdw blurRad="38100" dist="38100" dir="2700000" algn="tl">
                    <a:srgbClr val="000000">
                      <a:alpha val="43137"/>
                    </a:srgbClr>
                  </a:outerShdw>
                </a:effectLst>
                <a:latin typeface="Garamond" panose="02020404030301010803" pitchFamily="18" charset="0"/>
              </a:rPr>
              <a:t>TOPOZ</a:t>
            </a:r>
            <a:r>
              <a:rPr lang="cs-CZ" sz="1400" dirty="0">
                <a:solidFill>
                  <a:srgbClr val="00B0F0"/>
                </a:solidFill>
                <a:effectLst>
                  <a:outerShdw blurRad="38100" dist="38100" dir="2700000" algn="tl">
                    <a:srgbClr val="000000">
                      <a:alpha val="43137"/>
                    </a:srgbClr>
                  </a:outerShdw>
                </a:effectLst>
                <a:latin typeface="Garamond" panose="02020404030301010803" pitchFamily="18" charset="0"/>
              </a:rPr>
              <a:t> </a:t>
            </a:r>
            <a:r>
              <a:rPr lang="cs-CZ" sz="1200" dirty="0">
                <a:solidFill>
                  <a:srgbClr val="00B0F0"/>
                </a:solidFill>
                <a:latin typeface="Garamond" panose="02020404030301010803" pitchFamily="18" charset="0"/>
              </a:rPr>
              <a:t>- </a:t>
            </a:r>
            <a:r>
              <a:rPr lang="cs-CZ" sz="1200" dirty="0">
                <a:solidFill>
                  <a:schemeClr val="tx1">
                    <a:lumMod val="85000"/>
                    <a:lumOff val="15000"/>
                  </a:schemeClr>
                </a:solidFill>
                <a:latin typeface="Garamond" panose="02020404030301010803" pitchFamily="18" charset="0"/>
              </a:rPr>
              <a:t>pokud </a:t>
            </a:r>
            <a:r>
              <a:rPr lang="cs-CZ" sz="1200" dirty="0" err="1">
                <a:solidFill>
                  <a:schemeClr val="tx1">
                    <a:lumMod val="85000"/>
                    <a:lumOff val="15000"/>
                  </a:schemeClr>
                </a:solidFill>
                <a:latin typeface="Garamond" panose="02020404030301010803" pitchFamily="18" charset="0"/>
              </a:rPr>
              <a:t>TOPOZ</a:t>
            </a:r>
            <a:r>
              <a:rPr lang="cs-CZ" sz="1200" dirty="0">
                <a:solidFill>
                  <a:schemeClr val="tx1">
                    <a:lumMod val="85000"/>
                    <a:lumOff val="15000"/>
                  </a:schemeClr>
                </a:solidFill>
                <a:latin typeface="Garamond" panose="02020404030301010803" pitchFamily="18" charset="0"/>
              </a:rPr>
              <a:t> konkrétní institut neupravuje, platí obecná úprava podle trestního zákoníku a trestního řádu, není-li to z povahy věci vyloučeno.</a:t>
            </a:r>
          </a:p>
          <a:p>
            <a:pPr algn="just" eaLnBrk="1" fontAlgn="auto" hangingPunct="1">
              <a:spcAft>
                <a:spcPts val="0"/>
              </a:spcAft>
              <a:buFont typeface="Wingdings" panose="05000000000000000000" pitchFamily="2" charset="2"/>
              <a:buNone/>
              <a:defRPr/>
            </a:pPr>
            <a:endParaRPr lang="cs-CZ" sz="1200" dirty="0">
              <a:solidFill>
                <a:schemeClr val="tx1">
                  <a:lumMod val="85000"/>
                  <a:lumOff val="15000"/>
                </a:schemeClr>
              </a:solidFill>
              <a:latin typeface="Garamond" panose="02020404030301010803" pitchFamily="18" charset="0"/>
            </a:endParaRPr>
          </a:p>
          <a:p>
            <a:pPr algn="just" eaLnBrk="1" fontAlgn="auto" hangingPunct="1">
              <a:spcAft>
                <a:spcPts val="0"/>
              </a:spcAft>
              <a:buFont typeface="Wingdings" panose="05000000000000000000" pitchFamily="2" charset="2"/>
              <a:buNone/>
              <a:defRPr/>
            </a:pPr>
            <a:r>
              <a:rPr lang="cs-CZ" sz="1400" b="1" dirty="0">
                <a:solidFill>
                  <a:srgbClr val="00B0F0"/>
                </a:solidFill>
                <a:effectLst>
                  <a:outerShdw blurRad="38100" dist="38100" dir="2700000" algn="tl">
                    <a:srgbClr val="000000">
                      <a:alpha val="43137"/>
                    </a:srgbClr>
                  </a:outerShdw>
                </a:effectLst>
                <a:latin typeface="Garamond" panose="02020404030301010803" pitchFamily="18" charset="0"/>
              </a:rPr>
              <a:t>Částečná zvláštní úprava v </a:t>
            </a:r>
            <a:r>
              <a:rPr lang="cs-CZ" sz="1400" b="1" dirty="0" err="1">
                <a:solidFill>
                  <a:srgbClr val="00B0F0"/>
                </a:solidFill>
                <a:effectLst>
                  <a:outerShdw blurRad="38100" dist="38100" dir="2700000" algn="tl">
                    <a:srgbClr val="000000">
                      <a:alpha val="43137"/>
                    </a:srgbClr>
                  </a:outerShdw>
                </a:effectLst>
                <a:latin typeface="Garamond" panose="02020404030301010803" pitchFamily="18" charset="0"/>
              </a:rPr>
              <a:t>TOPOZ</a:t>
            </a:r>
            <a:r>
              <a:rPr lang="cs-CZ" sz="1400" dirty="0">
                <a:solidFill>
                  <a:srgbClr val="00B0F0"/>
                </a:solidFill>
                <a:effectLst>
                  <a:outerShdw blurRad="38100" dist="38100" dir="2700000" algn="tl">
                    <a:srgbClr val="000000">
                      <a:alpha val="43137"/>
                    </a:srgbClr>
                  </a:outerShdw>
                </a:effectLst>
                <a:latin typeface="Garamond" panose="02020404030301010803" pitchFamily="18" charset="0"/>
              </a:rPr>
              <a:t> </a:t>
            </a:r>
            <a:r>
              <a:rPr lang="cs-CZ" sz="1200" dirty="0">
                <a:solidFill>
                  <a:schemeClr val="tx1">
                    <a:lumMod val="85000"/>
                    <a:lumOff val="15000"/>
                  </a:schemeClr>
                </a:solidFill>
                <a:latin typeface="Garamond" panose="02020404030301010803" pitchFamily="18" charset="0"/>
              </a:rPr>
              <a:t>- pokud </a:t>
            </a:r>
            <a:r>
              <a:rPr lang="cs-CZ" sz="1200" dirty="0" err="1">
                <a:solidFill>
                  <a:schemeClr val="tx1">
                    <a:lumMod val="85000"/>
                    <a:lumOff val="15000"/>
                  </a:schemeClr>
                </a:solidFill>
                <a:latin typeface="Garamond" panose="02020404030301010803" pitchFamily="18" charset="0"/>
              </a:rPr>
              <a:t>TOPOZ</a:t>
            </a:r>
            <a:r>
              <a:rPr lang="cs-CZ" sz="1200" dirty="0">
                <a:solidFill>
                  <a:schemeClr val="tx1">
                    <a:lumMod val="85000"/>
                    <a:lumOff val="15000"/>
                  </a:schemeClr>
                </a:solidFill>
                <a:latin typeface="Garamond" panose="02020404030301010803" pitchFamily="18" charset="0"/>
              </a:rPr>
              <a:t> upravuje některý z institutů toliko částečně, opět subsidiárně platí ve zbytku úpravy trestní zákoník a trestní řád, pokud to z povahy věci není vyloučeno (trest odnětí svobody, trest domácího vězení, nutná obhajoba atd.).</a:t>
            </a:r>
          </a:p>
          <a:p>
            <a:pPr algn="just" eaLnBrk="1" fontAlgn="auto" hangingPunct="1">
              <a:spcAft>
                <a:spcPts val="0"/>
              </a:spcAft>
              <a:buFont typeface="Wingdings" panose="05000000000000000000" pitchFamily="2" charset="2"/>
              <a:buNone/>
              <a:defRPr/>
            </a:pPr>
            <a:endParaRPr lang="cs-CZ" sz="1200" dirty="0">
              <a:solidFill>
                <a:schemeClr val="tx1">
                  <a:lumMod val="85000"/>
                  <a:lumOff val="15000"/>
                </a:schemeClr>
              </a:solidFill>
              <a:latin typeface="Garamond" panose="02020404030301010803" pitchFamily="18" charset="0"/>
            </a:endParaRPr>
          </a:p>
          <a:p>
            <a:pPr algn="just" eaLnBrk="1" fontAlgn="auto" hangingPunct="1">
              <a:spcAft>
                <a:spcPts val="0"/>
              </a:spcAft>
              <a:buFont typeface="Wingdings" panose="05000000000000000000" pitchFamily="2" charset="2"/>
              <a:buNone/>
              <a:defRPr/>
            </a:pPr>
            <a:r>
              <a:rPr lang="cs-CZ" sz="1400" b="1" dirty="0">
                <a:solidFill>
                  <a:srgbClr val="FFC000"/>
                </a:solidFill>
                <a:effectLst>
                  <a:outerShdw blurRad="38100" dist="38100" dir="2700000" algn="tl">
                    <a:srgbClr val="000000">
                      <a:alpha val="43137"/>
                    </a:srgbClr>
                  </a:outerShdw>
                </a:effectLst>
                <a:latin typeface="Garamond" panose="02020404030301010803" pitchFamily="18" charset="0"/>
              </a:rPr>
              <a:t>K odst. 3</a:t>
            </a:r>
            <a:endParaRPr lang="cs-CZ" sz="1400" dirty="0">
              <a:solidFill>
                <a:srgbClr val="FFC000"/>
              </a:solidFill>
              <a:effectLst>
                <a:outerShdw blurRad="38100" dist="38100" dir="2700000" algn="tl">
                  <a:srgbClr val="000000">
                    <a:alpha val="43137"/>
                  </a:srgbClr>
                </a:outerShdw>
              </a:effectLst>
              <a:latin typeface="Garamond" panose="02020404030301010803" pitchFamily="18" charset="0"/>
            </a:endParaRPr>
          </a:p>
          <a:p>
            <a:pPr algn="just" eaLnBrk="1" fontAlgn="auto" hangingPunct="1">
              <a:spcAft>
                <a:spcPts val="0"/>
              </a:spcAft>
              <a:buFont typeface="Wingdings" panose="05000000000000000000" pitchFamily="2" charset="2"/>
              <a:buNone/>
              <a:defRPr/>
            </a:pPr>
            <a:r>
              <a:rPr lang="cs-CZ" sz="1400" b="1" dirty="0">
                <a:solidFill>
                  <a:srgbClr val="00B0F0"/>
                </a:solidFill>
                <a:effectLst>
                  <a:outerShdw blurRad="38100" dist="38100" dir="2700000" algn="tl">
                    <a:srgbClr val="000000">
                      <a:alpha val="43137"/>
                    </a:srgbClr>
                  </a:outerShdw>
                </a:effectLst>
                <a:latin typeface="Garamond" panose="02020404030301010803" pitchFamily="18" charset="0"/>
              </a:rPr>
              <a:t>Technické ustanovení</a:t>
            </a:r>
            <a:r>
              <a:rPr lang="cs-CZ" sz="1200" dirty="0">
                <a:solidFill>
                  <a:schemeClr val="tx1">
                    <a:lumMod val="85000"/>
                    <a:lumOff val="15000"/>
                  </a:schemeClr>
                </a:solidFill>
                <a:latin typeface="Garamond" panose="02020404030301010803" pitchFamily="18" charset="0"/>
              </a:rPr>
              <a:t>, podle kterého v případě, že by jiný právní předpis odkazoval na trestní řízení, znamenalo by to, že odkazuje nejen na trestní řád a zák. č. 218/2003 Sb. (srov. § 97 odst. 2), ale i na </a:t>
            </a:r>
            <a:r>
              <a:rPr lang="cs-CZ" sz="1200" dirty="0" err="1">
                <a:solidFill>
                  <a:schemeClr val="tx1">
                    <a:lumMod val="85000"/>
                    <a:lumOff val="15000"/>
                  </a:schemeClr>
                </a:solidFill>
                <a:latin typeface="Garamond" panose="02020404030301010803" pitchFamily="18" charset="0"/>
              </a:rPr>
              <a:t>TOPOZ</a:t>
            </a:r>
            <a:r>
              <a:rPr lang="cs-CZ" sz="1200" dirty="0">
                <a:solidFill>
                  <a:schemeClr val="tx1">
                    <a:lumMod val="85000"/>
                    <a:lumOff val="15000"/>
                  </a:schemeClr>
                </a:solidFill>
                <a:latin typeface="Garamond" panose="02020404030301010803" pitchFamily="18" charset="0"/>
              </a:rPr>
              <a:t>, který vedle obou zmiňovaných právních předpisů je nově právním předpisem dalším, který upravuje trestní řízení.</a:t>
            </a:r>
          </a:p>
          <a:p>
            <a:pPr algn="just" eaLnBrk="1" fontAlgn="auto" hangingPunct="1">
              <a:spcAft>
                <a:spcPts val="0"/>
              </a:spcAft>
              <a:buFont typeface="Wingdings" panose="05000000000000000000" pitchFamily="2" charset="2"/>
              <a:buNone/>
              <a:defRPr/>
            </a:pPr>
            <a:endParaRPr lang="cs-CZ" sz="1200" dirty="0">
              <a:solidFill>
                <a:schemeClr val="tx1">
                  <a:lumMod val="85000"/>
                  <a:lumOff val="15000"/>
                </a:schemeClr>
              </a:solidFill>
              <a:latin typeface="Garamond" panose="02020404030301010803" pitchFamily="18" charset="0"/>
            </a:endParaRPr>
          </a:p>
          <a:p>
            <a:pPr algn="just" eaLnBrk="1" fontAlgn="auto" hangingPunct="1">
              <a:spcAft>
                <a:spcPts val="0"/>
              </a:spcAft>
              <a:buFont typeface="Wingdings" panose="05000000000000000000" pitchFamily="2" charset="2"/>
              <a:buNone/>
              <a:defRPr/>
            </a:pPr>
            <a:endParaRPr lang="cs-CZ" sz="1200" dirty="0">
              <a:solidFill>
                <a:schemeClr val="tx1">
                  <a:lumMod val="85000"/>
                  <a:lumOff val="15000"/>
                </a:schemeClr>
              </a:solidFill>
              <a:latin typeface="Garamond" panose="02020404030301010803"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63713" y="692150"/>
            <a:ext cx="5780087" cy="865188"/>
          </a:xfrm>
        </p:spPr>
        <p:txBody>
          <a:bodyPr>
            <a:noAutofit/>
          </a:bodyPr>
          <a:lstStyle/>
          <a:p>
            <a:pPr eaLnBrk="1" fontAlgn="auto" hangingPunct="1">
              <a:spcAft>
                <a:spcPts val="0"/>
              </a:spcAft>
              <a:defRPr/>
            </a:pPr>
            <a: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t>Přiměřenost trestu a ochranného opatření</a:t>
            </a:r>
            <a:b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br>
            <a: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t>§ 14</a:t>
            </a:r>
          </a:p>
        </p:txBody>
      </p:sp>
      <p:sp>
        <p:nvSpPr>
          <p:cNvPr id="3" name="Zástupný symbol pro obsah 2"/>
          <p:cNvSpPr>
            <a:spLocks noGrp="1"/>
          </p:cNvSpPr>
          <p:nvPr>
            <p:ph idx="1"/>
          </p:nvPr>
        </p:nvSpPr>
        <p:spPr>
          <a:xfrm>
            <a:off x="1692275" y="1700213"/>
            <a:ext cx="5851525" cy="4040187"/>
          </a:xfrm>
        </p:spPr>
        <p:txBody>
          <a:bodyPr rtlCol="0">
            <a:normAutofit/>
          </a:bodyPr>
          <a:lstStyle/>
          <a:p>
            <a:pPr marL="0" indent="0" algn="just" eaLnBrk="1" fontAlgn="auto" hangingPunct="1">
              <a:spcAft>
                <a:spcPts val="0"/>
              </a:spcAft>
              <a:buFont typeface="Wingdings" panose="05000000000000000000" pitchFamily="2" charset="2"/>
              <a:buNone/>
              <a:defRPr/>
            </a:pPr>
            <a:r>
              <a:rPr lang="cs-CZ" sz="1200" b="1" dirty="0">
                <a:solidFill>
                  <a:schemeClr val="tx1">
                    <a:lumMod val="85000"/>
                    <a:lumOff val="15000"/>
                  </a:schemeClr>
                </a:solidFill>
                <a:latin typeface="Garamond" panose="02020404030301010803" pitchFamily="18" charset="0"/>
              </a:rPr>
              <a:t>1)</a:t>
            </a:r>
            <a:r>
              <a:rPr lang="cs-CZ" sz="1200" dirty="0">
                <a:solidFill>
                  <a:schemeClr val="tx1">
                    <a:lumMod val="85000"/>
                    <a:lumOff val="15000"/>
                  </a:schemeClr>
                </a:solidFill>
                <a:latin typeface="Garamond" panose="02020404030301010803" pitchFamily="18" charset="0"/>
              </a:rPr>
              <a:t> Při stanovení druhu trestu a jeho výměry přihlédne soud k povaze a závažnosti trestného činu, k poměrům právnické osoby, včetně její dosavadní činnosti a jejích majetkových poměrů; přitom přihlédne též k tomu, </a:t>
            </a:r>
            <a:r>
              <a:rPr lang="cs-CZ" sz="1200" b="1" i="1" dirty="0">
                <a:solidFill>
                  <a:srgbClr val="FFC000"/>
                </a:solidFill>
                <a:effectLst>
                  <a:outerShdw blurRad="38100" dist="38100" dir="2700000" algn="tl">
                    <a:srgbClr val="000000">
                      <a:alpha val="43137"/>
                    </a:srgbClr>
                  </a:outerShdw>
                </a:effectLst>
                <a:latin typeface="Garamond" panose="02020404030301010803" pitchFamily="18" charset="0"/>
              </a:rPr>
              <a:t>zda právnická osoba vykonává činnost ve veřejném zájmu, která má strategický nebo obtížně nahraditelný význam</a:t>
            </a:r>
            <a:r>
              <a:rPr lang="cs-CZ" sz="1200" dirty="0">
                <a:solidFill>
                  <a:schemeClr val="tx1">
                    <a:lumMod val="85000"/>
                    <a:lumOff val="15000"/>
                  </a:schemeClr>
                </a:solidFill>
                <a:latin typeface="Garamond" panose="02020404030301010803" pitchFamily="18" charset="0"/>
              </a:rPr>
              <a:t> pro národní hospodářství, obranu nebo bezpečnost. Dále soud přihlédne k působení právnické osoby po činu, zejména k její případné účinné snaze nahradit škodu nebo odstranit jiné škodlivé následky činu. Přihlédne také </a:t>
            </a:r>
            <a:r>
              <a:rPr lang="cs-CZ" sz="1200" b="1" i="1" dirty="0">
                <a:solidFill>
                  <a:srgbClr val="FFC000"/>
                </a:solidFill>
                <a:effectLst>
                  <a:outerShdw blurRad="38100" dist="38100" dir="2700000" algn="tl">
                    <a:srgbClr val="000000">
                      <a:alpha val="43137"/>
                    </a:srgbClr>
                  </a:outerShdw>
                </a:effectLst>
                <a:latin typeface="Garamond" panose="02020404030301010803" pitchFamily="18" charset="0"/>
              </a:rPr>
              <a:t>k účinkům a důsledkům, které lze očekávat od trestu pro budoucí činnost právnické osoby</a:t>
            </a:r>
            <a:r>
              <a:rPr lang="cs-CZ" sz="1200" dirty="0">
                <a:solidFill>
                  <a:schemeClr val="tx1">
                    <a:lumMod val="85000"/>
                    <a:lumOff val="15000"/>
                  </a:schemeClr>
                </a:solidFill>
                <a:latin typeface="Garamond" panose="02020404030301010803" pitchFamily="18" charset="0"/>
              </a:rPr>
              <a:t>.</a:t>
            </a:r>
          </a:p>
          <a:p>
            <a:pPr marL="0" indent="19050" algn="just" eaLnBrk="1" fontAlgn="auto" hangingPunct="1">
              <a:spcAft>
                <a:spcPts val="0"/>
              </a:spcAft>
              <a:buFont typeface="Wingdings" panose="05000000000000000000" pitchFamily="2" charset="2"/>
              <a:buNone/>
              <a:defRPr/>
            </a:pPr>
            <a:r>
              <a:rPr lang="cs-CZ" sz="1200" b="1" dirty="0">
                <a:solidFill>
                  <a:schemeClr val="tx1">
                    <a:lumMod val="85000"/>
                    <a:lumOff val="15000"/>
                  </a:schemeClr>
                </a:solidFill>
                <a:latin typeface="Garamond" panose="02020404030301010803" pitchFamily="18" charset="0"/>
              </a:rPr>
              <a:t>2)</a:t>
            </a:r>
            <a:r>
              <a:rPr lang="cs-CZ" sz="1200" dirty="0">
                <a:solidFill>
                  <a:schemeClr val="tx1">
                    <a:lumMod val="85000"/>
                    <a:lumOff val="15000"/>
                  </a:schemeClr>
                </a:solidFill>
                <a:latin typeface="Garamond" panose="02020404030301010803" pitchFamily="18" charset="0"/>
              </a:rPr>
              <a:t> Ochranné opatření nelze právnické osobě uložit, </a:t>
            </a:r>
            <a:r>
              <a:rPr lang="cs-CZ" sz="1200" b="1" i="1" dirty="0">
                <a:solidFill>
                  <a:srgbClr val="FFC000"/>
                </a:solidFill>
                <a:effectLst>
                  <a:outerShdw blurRad="38100" dist="38100" dir="2700000" algn="tl">
                    <a:srgbClr val="000000">
                      <a:alpha val="43137"/>
                    </a:srgbClr>
                  </a:outerShdw>
                </a:effectLst>
                <a:latin typeface="Garamond" panose="02020404030301010803" pitchFamily="18" charset="0"/>
              </a:rPr>
              <a:t>není-li přiměřené </a:t>
            </a:r>
            <a:r>
              <a:rPr lang="cs-CZ" sz="1200" dirty="0">
                <a:solidFill>
                  <a:schemeClr val="tx1">
                    <a:lumMod val="85000"/>
                    <a:lumOff val="15000"/>
                  </a:schemeClr>
                </a:solidFill>
                <a:latin typeface="Garamond" panose="02020404030301010803" pitchFamily="18" charset="0"/>
              </a:rPr>
              <a:t>povaze a závažnosti spáchaného činu, jakož i jejím poměrům.</a:t>
            </a:r>
          </a:p>
          <a:p>
            <a:pPr marL="0" indent="0" algn="just" eaLnBrk="1" fontAlgn="auto" hangingPunct="1">
              <a:spcAft>
                <a:spcPts val="0"/>
              </a:spcAft>
              <a:buFont typeface="Wingdings" panose="05000000000000000000" pitchFamily="2" charset="2"/>
              <a:buNone/>
              <a:defRPr/>
            </a:pPr>
            <a:r>
              <a:rPr lang="cs-CZ" sz="1200" b="1" dirty="0">
                <a:solidFill>
                  <a:schemeClr val="tx1">
                    <a:lumMod val="85000"/>
                    <a:lumOff val="15000"/>
                  </a:schemeClr>
                </a:solidFill>
                <a:latin typeface="Garamond" panose="02020404030301010803" pitchFamily="18" charset="0"/>
              </a:rPr>
              <a:t>3)</a:t>
            </a:r>
            <a:r>
              <a:rPr lang="cs-CZ" sz="1200" dirty="0">
                <a:solidFill>
                  <a:schemeClr val="tx1">
                    <a:lumMod val="85000"/>
                    <a:lumOff val="15000"/>
                  </a:schemeClr>
                </a:solidFill>
                <a:latin typeface="Garamond" panose="02020404030301010803" pitchFamily="18" charset="0"/>
              </a:rPr>
              <a:t> Při ukládání trestních sankcí soud přihlédne i </a:t>
            </a:r>
            <a:r>
              <a:rPr lang="cs-CZ" sz="1200" b="1" i="1" dirty="0">
                <a:solidFill>
                  <a:srgbClr val="FFC000"/>
                </a:solidFill>
                <a:effectLst>
                  <a:outerShdw blurRad="38100" dist="38100" dir="2700000" algn="tl">
                    <a:srgbClr val="000000">
                      <a:alpha val="43137"/>
                    </a:srgbClr>
                  </a:outerShdw>
                </a:effectLst>
                <a:latin typeface="Garamond" panose="02020404030301010803" pitchFamily="18" charset="0"/>
              </a:rPr>
              <a:t>k důsledkům, které může mít jejich uložení na třetí osoby</a:t>
            </a:r>
            <a:r>
              <a:rPr lang="cs-CZ" sz="1200" dirty="0">
                <a:solidFill>
                  <a:schemeClr val="tx1">
                    <a:lumMod val="85000"/>
                    <a:lumOff val="15000"/>
                  </a:schemeClr>
                </a:solidFill>
                <a:latin typeface="Garamond" panose="02020404030301010803" pitchFamily="18" charset="0"/>
              </a:rPr>
              <a:t>, zejména přihlédne k právem chráněným zájmům osob poškozených trestným činem a věřitelů právnické osoby, jejichž pohledávky vůči trestně odpovědné právnické osobě vznikly v dobré víře a nemají původ nebo nesouvisí s trestným činem právnické osoby.</a:t>
            </a:r>
          </a:p>
          <a:p>
            <a:pPr marL="0" indent="0" algn="just" eaLnBrk="1" fontAlgn="auto" hangingPunct="1">
              <a:spcAft>
                <a:spcPts val="0"/>
              </a:spcAft>
              <a:buFont typeface="Wingdings" panose="05000000000000000000" pitchFamily="2" charset="2"/>
              <a:buNone/>
              <a:defRPr/>
            </a:pPr>
            <a:endParaRPr lang="cs-CZ" sz="1200" dirty="0">
              <a:solidFill>
                <a:schemeClr val="tx1">
                  <a:lumMod val="85000"/>
                  <a:lumOff val="15000"/>
                </a:schemeClr>
              </a:solidFill>
              <a:latin typeface="Garamond" panose="02020404030301010803" pitchFamily="18" charset="0"/>
            </a:endParaRPr>
          </a:p>
          <a:p>
            <a:pPr algn="just" eaLnBrk="1" fontAlgn="auto" hangingPunct="1">
              <a:spcAft>
                <a:spcPts val="0"/>
              </a:spcAft>
              <a:buFont typeface="Wingdings" panose="05000000000000000000" pitchFamily="2" charset="2"/>
              <a:buNone/>
              <a:defRPr/>
            </a:pPr>
            <a:r>
              <a:rPr lang="cs-CZ" sz="1200" b="1" i="1" dirty="0">
                <a:solidFill>
                  <a:srgbClr val="66FF66"/>
                </a:solidFill>
                <a:effectLst>
                  <a:outerShdw blurRad="38100" dist="38100" dir="2700000" algn="tl">
                    <a:srgbClr val="000000">
                      <a:alpha val="43137"/>
                    </a:srgbClr>
                  </a:outerShdw>
                </a:effectLst>
                <a:latin typeface="Garamond" panose="02020404030301010803" pitchFamily="18" charset="0"/>
              </a:rPr>
              <a:t>Pozn. </a:t>
            </a:r>
            <a:r>
              <a:rPr lang="cs-CZ" sz="10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14 </a:t>
            </a:r>
            <a:r>
              <a:rPr lang="cs-CZ" sz="1000" dirty="0">
                <a:solidFill>
                  <a:schemeClr val="tx1">
                    <a:lumMod val="85000"/>
                    <a:lumOff val="15000"/>
                  </a:schemeClr>
                </a:solidFill>
                <a:latin typeface="Garamond" panose="02020404030301010803" pitchFamily="18" charset="0"/>
              </a:rPr>
              <a:t>je klíčovým, pokud jde o ukládání trestů a ochranného opatření právnickým osobám.</a:t>
            </a:r>
          </a:p>
          <a:p>
            <a:pPr marL="0" indent="0" algn="just" eaLnBrk="1" fontAlgn="auto" hangingPunct="1">
              <a:spcAft>
                <a:spcPts val="0"/>
              </a:spcAft>
              <a:buFont typeface="Wingdings" panose="05000000000000000000" pitchFamily="2" charset="2"/>
              <a:buNone/>
              <a:defRPr/>
            </a:pPr>
            <a:r>
              <a:rPr lang="cs-CZ" sz="1000" dirty="0">
                <a:solidFill>
                  <a:schemeClr val="tx1">
                    <a:lumMod val="85000"/>
                    <a:lumOff val="15000"/>
                  </a:schemeClr>
                </a:solidFill>
                <a:latin typeface="Garamond" panose="02020404030301010803" pitchFamily="18" charset="0"/>
              </a:rPr>
              <a:t>Vedle hledisek uvedených v </a:t>
            </a:r>
            <a:r>
              <a:rPr lang="cs-CZ" sz="10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14 </a:t>
            </a:r>
            <a:r>
              <a:rPr lang="cs-CZ" sz="1000" dirty="0">
                <a:solidFill>
                  <a:schemeClr val="tx1">
                    <a:lumMod val="85000"/>
                    <a:lumOff val="15000"/>
                  </a:schemeClr>
                </a:solidFill>
                <a:latin typeface="Garamond" panose="02020404030301010803" pitchFamily="18" charset="0"/>
              </a:rPr>
              <a:t>je</a:t>
            </a:r>
            <a:r>
              <a:rPr lang="cs-CZ" sz="10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a:t>
            </a:r>
            <a:r>
              <a:rPr lang="cs-CZ" sz="1000" dirty="0">
                <a:solidFill>
                  <a:schemeClr val="tx1">
                    <a:lumMod val="85000"/>
                    <a:lumOff val="15000"/>
                  </a:schemeClr>
                </a:solidFill>
                <a:latin typeface="Garamond" panose="02020404030301010803" pitchFamily="18" charset="0"/>
              </a:rPr>
              <a:t>soud povinen přihlédnout také k tomu, v jakém rozsahu přešly na právního nástupce výnosy, užitky a jiné výhody ze spáchaného trestného činu, případně také k tomu, v jakém rozsahu kterýkoli z nich pokračuje v činnosti, v souvislosti s níž byl spáchán trestný čin, a to tehdy, dojde-li k přechodu trestní odpovědnosti podle </a:t>
            </a:r>
            <a:r>
              <a:rPr lang="cs-CZ" sz="10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10</a:t>
            </a:r>
            <a:r>
              <a:rPr lang="cs-CZ" sz="1000" dirty="0">
                <a:solidFill>
                  <a:schemeClr val="tx1">
                    <a:lumMod val="85000"/>
                    <a:lumOff val="15000"/>
                  </a:schemeClr>
                </a:solidFill>
                <a:latin typeface="Garamond" panose="02020404030301010803" pitchFamily="18" charset="0"/>
              </a:rPr>
              <a:t>.</a:t>
            </a:r>
          </a:p>
          <a:p>
            <a:pPr marL="0" indent="0" algn="just" eaLnBrk="1" fontAlgn="auto" hangingPunct="1">
              <a:spcAft>
                <a:spcPts val="0"/>
              </a:spcAft>
              <a:buFont typeface="Wingdings" panose="05000000000000000000" pitchFamily="2" charset="2"/>
              <a:buNone/>
              <a:defRPr/>
            </a:pPr>
            <a:endParaRPr lang="cs-CZ" sz="1200" dirty="0">
              <a:solidFill>
                <a:schemeClr val="tx1">
                  <a:lumMod val="85000"/>
                  <a:lumOff val="15000"/>
                </a:schemeClr>
              </a:solidFill>
              <a:latin typeface="Garamond" panose="02020404030301010803"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63713" y="620713"/>
            <a:ext cx="5780087" cy="647700"/>
          </a:xfrm>
        </p:spPr>
        <p:txBody>
          <a:bodyPr>
            <a:noAutofit/>
          </a:bodyPr>
          <a:lstStyle/>
          <a:p>
            <a:pPr eaLnBrk="1" fontAlgn="auto" hangingPunct="1">
              <a:spcAft>
                <a:spcPts val="0"/>
              </a:spcAft>
              <a:defRPr/>
            </a:pPr>
            <a: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t>Přiměřenost trestu a ochranného opatření</a:t>
            </a:r>
            <a:b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br>
            <a: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t>§ 14</a:t>
            </a:r>
          </a:p>
        </p:txBody>
      </p:sp>
      <p:sp>
        <p:nvSpPr>
          <p:cNvPr id="3" name="Zástupný symbol pro obsah 2"/>
          <p:cNvSpPr>
            <a:spLocks noGrp="1"/>
          </p:cNvSpPr>
          <p:nvPr>
            <p:ph idx="1"/>
          </p:nvPr>
        </p:nvSpPr>
        <p:spPr>
          <a:xfrm>
            <a:off x="468313" y="1412875"/>
            <a:ext cx="8218487" cy="5329238"/>
          </a:xfrm>
        </p:spPr>
        <p:txBody>
          <a:bodyPr rtlCol="0">
            <a:normAutofit/>
          </a:bodyPr>
          <a:lstStyle/>
          <a:p>
            <a:pPr marL="0" indent="0" algn="just" eaLnBrk="1" fontAlgn="auto" hangingPunct="1">
              <a:spcAft>
                <a:spcPts val="0"/>
              </a:spcAft>
              <a:buFont typeface="Wingdings" panose="05000000000000000000" pitchFamily="2" charset="2"/>
              <a:buNone/>
              <a:defRPr/>
            </a:pPr>
            <a:endParaRPr lang="cs-CZ" sz="1400" dirty="0">
              <a:solidFill>
                <a:schemeClr val="tx1">
                  <a:lumMod val="85000"/>
                  <a:lumOff val="15000"/>
                </a:schemeClr>
              </a:solidFill>
              <a:latin typeface="Garamond" panose="02020404030301010803" pitchFamily="18" charset="0"/>
            </a:endParaRPr>
          </a:p>
          <a:p>
            <a:pPr marL="0" indent="0" algn="just" eaLnBrk="1" fontAlgn="auto" hangingPunct="1">
              <a:spcAft>
                <a:spcPts val="0"/>
              </a:spcAft>
              <a:buFont typeface="Wingdings" panose="05000000000000000000" pitchFamily="2" charset="2"/>
              <a:buNone/>
              <a:defRPr/>
            </a:pPr>
            <a:r>
              <a:rPr lang="cs-CZ" sz="1400" b="1" dirty="0">
                <a:solidFill>
                  <a:srgbClr val="FFC000"/>
                </a:solidFill>
                <a:effectLst>
                  <a:outerShdw blurRad="38100" dist="38100" dir="2700000" algn="tl">
                    <a:srgbClr val="000000">
                      <a:alpha val="43137"/>
                    </a:srgbClr>
                  </a:outerShdw>
                </a:effectLst>
                <a:latin typeface="Garamond" panose="02020404030301010803" pitchFamily="18" charset="0"/>
              </a:rPr>
              <a:t>K odst. 1</a:t>
            </a:r>
            <a:endParaRPr 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algn="ctr" eaLnBrk="1" fontAlgn="auto" hangingPunct="1">
              <a:spcAft>
                <a:spcPts val="0"/>
              </a:spcAft>
              <a:buFont typeface="Wingdings" panose="05000000000000000000" pitchFamily="2" charset="2"/>
              <a:buNone/>
              <a:defRPr/>
            </a:pPr>
            <a:r>
              <a:rPr lang="cs-CZ" sz="1400" b="1" dirty="0">
                <a:solidFill>
                  <a:srgbClr val="00B0F0"/>
                </a:solidFill>
                <a:effectLst>
                  <a:outerShdw blurRad="38100" dist="38100" dir="2700000" algn="tl">
                    <a:srgbClr val="000000">
                      <a:alpha val="43137"/>
                    </a:srgbClr>
                  </a:outerShdw>
                </a:effectLst>
                <a:latin typeface="Garamond" panose="02020404030301010803" pitchFamily="18" charset="0"/>
              </a:rPr>
              <a:t>Skutečnosti, k nimž je soud povinen přihlédnout při stanovení druhu trestu a jeho výměry</a:t>
            </a:r>
            <a:r>
              <a:rPr lang="cs-CZ" sz="1400" dirty="0">
                <a:solidFill>
                  <a:srgbClr val="00B0F0"/>
                </a:solidFill>
                <a:effectLst>
                  <a:outerShdw blurRad="38100" dist="38100" dir="2700000" algn="tl">
                    <a:srgbClr val="000000">
                      <a:alpha val="43137"/>
                    </a:srgbClr>
                  </a:outerShdw>
                </a:effectLst>
                <a:latin typeface="Garamond" panose="02020404030301010803" pitchFamily="18" charset="0"/>
              </a:rPr>
              <a:t>:</a:t>
            </a:r>
          </a:p>
          <a:p>
            <a:pPr algn="just" eaLnBrk="1" fontAlgn="auto" hangingPunct="1">
              <a:spcAft>
                <a:spcPts val="0"/>
              </a:spcAft>
              <a:buFont typeface="Arial" panose="020B0604020202020204" pitchFamily="34" charset="0"/>
              <a:buChar char="•"/>
              <a:defRPr/>
            </a:pP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povaha  a  závažnost trestného činu,</a:t>
            </a:r>
          </a:p>
          <a:p>
            <a:pPr algn="just" eaLnBrk="1" fontAlgn="auto" hangingPunct="1">
              <a:spcAft>
                <a:spcPts val="0"/>
              </a:spcAft>
              <a:buFont typeface="Arial" panose="020B0604020202020204" pitchFamily="34" charset="0"/>
              <a:buChar char="•"/>
              <a:defRPr/>
            </a:pP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poměry právnické osoby, včetně její dosavadní činnosti a jejích majetkových poměrů,</a:t>
            </a:r>
          </a:p>
          <a:p>
            <a:pPr algn="just" eaLnBrk="1" fontAlgn="auto" hangingPunct="1">
              <a:spcAft>
                <a:spcPts val="0"/>
              </a:spcAft>
              <a:buFont typeface="Arial" panose="020B0604020202020204" pitchFamily="34" charset="0"/>
              <a:buChar char="•"/>
              <a:defRPr/>
            </a:pP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zda právnická osoba vykonává činnost ve veřejném zájmu, která má strategický nebo obtížně nahraditelný význam pro národní hospodářství, obranu nebo bezpečnost,</a:t>
            </a:r>
          </a:p>
          <a:p>
            <a:pPr algn="just" eaLnBrk="1" fontAlgn="auto" hangingPunct="1">
              <a:spcAft>
                <a:spcPts val="0"/>
              </a:spcAft>
              <a:buFont typeface="Arial" panose="020B0604020202020204" pitchFamily="34" charset="0"/>
              <a:buChar char="•"/>
              <a:defRPr/>
            </a:pP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působení právnické osoby po činu včetně  případné účinné snahy právnické osoby nahradit škodu nebo odstranit jiné škodlivé následky činu, </a:t>
            </a:r>
          </a:p>
          <a:p>
            <a:pPr algn="just" eaLnBrk="1" fontAlgn="auto" hangingPunct="1">
              <a:spcAft>
                <a:spcPts val="0"/>
              </a:spcAft>
              <a:buFont typeface="Arial" panose="020B0604020202020204" pitchFamily="34" charset="0"/>
              <a:buChar char="•"/>
              <a:defRPr/>
            </a:pP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účinky a důsledky, které lze očekávat od trestu pro budoucí činnost právnické osoby;</a:t>
            </a:r>
          </a:p>
          <a:p>
            <a:pPr algn="just" eaLnBrk="1" fontAlgn="auto" hangingPunct="1">
              <a:spcAft>
                <a:spcPts val="0"/>
              </a:spcAft>
              <a:buFont typeface="Wingdings" panose="05000000000000000000" pitchFamily="2" charset="2"/>
              <a:buNone/>
              <a:defRPr/>
            </a:pPr>
            <a:endParaRPr lang="cs-CZ" sz="14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547813" y="965200"/>
            <a:ext cx="5995987" cy="663575"/>
          </a:xfrm>
        </p:spPr>
        <p:txBody>
          <a:bodyPr>
            <a:noAutofit/>
          </a:bodyPr>
          <a:lstStyle/>
          <a:p>
            <a:pPr eaLnBrk="1" fontAlgn="auto" hangingPunct="1">
              <a:spcAft>
                <a:spcPts val="0"/>
              </a:spcAft>
              <a:defRPr/>
            </a:pPr>
            <a: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t>Přiměřenost trestu a ochranného opatření - § 14</a:t>
            </a:r>
          </a:p>
        </p:txBody>
      </p:sp>
      <p:sp>
        <p:nvSpPr>
          <p:cNvPr id="3" name="Zástupný symbol pro obsah 2"/>
          <p:cNvSpPr>
            <a:spLocks noGrp="1"/>
          </p:cNvSpPr>
          <p:nvPr>
            <p:ph idx="1"/>
          </p:nvPr>
        </p:nvSpPr>
        <p:spPr>
          <a:xfrm>
            <a:off x="395288" y="1719263"/>
            <a:ext cx="8291512" cy="4518025"/>
          </a:xfrm>
        </p:spPr>
        <p:txBody>
          <a:bodyPr rtlCol="0">
            <a:normAutofit/>
          </a:bodyPr>
          <a:lstStyle/>
          <a:p>
            <a:pPr eaLnBrk="1" fontAlgn="auto" hangingPunct="1">
              <a:spcAft>
                <a:spcPts val="0"/>
              </a:spcAft>
              <a:buFont typeface="Wingdings" panose="05000000000000000000" pitchFamily="2" charset="2"/>
              <a:buNone/>
              <a:defRPr/>
            </a:pPr>
            <a:endParaRPr lang="cs-CZ" sz="1400" dirty="0">
              <a:solidFill>
                <a:schemeClr val="tx1">
                  <a:lumMod val="85000"/>
                  <a:lumOff val="15000"/>
                </a:schemeClr>
              </a:solidFill>
              <a:latin typeface="Garamond" panose="02020404030301010803" pitchFamily="18" charset="0"/>
            </a:endParaRPr>
          </a:p>
          <a:p>
            <a:pPr marL="0" indent="0" algn="just" eaLnBrk="1" fontAlgn="auto" hangingPunct="1">
              <a:spcAft>
                <a:spcPts val="0"/>
              </a:spcAft>
              <a:buFont typeface="Wingdings" panose="05000000000000000000" pitchFamily="2" charset="2"/>
              <a:buNone/>
              <a:defRPr/>
            </a:pPr>
            <a:r>
              <a:rPr lang="cs-CZ" sz="1200" dirty="0">
                <a:solidFill>
                  <a:schemeClr val="tx1">
                    <a:lumMod val="85000"/>
                    <a:lumOff val="15000"/>
                  </a:schemeClr>
                </a:solidFill>
                <a:latin typeface="Garamond" panose="02020404030301010803" pitchFamily="18" charset="0"/>
              </a:rPr>
              <a:t>Při respektování zásady </a:t>
            </a:r>
            <a:r>
              <a:rPr lang="cs-CZ" sz="1200" b="1" i="1" dirty="0">
                <a:solidFill>
                  <a:srgbClr val="FFC000"/>
                </a:solidFill>
                <a:effectLst>
                  <a:outerShdw blurRad="38100" dist="38100" dir="2700000" algn="tl">
                    <a:srgbClr val="000000">
                      <a:alpha val="43137"/>
                    </a:srgbClr>
                  </a:outerShdw>
                </a:effectLst>
                <a:latin typeface="Garamond" panose="02020404030301010803" pitchFamily="18" charset="0"/>
              </a:rPr>
              <a:t>nulla poena sine lege</a:t>
            </a:r>
            <a:r>
              <a:rPr lang="cs-CZ" sz="1200" i="1" dirty="0">
                <a:solidFill>
                  <a:srgbClr val="FFC000"/>
                </a:solidFill>
                <a:effectLst>
                  <a:outerShdw blurRad="38100" dist="38100" dir="2700000" algn="tl">
                    <a:srgbClr val="000000">
                      <a:alpha val="43137"/>
                    </a:srgbClr>
                  </a:outerShdw>
                </a:effectLst>
                <a:latin typeface="Garamond" panose="02020404030301010803" pitchFamily="18" charset="0"/>
              </a:rPr>
              <a:t> </a:t>
            </a:r>
            <a:r>
              <a:rPr lang="cs-CZ" sz="1200" dirty="0">
                <a:solidFill>
                  <a:schemeClr val="tx1">
                    <a:lumMod val="85000"/>
                    <a:lumOff val="15000"/>
                  </a:schemeClr>
                </a:solidFill>
                <a:latin typeface="Garamond" panose="02020404030301010803" pitchFamily="18" charset="0"/>
              </a:rPr>
              <a:t>může být právnické osobě uložen pouze takový druh trestu nebo více trestů vedle sebe, které jsou stanoveny v </a:t>
            </a:r>
            <a:r>
              <a:rPr 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15</a:t>
            </a:r>
            <a:r>
              <a:rPr lang="cs-CZ" sz="1200" dirty="0">
                <a:solidFill>
                  <a:schemeClr val="tx1">
                    <a:lumMod val="85000"/>
                    <a:lumOff val="15000"/>
                  </a:schemeClr>
                </a:solidFill>
                <a:latin typeface="Garamond" panose="02020404030301010803" pitchFamily="18" charset="0"/>
              </a:rPr>
              <a:t>.</a:t>
            </a:r>
          </a:p>
          <a:p>
            <a:pPr marL="0" indent="0" algn="just" eaLnBrk="1" fontAlgn="auto" hangingPunct="1">
              <a:spcAft>
                <a:spcPts val="0"/>
              </a:spcAft>
              <a:buFont typeface="Wingdings" panose="05000000000000000000" pitchFamily="2" charset="2"/>
              <a:buNone/>
              <a:defRPr/>
            </a:pPr>
            <a:endParaRPr 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spcAft>
                <a:spcPts val="0"/>
              </a:spcAft>
              <a:buFont typeface="Wingdings" panose="05000000000000000000" pitchFamily="2" charset="2"/>
              <a:buNone/>
              <a:defRPr/>
            </a:pPr>
            <a:r>
              <a:rPr lang="cs-CZ" sz="1400" b="1" dirty="0">
                <a:solidFill>
                  <a:srgbClr val="FFC000"/>
                </a:solidFill>
                <a:effectLst>
                  <a:outerShdw blurRad="38100" dist="38100" dir="2700000" algn="tl">
                    <a:srgbClr val="000000">
                      <a:alpha val="43137"/>
                    </a:srgbClr>
                  </a:outerShdw>
                </a:effectLst>
                <a:latin typeface="Garamond" panose="02020404030301010803" pitchFamily="18" charset="0"/>
              </a:rPr>
              <a:t>K odst. 2</a:t>
            </a:r>
          </a:p>
          <a:p>
            <a:pPr marL="0" indent="0" algn="just" eaLnBrk="1" fontAlgn="auto" hangingPunct="1">
              <a:spcAft>
                <a:spcPts val="0"/>
              </a:spcAft>
              <a:buFont typeface="Wingdings" panose="05000000000000000000" pitchFamily="2" charset="2"/>
              <a:buNone/>
              <a:defRPr/>
            </a:pPr>
            <a:r>
              <a:rPr lang="cs-CZ" sz="1200" dirty="0">
                <a:solidFill>
                  <a:schemeClr val="tx1">
                    <a:lumMod val="85000"/>
                    <a:lumOff val="15000"/>
                  </a:schemeClr>
                </a:solidFill>
                <a:latin typeface="Garamond" panose="02020404030301010803" pitchFamily="18" charset="0"/>
              </a:rPr>
              <a:t>Zásadu přiměřenosti je třeba aplikovat také při ukládání </a:t>
            </a:r>
            <a:r>
              <a:rPr lang="cs-CZ" sz="1200" b="1" dirty="0">
                <a:solidFill>
                  <a:srgbClr val="FFC000"/>
                </a:solidFill>
                <a:effectLst>
                  <a:outerShdw blurRad="38100" dist="38100" dir="2700000" algn="tl">
                    <a:srgbClr val="000000">
                      <a:alpha val="43137"/>
                    </a:srgbClr>
                  </a:outerShdw>
                </a:effectLst>
                <a:latin typeface="Garamond" panose="02020404030301010803" pitchFamily="18" charset="0"/>
              </a:rPr>
              <a:t>ochranného opatření</a:t>
            </a:r>
            <a:r>
              <a:rPr lang="cs-CZ" sz="1200" dirty="0">
                <a:solidFill>
                  <a:srgbClr val="FFC000"/>
                </a:solidFill>
                <a:latin typeface="Garamond" panose="02020404030301010803" pitchFamily="18" charset="0"/>
              </a:rPr>
              <a:t> </a:t>
            </a:r>
            <a:r>
              <a:rPr lang="cs-CZ" sz="1200" i="1" dirty="0">
                <a:solidFill>
                  <a:schemeClr val="tx1">
                    <a:lumMod val="85000"/>
                    <a:lumOff val="15000"/>
                  </a:schemeClr>
                </a:solidFill>
                <a:latin typeface="Garamond" panose="02020404030301010803" pitchFamily="18" charset="0"/>
              </a:rPr>
              <a:t>(srov. </a:t>
            </a:r>
            <a:r>
              <a:rPr lang="cs-CZ" sz="1200" b="1"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96 </a:t>
            </a:r>
            <a:r>
              <a:rPr lang="cs-CZ" sz="1200" b="1" i="1" dirty="0" err="1">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TrZ</a:t>
            </a:r>
            <a:r>
              <a:rPr lang="cs-CZ" sz="1200" i="1" dirty="0">
                <a:solidFill>
                  <a:schemeClr val="tx1">
                    <a:lumMod val="85000"/>
                    <a:lumOff val="15000"/>
                  </a:schemeClr>
                </a:solidFill>
                <a:latin typeface="Garamond" panose="02020404030301010803" pitchFamily="18" charset="0"/>
              </a:rPr>
              <a:t>)</a:t>
            </a:r>
            <a:r>
              <a:rPr lang="cs-CZ" sz="1200" dirty="0">
                <a:solidFill>
                  <a:schemeClr val="tx1">
                    <a:lumMod val="85000"/>
                    <a:lumOff val="15000"/>
                  </a:schemeClr>
                </a:solidFill>
                <a:latin typeface="Garamond" panose="02020404030301010803" pitchFamily="18" charset="0"/>
              </a:rPr>
              <a:t>. </a:t>
            </a:r>
            <a:endPar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spcAft>
                <a:spcPts val="0"/>
              </a:spcAft>
              <a:buFont typeface="Wingdings" panose="05000000000000000000" pitchFamily="2" charset="2"/>
              <a:buNone/>
              <a:defRPr/>
            </a:pPr>
            <a:endParaRPr 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spcAft>
                <a:spcPts val="0"/>
              </a:spcAft>
              <a:buFont typeface="Wingdings" panose="05000000000000000000" pitchFamily="2" charset="2"/>
              <a:buNone/>
              <a:defRPr/>
            </a:pPr>
            <a:r>
              <a:rPr lang="cs-CZ" sz="1400" b="1" dirty="0">
                <a:solidFill>
                  <a:srgbClr val="FFC000"/>
                </a:solidFill>
                <a:effectLst>
                  <a:outerShdw blurRad="38100" dist="38100" dir="2700000" algn="tl">
                    <a:srgbClr val="000000">
                      <a:alpha val="43137"/>
                    </a:srgbClr>
                  </a:outerShdw>
                </a:effectLst>
                <a:latin typeface="Garamond" panose="02020404030301010803" pitchFamily="18" charset="0"/>
              </a:rPr>
              <a:t>K odst. 3</a:t>
            </a:r>
          </a:p>
          <a:p>
            <a:pPr algn="ctr" eaLnBrk="1" fontAlgn="auto" hangingPunct="1">
              <a:spcAft>
                <a:spcPts val="0"/>
              </a:spcAft>
              <a:buFont typeface="Wingdings" panose="05000000000000000000" pitchFamily="2" charset="2"/>
              <a:buNone/>
              <a:defRPr/>
            </a:pPr>
            <a:r>
              <a:rPr lang="cs-CZ" sz="1400" b="1" dirty="0">
                <a:solidFill>
                  <a:srgbClr val="00B0F0"/>
                </a:solidFill>
                <a:effectLst>
                  <a:outerShdw blurRad="38100" dist="38100" dir="2700000" algn="tl">
                    <a:srgbClr val="000000">
                      <a:alpha val="43137"/>
                    </a:srgbClr>
                  </a:outerShdw>
                </a:effectLst>
                <a:latin typeface="Garamond" panose="02020404030301010803" pitchFamily="18" charset="0"/>
              </a:rPr>
              <a:t>Povinnost přihlédnout k právem chráněným zájmům</a:t>
            </a:r>
            <a:r>
              <a:rPr 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t>
            </a:r>
          </a:p>
          <a:p>
            <a:pPr algn="just" eaLnBrk="1" fontAlgn="auto" hangingPunct="1">
              <a:spcAft>
                <a:spcPts val="0"/>
              </a:spcAft>
              <a:buFont typeface="Arial" panose="020B0604020202020204" pitchFamily="34" charset="0"/>
              <a:buChar char="•"/>
              <a:defRPr/>
            </a:pPr>
            <a:r>
              <a:rPr 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osob poškozených trestným činem</a:t>
            </a: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a:t>
            </a:r>
            <a:r>
              <a:rPr lang="cs-CZ" sz="1200" i="1" dirty="0">
                <a:solidFill>
                  <a:schemeClr val="tx1">
                    <a:lumMod val="85000"/>
                    <a:lumOff val="15000"/>
                  </a:schemeClr>
                </a:solidFill>
                <a:latin typeface="Garamond" panose="02020404030301010803" pitchFamily="18" charset="0"/>
              </a:rPr>
              <a:t>(srov. </a:t>
            </a:r>
            <a:r>
              <a:rPr lang="cs-CZ" sz="1200" b="1"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38 odst. 3 </a:t>
            </a:r>
            <a:r>
              <a:rPr lang="cs-CZ" sz="1200" b="1" i="1" dirty="0" err="1">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TrZ</a:t>
            </a:r>
            <a:r>
              <a:rPr lang="cs-CZ" sz="1200" i="1" dirty="0">
                <a:solidFill>
                  <a:schemeClr val="tx1">
                    <a:lumMod val="85000"/>
                    <a:lumOff val="15000"/>
                  </a:schemeClr>
                </a:solidFill>
                <a:latin typeface="Garamond" panose="02020404030301010803" pitchFamily="18" charset="0"/>
              </a:rPr>
              <a:t>);</a:t>
            </a:r>
            <a:endParaRPr lang="cs-CZ" sz="1200" dirty="0">
              <a:solidFill>
                <a:schemeClr val="tx1">
                  <a:lumMod val="85000"/>
                  <a:lumOff val="15000"/>
                </a:schemeClr>
              </a:solidFill>
              <a:latin typeface="Garamond" panose="02020404030301010803" pitchFamily="18" charset="0"/>
            </a:endParaRPr>
          </a:p>
          <a:p>
            <a:pPr algn="just" eaLnBrk="1" fontAlgn="auto" hangingPunct="1">
              <a:spcAft>
                <a:spcPts val="0"/>
              </a:spcAft>
              <a:buFont typeface="Arial" panose="020B0604020202020204" pitchFamily="34" charset="0"/>
              <a:buChar char="•"/>
              <a:defRPr/>
            </a:pPr>
            <a:r>
              <a:rPr 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věřitelů právnické osoby</a:t>
            </a:r>
            <a:r>
              <a:rPr lang="cs-CZ" sz="1200" dirty="0">
                <a:solidFill>
                  <a:schemeClr val="tx1">
                    <a:lumMod val="85000"/>
                    <a:lumOff val="15000"/>
                  </a:schemeClr>
                </a:solidFill>
                <a:latin typeface="Garamond" panose="02020404030301010803" pitchFamily="18" charset="0"/>
              </a:rPr>
              <a:t>, jejichž pohledávky vůči trestně odpovědné právnické osobě vznikly v dobré víře a nemají původ nebo nesouvisí s trestným činem právnické osoby. </a:t>
            </a:r>
          </a:p>
          <a:p>
            <a:pPr algn="just" eaLnBrk="1" fontAlgn="auto" hangingPunct="1">
              <a:spcAft>
                <a:spcPts val="0"/>
              </a:spcAft>
              <a:buFont typeface="Arial" panose="020B0604020202020204" pitchFamily="34" charset="0"/>
              <a:buChar char="•"/>
              <a:defRPr/>
            </a:pPr>
            <a:r>
              <a:rPr 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jiných třetích osob</a:t>
            </a:r>
            <a:r>
              <a:rPr lang="cs-CZ" sz="1200" dirty="0">
                <a:solidFill>
                  <a:schemeClr val="tx1">
                    <a:lumMod val="85000"/>
                    <a:lumOff val="15000"/>
                  </a:schemeClr>
                </a:solidFill>
                <a:latin typeface="Garamond" panose="02020404030301010803" pitchFamily="18" charset="0"/>
              </a:rPr>
              <a:t>, zejména akcionářů a zaměstnanců právnické osoby. </a:t>
            </a:r>
            <a:endParaRPr 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835150" y="404813"/>
            <a:ext cx="5708650" cy="792162"/>
          </a:xfrm>
        </p:spPr>
        <p:txBody>
          <a:bodyPr>
            <a:noAutofit/>
          </a:bodyPr>
          <a:lstStyle/>
          <a:p>
            <a:pPr eaLnBrk="1" fontAlgn="auto" hangingPunct="1">
              <a:spcAft>
                <a:spcPts val="0"/>
              </a:spcAft>
              <a:defRPr/>
            </a:pPr>
            <a: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t>Druhy trestů a ochranných opatření - § 15</a:t>
            </a:r>
          </a:p>
        </p:txBody>
      </p:sp>
      <p:sp>
        <p:nvSpPr>
          <p:cNvPr id="3" name="Zástupný symbol pro obsah 2"/>
          <p:cNvSpPr>
            <a:spLocks noGrp="1"/>
          </p:cNvSpPr>
          <p:nvPr>
            <p:ph idx="1"/>
          </p:nvPr>
        </p:nvSpPr>
        <p:spPr>
          <a:xfrm>
            <a:off x="1606550" y="1628775"/>
            <a:ext cx="5937250" cy="4111625"/>
          </a:xfrm>
        </p:spPr>
        <p:txBody>
          <a:bodyPr rtlCol="0">
            <a:normAutofit/>
          </a:bodyPr>
          <a:lstStyle/>
          <a:p>
            <a:pPr algn="just" eaLnBrk="1" fontAlgn="auto" hangingPunct="1">
              <a:spcAft>
                <a:spcPts val="0"/>
              </a:spcAft>
              <a:buFont typeface="Wingdings" panose="05000000000000000000" pitchFamily="2" charset="2"/>
              <a:buNone/>
              <a:defRPr/>
            </a:pPr>
            <a:r>
              <a:rPr 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1)</a:t>
            </a: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Za trestné činy spáchané právnickou osobou </a:t>
            </a:r>
            <a:r>
              <a:rPr lang="cs-CZ" sz="1200" b="1" dirty="0">
                <a:solidFill>
                  <a:srgbClr val="00B0F0"/>
                </a:solidFill>
                <a:effectLst>
                  <a:outerShdw blurRad="38100" dist="38100" dir="2700000" algn="tl">
                    <a:srgbClr val="000000">
                      <a:alpha val="43137"/>
                    </a:srgbClr>
                  </a:outerShdw>
                </a:effectLst>
                <a:latin typeface="Garamond" panose="02020404030301010803" pitchFamily="18" charset="0"/>
              </a:rPr>
              <a:t>lze uložit pouze tyto tresty</a:t>
            </a:r>
          </a:p>
          <a:p>
            <a:pPr algn="just" eaLnBrk="1" fontAlgn="auto" hangingPunct="1">
              <a:spcAft>
                <a:spcPts val="0"/>
              </a:spcAft>
              <a:buFont typeface="Wingdings" panose="05000000000000000000" pitchFamily="2" charset="2"/>
              <a:buNone/>
              <a:defRPr/>
            </a:pPr>
            <a:r>
              <a:rPr 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a:t>
            </a: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zrušení právnické osoby,</a:t>
            </a:r>
          </a:p>
          <a:p>
            <a:pPr algn="just" eaLnBrk="1" fontAlgn="auto" hangingPunct="1">
              <a:spcAft>
                <a:spcPts val="0"/>
              </a:spcAft>
              <a:buFont typeface="Wingdings" panose="05000000000000000000" pitchFamily="2" charset="2"/>
              <a:buNone/>
              <a:defRPr/>
            </a:pPr>
            <a:r>
              <a:rPr 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b)</a:t>
            </a: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propadnutí majetku,</a:t>
            </a:r>
          </a:p>
          <a:p>
            <a:pPr algn="just" eaLnBrk="1" fontAlgn="auto" hangingPunct="1">
              <a:spcAft>
                <a:spcPts val="0"/>
              </a:spcAft>
              <a:buFont typeface="Wingdings" panose="05000000000000000000" pitchFamily="2" charset="2"/>
              <a:buNone/>
              <a:defRPr/>
            </a:pPr>
            <a:r>
              <a:rPr 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c)</a:t>
            </a: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peněžitý trest,</a:t>
            </a:r>
          </a:p>
          <a:p>
            <a:pPr algn="just" eaLnBrk="1" fontAlgn="auto" hangingPunct="1">
              <a:spcAft>
                <a:spcPts val="0"/>
              </a:spcAft>
              <a:buFont typeface="Wingdings" panose="05000000000000000000" pitchFamily="2" charset="2"/>
              <a:buNone/>
              <a:defRPr/>
            </a:pPr>
            <a:r>
              <a:rPr 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d)</a:t>
            </a: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propadnutí věci,</a:t>
            </a:r>
          </a:p>
          <a:p>
            <a:pPr algn="just" eaLnBrk="1" fontAlgn="auto" hangingPunct="1">
              <a:spcAft>
                <a:spcPts val="0"/>
              </a:spcAft>
              <a:buFont typeface="Wingdings" panose="05000000000000000000" pitchFamily="2" charset="2"/>
              <a:buNone/>
              <a:defRPr/>
            </a:pPr>
            <a:r>
              <a:rPr 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e) </a:t>
            </a: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zákaz činnosti,</a:t>
            </a:r>
          </a:p>
          <a:p>
            <a:pPr algn="just" eaLnBrk="1" fontAlgn="auto" hangingPunct="1">
              <a:spcAft>
                <a:spcPts val="0"/>
              </a:spcAft>
              <a:buFont typeface="Wingdings" panose="05000000000000000000" pitchFamily="2" charset="2"/>
              <a:buNone/>
              <a:defRPr/>
            </a:pPr>
            <a:r>
              <a:rPr 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f) </a:t>
            </a:r>
            <a:r>
              <a:rPr lang="cs-CZ" sz="1400" b="1" i="1" dirty="0">
                <a:solidFill>
                  <a:srgbClr val="FFC000"/>
                </a:solidFill>
                <a:effectLst>
                  <a:outerShdw blurRad="38100" dist="38100" dir="2700000" algn="tl">
                    <a:srgbClr val="000000">
                      <a:alpha val="43137"/>
                    </a:srgbClr>
                  </a:outerShdw>
                </a:effectLst>
                <a:latin typeface="Garamond" panose="02020404030301010803" pitchFamily="18" charset="0"/>
              </a:rPr>
              <a:t>zákaz držení a chovu zvířat </a:t>
            </a:r>
            <a:r>
              <a:rPr lang="cs-CZ" sz="1400" i="1" dirty="0">
                <a:solidFill>
                  <a:schemeClr val="tx1"/>
                </a:solidFill>
                <a:effectLst>
                  <a:outerShdw blurRad="38100" dist="38100" dir="2700000" algn="tl">
                    <a:srgbClr val="000000">
                      <a:alpha val="43137"/>
                    </a:srgbClr>
                  </a:outerShdw>
                </a:effectLst>
                <a:latin typeface="Garamond" panose="02020404030301010803" pitchFamily="18" charset="0"/>
              </a:rPr>
              <a:t>(s účinností od 1. 6. 2020, z. č. 114/2020 Sb.)</a:t>
            </a:r>
            <a:endParaRPr lang="cs-CZ" sz="1200" b="1" i="1" dirty="0">
              <a:solidFill>
                <a:schemeClr val="tx1"/>
              </a:solidFill>
              <a:effectLst>
                <a:outerShdw blurRad="38100" dist="38100" dir="2700000" algn="tl">
                  <a:srgbClr val="000000">
                    <a:alpha val="43137"/>
                  </a:srgbClr>
                </a:outerShdw>
              </a:effectLst>
              <a:latin typeface="Garamond" panose="02020404030301010803" pitchFamily="18" charset="0"/>
            </a:endParaRPr>
          </a:p>
          <a:p>
            <a:pPr algn="just" eaLnBrk="1" fontAlgn="auto" hangingPunct="1">
              <a:spcAft>
                <a:spcPts val="0"/>
              </a:spcAft>
              <a:buFont typeface="Wingdings" panose="05000000000000000000" pitchFamily="2" charset="2"/>
              <a:buNone/>
              <a:defRPr/>
            </a:pPr>
            <a:r>
              <a:rPr 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g) </a:t>
            </a: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zákaz plnění veřejných zakázek, účasti v koncesním řízení nebo ve veřejné soutěži,</a:t>
            </a:r>
          </a:p>
          <a:p>
            <a:pPr algn="just" eaLnBrk="1" fontAlgn="auto" hangingPunct="1">
              <a:spcAft>
                <a:spcPts val="0"/>
              </a:spcAft>
              <a:buFont typeface="Wingdings" panose="05000000000000000000" pitchFamily="2" charset="2"/>
              <a:buNone/>
              <a:defRPr/>
            </a:pPr>
            <a:r>
              <a:rPr 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h) </a:t>
            </a: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zákaz přijímání dotací a subvencí,</a:t>
            </a:r>
          </a:p>
          <a:p>
            <a:pPr algn="just" eaLnBrk="1" fontAlgn="auto" hangingPunct="1">
              <a:spcAft>
                <a:spcPts val="0"/>
              </a:spcAft>
              <a:buFont typeface="Wingdings" panose="05000000000000000000" pitchFamily="2" charset="2"/>
              <a:buNone/>
              <a:defRPr/>
            </a:pPr>
            <a:r>
              <a:rPr 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i)</a:t>
            </a: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uveřejnění rozsudku.</a:t>
            </a:r>
          </a:p>
          <a:p>
            <a:pPr marL="0" indent="0" algn="just" eaLnBrk="1" fontAlgn="auto" hangingPunct="1">
              <a:spcAft>
                <a:spcPts val="0"/>
              </a:spcAft>
              <a:buFont typeface="Wingdings" panose="05000000000000000000" pitchFamily="2" charset="2"/>
              <a:buNone/>
              <a:defRPr/>
            </a:pPr>
            <a:r>
              <a:rPr 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2)</a:t>
            </a: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Za trestné činy spáchané právnickou osobou lze uložit jako ochranné opatření zabrání věci nebo </a:t>
            </a:r>
            <a:r>
              <a:rPr lang="cs-CZ" sz="1600" b="1" i="1" dirty="0">
                <a:solidFill>
                  <a:srgbClr val="FFC000"/>
                </a:solidFill>
                <a:effectLst>
                  <a:outerShdw blurRad="38100" dist="38100" dir="2700000" algn="tl">
                    <a:srgbClr val="000000">
                      <a:alpha val="43137"/>
                    </a:srgbClr>
                  </a:outerShdw>
                </a:effectLst>
                <a:latin typeface="Garamond" panose="02020404030301010803" pitchFamily="18" charset="0"/>
              </a:rPr>
              <a:t>zabrání části </a:t>
            </a:r>
            <a:r>
              <a:rPr lang="cs-CZ" sz="1400" b="1" i="1" dirty="0">
                <a:solidFill>
                  <a:srgbClr val="FFC000"/>
                </a:solidFill>
                <a:effectLst>
                  <a:outerShdw blurRad="38100" dist="38100" dir="2700000" algn="tl">
                    <a:srgbClr val="000000">
                      <a:alpha val="43137"/>
                    </a:srgbClr>
                  </a:outerShdw>
                </a:effectLst>
                <a:latin typeface="Garamond" panose="02020404030301010803" pitchFamily="18" charset="0"/>
              </a:rPr>
              <a:t>majetku</a:t>
            </a: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a:t>
            </a:r>
            <a:r>
              <a:rPr lang="cs-CZ" sz="1200" i="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(od 18. 3. 2017, z. č. 55/2017 Sb.)</a:t>
            </a:r>
            <a:endPar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a:p>
            <a:pPr marL="0" indent="0" algn="just" eaLnBrk="1" fontAlgn="auto" hangingPunct="1">
              <a:spcAft>
                <a:spcPts val="0"/>
              </a:spcAft>
              <a:buFont typeface="Wingdings" panose="05000000000000000000" pitchFamily="2" charset="2"/>
              <a:buNone/>
              <a:defRPr/>
            </a:pPr>
            <a:r>
              <a:rPr 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3)</a:t>
            </a: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Právnické osobě lze uložit tresty a ochranná opatření uvedená v odstavcích 1 a 2 samostatně nebo vedle sebe. Nelze však uložit peněžitý trest vedle propadnutí majetku a trest propadnutí věci vedle zabrání téže věci.</a:t>
            </a:r>
          </a:p>
          <a:p>
            <a:pPr algn="just" eaLnBrk="1" fontAlgn="auto" hangingPunct="1">
              <a:spcAft>
                <a:spcPts val="0"/>
              </a:spcAft>
              <a:buFont typeface="Wingdings" panose="05000000000000000000" pitchFamily="2" charset="2"/>
              <a:buNone/>
              <a:defRPr/>
            </a:pPr>
            <a:endPar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547813" y="692150"/>
            <a:ext cx="5995987" cy="720725"/>
          </a:xfrm>
        </p:spPr>
        <p:txBody>
          <a:bodyPr>
            <a:noAutofit/>
          </a:bodyPr>
          <a:lstStyle/>
          <a:p>
            <a:pPr eaLnBrk="1" fontAlgn="auto" hangingPunct="1">
              <a:spcAft>
                <a:spcPts val="0"/>
              </a:spcAft>
              <a:defRPr/>
            </a:pPr>
            <a: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t>Druhy trestů a ochranných opatření</a:t>
            </a:r>
            <a:b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br>
            <a:r>
              <a:rPr lang="cs-CZ" sz="1800" b="1" i="1" dirty="0">
                <a:solidFill>
                  <a:srgbClr val="C00000"/>
                </a:solidFill>
                <a:effectLst>
                  <a:outerShdw blurRad="38100" dist="38100" dir="2700000" algn="tl">
                    <a:srgbClr val="000000">
                      <a:alpha val="43137"/>
                    </a:srgbClr>
                  </a:outerShdw>
                </a:effectLst>
                <a:latin typeface="Garamond" panose="02020404030301010803" pitchFamily="18" charset="0"/>
              </a:rPr>
              <a:t>§ 15</a:t>
            </a:r>
            <a:endParaRPr lang="cs-CZ" sz="1800" b="1" i="1" dirty="0">
              <a:solidFill>
                <a:srgbClr val="C00000"/>
              </a:solidFill>
              <a:latin typeface="Garamond" panose="02020404030301010803" pitchFamily="18" charset="0"/>
            </a:endParaRPr>
          </a:p>
        </p:txBody>
      </p:sp>
      <p:sp>
        <p:nvSpPr>
          <p:cNvPr id="3" name="Zástupný symbol pro obsah 2"/>
          <p:cNvSpPr>
            <a:spLocks noGrp="1"/>
          </p:cNvSpPr>
          <p:nvPr>
            <p:ph idx="1"/>
          </p:nvPr>
        </p:nvSpPr>
        <p:spPr>
          <a:xfrm>
            <a:off x="461963" y="1700213"/>
            <a:ext cx="8218487" cy="4589462"/>
          </a:xfrm>
        </p:spPr>
        <p:txBody>
          <a:bodyPr rtlCol="0">
            <a:normAutofit/>
          </a:bodyPr>
          <a:lstStyle/>
          <a:p>
            <a:pPr algn="just" eaLnBrk="1" fontAlgn="auto" hangingPunct="1">
              <a:spcAft>
                <a:spcPts val="0"/>
              </a:spcAft>
              <a:buFont typeface="Wingdings" panose="05000000000000000000" pitchFamily="2" charset="2"/>
              <a:buNone/>
              <a:defRPr/>
            </a:pPr>
            <a:r>
              <a:rPr lang="cs-CZ" sz="1400" b="1" dirty="0">
                <a:solidFill>
                  <a:srgbClr val="FFC000"/>
                </a:solidFill>
                <a:effectLst>
                  <a:outerShdw blurRad="38100" dist="38100" dir="2700000" algn="tl">
                    <a:srgbClr val="000000">
                      <a:alpha val="43137"/>
                    </a:srgbClr>
                  </a:outerShdw>
                </a:effectLst>
                <a:latin typeface="Garamond" panose="02020404030301010803" pitchFamily="18" charset="0"/>
              </a:rPr>
              <a:t>K odst. 1</a:t>
            </a:r>
          </a:p>
          <a:p>
            <a:pPr algn="ctr" eaLnBrk="1" fontAlgn="auto" hangingPunct="1">
              <a:spcAft>
                <a:spcPts val="0"/>
              </a:spcAft>
              <a:buFont typeface="Wingdings" panose="05000000000000000000" pitchFamily="2" charset="2"/>
              <a:buNone/>
              <a:defRPr/>
            </a:pPr>
            <a:r>
              <a:rPr lang="cs-CZ" sz="1400" b="1" dirty="0">
                <a:solidFill>
                  <a:srgbClr val="00B0F0"/>
                </a:solidFill>
                <a:effectLst>
                  <a:outerShdw blurRad="38100" dist="38100" dir="2700000" algn="tl">
                    <a:srgbClr val="000000">
                      <a:alpha val="43137"/>
                    </a:srgbClr>
                  </a:outerShdw>
                </a:effectLst>
                <a:latin typeface="Garamond" panose="02020404030301010803" pitchFamily="18" charset="0"/>
              </a:rPr>
              <a:t>Taxativní výčet druhů trestů </a:t>
            </a:r>
            <a:endParaRPr lang="cs-CZ" sz="1400" b="1" dirty="0">
              <a:solidFill>
                <a:srgbClr val="00B0F0"/>
              </a:solidFill>
              <a:latin typeface="Garamond" panose="02020404030301010803" pitchFamily="18" charset="0"/>
            </a:endParaRPr>
          </a:p>
          <a:p>
            <a:pPr marL="0" indent="0" algn="just" eaLnBrk="1" fontAlgn="auto" hangingPunct="1">
              <a:spcAft>
                <a:spcPts val="0"/>
              </a:spcAft>
              <a:buFont typeface="Wingdings" panose="05000000000000000000" pitchFamily="2" charset="2"/>
              <a:buNone/>
              <a:defRPr/>
            </a:pPr>
            <a:r>
              <a:rPr lang="cs-CZ" sz="1200" dirty="0">
                <a:solidFill>
                  <a:schemeClr val="tx1">
                    <a:lumMod val="85000"/>
                    <a:lumOff val="15000"/>
                  </a:schemeClr>
                </a:solidFill>
                <a:latin typeface="Garamond" panose="02020404030301010803" pitchFamily="18" charset="0"/>
              </a:rPr>
              <a:t>TOPOZ dovoluje uložení celkem </a:t>
            </a:r>
            <a:r>
              <a:rPr 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devíti</a:t>
            </a:r>
            <a:r>
              <a:rPr lang="cs-CZ" sz="1200" dirty="0">
                <a:solidFill>
                  <a:schemeClr val="tx1">
                    <a:lumMod val="85000"/>
                    <a:lumOff val="15000"/>
                  </a:schemeClr>
                </a:solidFill>
                <a:latin typeface="Garamond" panose="02020404030301010803" pitchFamily="18" charset="0"/>
              </a:rPr>
              <a:t> </a:t>
            </a:r>
            <a:r>
              <a:rPr 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druhů trestů</a:t>
            </a:r>
            <a:r>
              <a:rPr lang="cs-CZ" sz="1200" dirty="0">
                <a:solidFill>
                  <a:schemeClr val="tx1">
                    <a:lumMod val="85000"/>
                    <a:lumOff val="15000"/>
                  </a:schemeClr>
                </a:solidFill>
                <a:latin typeface="Garamond" panose="02020404030301010803" pitchFamily="18" charset="0"/>
              </a:rPr>
              <a:t>, z nichž pouze čtyři </a:t>
            </a:r>
            <a:r>
              <a:rPr lang="cs-CZ" sz="1200" i="1" dirty="0">
                <a:solidFill>
                  <a:schemeClr val="tx1">
                    <a:lumMod val="85000"/>
                    <a:lumOff val="15000"/>
                  </a:schemeClr>
                </a:solidFill>
                <a:latin typeface="Garamond" panose="02020404030301010803" pitchFamily="18" charset="0"/>
              </a:rPr>
              <a:t>(propadnutí majetku, peněžitý trest, propadnutí věci, zákaz činnosti)</a:t>
            </a:r>
            <a:r>
              <a:rPr lang="cs-CZ" sz="1200" dirty="0">
                <a:solidFill>
                  <a:schemeClr val="tx1">
                    <a:lumMod val="85000"/>
                    <a:lumOff val="15000"/>
                  </a:schemeClr>
                </a:solidFill>
                <a:latin typeface="Garamond" panose="02020404030301010803" pitchFamily="18" charset="0"/>
              </a:rPr>
              <a:t> se využívají i v případě trestní odpovědnosti fyzických osob. Nejpřísnějším trestem je zrušení právnické osoby, i když i některé další tresty mohou mít ve svém důsledku pro právnickou osobu likvidační účinky jako např. zákaz činnosti;</a:t>
            </a:r>
            <a:endParaRPr lang="cs-CZ" sz="1400" dirty="0">
              <a:solidFill>
                <a:schemeClr val="tx1">
                  <a:lumMod val="85000"/>
                  <a:lumOff val="15000"/>
                </a:schemeClr>
              </a:solidFill>
              <a:latin typeface="Garamond" panose="02020404030301010803" pitchFamily="18" charset="0"/>
            </a:endParaRPr>
          </a:p>
          <a:p>
            <a:pPr algn="just" eaLnBrk="1" fontAlgn="auto" hangingPunct="1">
              <a:spcAft>
                <a:spcPts val="0"/>
              </a:spcAft>
              <a:buFont typeface="Wingdings" panose="05000000000000000000" pitchFamily="2" charset="2"/>
              <a:buNone/>
              <a:defRPr/>
            </a:pPr>
            <a:r>
              <a:rPr lang="cs-CZ" sz="1400" dirty="0">
                <a:solidFill>
                  <a:schemeClr val="tx1">
                    <a:lumMod val="85000"/>
                    <a:lumOff val="15000"/>
                  </a:schemeClr>
                </a:solidFill>
                <a:latin typeface="Garamond" panose="02020404030301010803" pitchFamily="18" charset="0"/>
              </a:rPr>
              <a:t>V </a:t>
            </a:r>
            <a:r>
              <a:rPr lang="cs-CZ" sz="1400" b="1" dirty="0">
                <a:solidFill>
                  <a:srgbClr val="00B0F0"/>
                </a:solidFill>
                <a:effectLst>
                  <a:outerShdw blurRad="38100" dist="38100" dir="2700000" algn="tl">
                    <a:srgbClr val="000000">
                      <a:alpha val="43137"/>
                    </a:srgbClr>
                  </a:outerShdw>
                </a:effectLst>
                <a:latin typeface="Garamond" panose="02020404030301010803" pitchFamily="18" charset="0"/>
              </a:rPr>
              <a:t>§§ 16 až 23</a:t>
            </a:r>
            <a:r>
              <a:rPr lang="cs-CZ" sz="1400" dirty="0">
                <a:solidFill>
                  <a:srgbClr val="00B0F0"/>
                </a:solidFill>
                <a:effectLst>
                  <a:outerShdw blurRad="38100" dist="38100" dir="2700000" algn="tl">
                    <a:srgbClr val="000000">
                      <a:alpha val="43137"/>
                    </a:srgbClr>
                  </a:outerShdw>
                </a:effectLst>
                <a:latin typeface="Garamond" panose="02020404030301010803" pitchFamily="18" charset="0"/>
              </a:rPr>
              <a:t> </a:t>
            </a:r>
            <a:r>
              <a:rPr lang="cs-CZ" sz="1200" dirty="0">
                <a:solidFill>
                  <a:schemeClr val="tx1">
                    <a:lumMod val="85000"/>
                    <a:lumOff val="15000"/>
                  </a:schemeClr>
                </a:solidFill>
                <a:latin typeface="Garamond" panose="02020404030301010803" pitchFamily="18" charset="0"/>
              </a:rPr>
              <a:t>jsou specifikovány jednotlivé tresty a stanoveny podmínky pro jejich uložení;</a:t>
            </a:r>
            <a:endParaRPr lang="cs-CZ" sz="1400" dirty="0">
              <a:solidFill>
                <a:schemeClr val="tx1">
                  <a:lumMod val="85000"/>
                  <a:lumOff val="15000"/>
                </a:schemeClr>
              </a:solidFill>
              <a:latin typeface="Garamond" panose="02020404030301010803" pitchFamily="18" charset="0"/>
            </a:endParaRPr>
          </a:p>
          <a:p>
            <a:pPr algn="just" eaLnBrk="1" fontAlgn="auto" hangingPunct="1">
              <a:spcAft>
                <a:spcPts val="0"/>
              </a:spcAft>
              <a:buFont typeface="Wingdings" panose="05000000000000000000" pitchFamily="2" charset="2"/>
              <a:buNone/>
              <a:defRPr/>
            </a:pPr>
            <a:r>
              <a:rPr lang="cs-CZ" sz="1400" b="1" dirty="0">
                <a:solidFill>
                  <a:srgbClr val="FFC000"/>
                </a:solidFill>
                <a:effectLst>
                  <a:outerShdw blurRad="38100" dist="38100" dir="2700000" algn="tl">
                    <a:srgbClr val="000000">
                      <a:alpha val="43137"/>
                    </a:srgbClr>
                  </a:outerShdw>
                </a:effectLst>
                <a:latin typeface="Garamond" panose="02020404030301010803" pitchFamily="18" charset="0"/>
              </a:rPr>
              <a:t>K odst. 2</a:t>
            </a:r>
          </a:p>
          <a:p>
            <a:pPr marL="0" indent="0" algn="just" eaLnBrk="1" fontAlgn="auto" hangingPunct="1">
              <a:spcAft>
                <a:spcPts val="0"/>
              </a:spcAft>
              <a:buFont typeface="Wingdings" panose="05000000000000000000" pitchFamily="2" charset="2"/>
              <a:buNone/>
              <a:defRPr/>
            </a:pPr>
            <a:r>
              <a:rPr lang="cs-CZ" sz="1400" b="1" dirty="0">
                <a:solidFill>
                  <a:srgbClr val="00B0F0"/>
                </a:solidFill>
                <a:effectLst>
                  <a:outerShdw blurRad="38100" dist="38100" dir="2700000" algn="tl">
                    <a:srgbClr val="000000">
                      <a:alpha val="43137"/>
                    </a:srgbClr>
                  </a:outerShdw>
                </a:effectLst>
                <a:latin typeface="Garamond" panose="02020404030301010803" pitchFamily="18" charset="0"/>
              </a:rPr>
              <a:t>Bipartice trestních sankcí</a:t>
            </a:r>
            <a:r>
              <a:rPr lang="cs-CZ" sz="1400" dirty="0">
                <a:solidFill>
                  <a:srgbClr val="00B0F0"/>
                </a:solidFill>
                <a:effectLst>
                  <a:outerShdw blurRad="38100" dist="38100" dir="2700000" algn="tl">
                    <a:srgbClr val="000000">
                      <a:alpha val="43137"/>
                    </a:srgbClr>
                  </a:outerShdw>
                </a:effectLst>
                <a:latin typeface="Garamond" panose="02020404030301010803" pitchFamily="18" charset="0"/>
              </a:rPr>
              <a:t> </a:t>
            </a:r>
            <a:r>
              <a:rPr lang="cs-CZ" sz="1400" dirty="0">
                <a:solidFill>
                  <a:schemeClr val="tx1">
                    <a:lumMod val="85000"/>
                    <a:lumOff val="15000"/>
                  </a:schemeClr>
                </a:solidFill>
                <a:latin typeface="Garamond" panose="02020404030301010803" pitchFamily="18" charset="0"/>
              </a:rPr>
              <a:t>- </a:t>
            </a:r>
            <a:r>
              <a:rPr lang="cs-CZ" sz="1200" dirty="0">
                <a:solidFill>
                  <a:schemeClr val="tx1">
                    <a:lumMod val="85000"/>
                    <a:lumOff val="15000"/>
                  </a:schemeClr>
                </a:solidFill>
                <a:latin typeface="Garamond" panose="02020404030301010803" pitchFamily="18" charset="0"/>
              </a:rPr>
              <a:t>Ochranná opatření jsou vedle trestů další trestněprávní sankcí. TOPOZ připouští pouze dvě ochranné opatření, a to </a:t>
            </a:r>
            <a:r>
              <a:rPr lang="cs-CZ" sz="1200" b="1" dirty="0">
                <a:solidFill>
                  <a:srgbClr val="FFC000"/>
                </a:solidFill>
                <a:effectLst>
                  <a:outerShdw blurRad="38100" dist="38100" dir="2700000" algn="tl">
                    <a:srgbClr val="000000">
                      <a:alpha val="43137"/>
                    </a:srgbClr>
                  </a:outerShdw>
                </a:effectLst>
                <a:latin typeface="Garamond" panose="02020404030301010803" pitchFamily="18" charset="0"/>
              </a:rPr>
              <a:t>zabrání věci</a:t>
            </a:r>
            <a:r>
              <a:rPr lang="cs-CZ" sz="12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 </a:t>
            </a:r>
            <a:r>
              <a:rPr lang="cs-CZ" sz="1200"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rPr>
              <a:t>a </a:t>
            </a:r>
            <a:r>
              <a:rPr lang="cs-CZ" sz="1200" b="1" dirty="0">
                <a:solidFill>
                  <a:srgbClr val="FFC000"/>
                </a:solidFill>
                <a:effectLst>
                  <a:outerShdw blurRad="38100" dist="38100" dir="2700000" algn="tl">
                    <a:srgbClr val="000000">
                      <a:alpha val="43137"/>
                    </a:srgbClr>
                  </a:outerShdw>
                </a:effectLst>
                <a:latin typeface="Garamond" panose="02020404030301010803" pitchFamily="18" charset="0"/>
              </a:rPr>
              <a:t>zabrání části majetku</a:t>
            </a:r>
            <a:r>
              <a:rPr lang="cs-CZ" sz="1200" dirty="0">
                <a:solidFill>
                  <a:schemeClr val="tx1">
                    <a:lumMod val="85000"/>
                    <a:lumOff val="15000"/>
                  </a:schemeClr>
                </a:solidFill>
                <a:latin typeface="Garamond" panose="02020404030301010803" pitchFamily="18" charset="0"/>
              </a:rPr>
              <a:t>, která přichází v úvahu v trestním řízení uložit právnické osobě, ovšem v postavení zúčastněné osoby. </a:t>
            </a:r>
          </a:p>
          <a:p>
            <a:pPr algn="just" eaLnBrk="1" fontAlgn="auto" hangingPunct="1">
              <a:spcAft>
                <a:spcPts val="0"/>
              </a:spcAft>
              <a:buFont typeface="Wingdings" panose="05000000000000000000" pitchFamily="2" charset="2"/>
              <a:buNone/>
              <a:defRPr/>
            </a:pPr>
            <a:endParaRPr lang="cs-CZ" sz="1400" b="1" dirty="0">
              <a:solidFill>
                <a:schemeClr val="tx1">
                  <a:lumMod val="85000"/>
                  <a:lumOff val="15000"/>
                </a:schemeClr>
              </a:solidFill>
              <a:effectLst>
                <a:outerShdw blurRad="38100" dist="38100" dir="2700000" algn="tl">
                  <a:srgbClr val="000000">
                    <a:alpha val="43137"/>
                  </a:srgbClr>
                </a:outerShdw>
              </a:effectLst>
              <a:latin typeface="Garamond" panose="02020404030301010803"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esta">
  <a:themeElements>
    <a:clrScheme name="Cesta">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esta">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esta">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Motiv systému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975</TotalTime>
  <Words>6651</Words>
  <Application>Microsoft Office PowerPoint</Application>
  <PresentationFormat>Předvádění na obrazovce (4:3)</PresentationFormat>
  <Paragraphs>347</Paragraphs>
  <Slides>36</Slides>
  <Notes>33</Notes>
  <HiddenSlides>0</HiddenSlides>
  <MMClips>0</MMClips>
  <ScaleCrop>false</ScaleCrop>
  <HeadingPairs>
    <vt:vector size="6" baseType="variant">
      <vt:variant>
        <vt:lpstr>Použitá písma</vt:lpstr>
      </vt:variant>
      <vt:variant>
        <vt:i4>8</vt:i4>
      </vt:variant>
      <vt:variant>
        <vt:lpstr>Motiv</vt:lpstr>
      </vt:variant>
      <vt:variant>
        <vt:i4>1</vt:i4>
      </vt:variant>
      <vt:variant>
        <vt:lpstr>Nadpisy snímků</vt:lpstr>
      </vt:variant>
      <vt:variant>
        <vt:i4>36</vt:i4>
      </vt:variant>
    </vt:vector>
  </HeadingPairs>
  <TitlesOfParts>
    <vt:vector size="45" baseType="lpstr">
      <vt:lpstr>Arial</vt:lpstr>
      <vt:lpstr>Calibri</vt:lpstr>
      <vt:lpstr>Franklin Gothic Book</vt:lpstr>
      <vt:lpstr>Franklin Gothic Medium</vt:lpstr>
      <vt:lpstr>Garamond</vt:lpstr>
      <vt:lpstr>Gill Sans MT</vt:lpstr>
      <vt:lpstr>Wingdings</vt:lpstr>
      <vt:lpstr>Wingdings 2</vt:lpstr>
      <vt:lpstr>Cesta</vt:lpstr>
      <vt:lpstr>Zákon o trestní odpovědnosti právnických osob (č. 418/2011 Sb.)</vt:lpstr>
      <vt:lpstr>Předmět úpravy a vztah k jiným zákonům - § 1</vt:lpstr>
      <vt:lpstr>Předmět úpravy a vztah k jiným zákonům - § 1</vt:lpstr>
      <vt:lpstr>Předmět úpravy a vztah k jiným zákonům - § 1</vt:lpstr>
      <vt:lpstr>Přiměřenost trestu a ochranného opatření § 14</vt:lpstr>
      <vt:lpstr>Přiměřenost trestu a ochranného opatření § 14</vt:lpstr>
      <vt:lpstr>Přiměřenost trestu a ochranného opatření - § 14</vt:lpstr>
      <vt:lpstr>Druhy trestů a ochranných opatření - § 15</vt:lpstr>
      <vt:lpstr>Druhy trestů a ochranných opatření § 15</vt:lpstr>
      <vt:lpstr>Druhy trestů a ochranných opatření - § 15</vt:lpstr>
      <vt:lpstr>Zrušení právnické osoby  § 16</vt:lpstr>
      <vt:lpstr>Zrušení právnické osoby  § 16</vt:lpstr>
      <vt:lpstr>Zrušení právnické osoby  § 16</vt:lpstr>
      <vt:lpstr>Zrušení právnické osoby  § 16</vt:lpstr>
      <vt:lpstr>Zrušení právnické osoby  § 16</vt:lpstr>
      <vt:lpstr>Propadnutí majetku  § 17</vt:lpstr>
      <vt:lpstr>Propadnutí majetku  § 17</vt:lpstr>
      <vt:lpstr>Peněžitý trest - § 18</vt:lpstr>
      <vt:lpstr>Peněžitý trest - § 18</vt:lpstr>
      <vt:lpstr>Propadnutí věci § 19</vt:lpstr>
      <vt:lpstr>Zákaz činnosti § 20</vt:lpstr>
      <vt:lpstr>Zákaz držení a chovu zvířat</vt:lpstr>
      <vt:lpstr>Zákaz plnění veřejných zakázek, účasti v koncesním řízení nebo ve veřejné soutěži  - § 21</vt:lpstr>
      <vt:lpstr>Zákaz plnění veřejných zakázek, účasti v koncesním řízení nebo ve veřejné soutěži  § 21</vt:lpstr>
      <vt:lpstr>Zákaz přijímání dotací a subvencí - § 22 </vt:lpstr>
      <vt:lpstr>Zákaz přijímání dotací a subvencí § 22 </vt:lpstr>
      <vt:lpstr>Podmíněné upuštění od výkonu zbytku trestu zákazu činnosti, zákazu držení a chovu zvířat, zákazu plnění veřejných zakázek nebo účasti ve veřejné soutěži a zákazu přijímání dotací a subvencí - § 22a</vt:lpstr>
      <vt:lpstr>Uveřejnění rozsudku § 23</vt:lpstr>
      <vt:lpstr>Uveřejnění rozsudku - § 23</vt:lpstr>
      <vt:lpstr>Zabrání věci § 26 a zabrání části majetku – 26a</vt:lpstr>
      <vt:lpstr> Výkon trestu zrušení právnické osoby  - § 38</vt:lpstr>
      <vt:lpstr>Výkon trestu zrušení právnické osoby - § 38</vt:lpstr>
      <vt:lpstr> Výkon trestu zrušení právnické osoby - § 38</vt:lpstr>
      <vt:lpstr>Výkon trestu zákazu plnění veřejných zakázek, nebo účasti ve veřejné soutěži - § 39</vt:lpstr>
      <vt:lpstr>Výkon trestu zákazu přijímání dotací a subvencí - § 40</vt:lpstr>
      <vt:lpstr>Výkon trestu uveřejnění rozsudku  - § 41</vt:lpstr>
    </vt:vector>
  </TitlesOfParts>
  <Company>Vrchní soud v Praze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Zákon o trestní odpovědnosti právnických osob</dc:title>
  <dc:creator>JUDr. Pavel Zelenka</dc:creator>
  <cp:lastModifiedBy>Pavel Zelenka</cp:lastModifiedBy>
  <cp:revision>93</cp:revision>
  <dcterms:created xsi:type="dcterms:W3CDTF">2012-05-21T14:00:21Z</dcterms:created>
  <dcterms:modified xsi:type="dcterms:W3CDTF">2021-03-08T20:00:48Z</dcterms:modified>
</cp:coreProperties>
</file>