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8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70" r:id="rId11"/>
    <p:sldId id="284" r:id="rId12"/>
    <p:sldId id="282" r:id="rId13"/>
    <p:sldId id="277" r:id="rId14"/>
    <p:sldId id="279" r:id="rId15"/>
    <p:sldId id="280" r:id="rId16"/>
    <p:sldId id="281" r:id="rId17"/>
    <p:sldId id="275" r:id="rId18"/>
    <p:sldId id="274" r:id="rId19"/>
    <p:sldId id="271" r:id="rId20"/>
    <p:sldId id="272" r:id="rId21"/>
    <p:sldId id="273" r:id="rId22"/>
    <p:sldId id="276" r:id="rId23"/>
    <p:sldId id="285" r:id="rId24"/>
    <p:sldId id="302" r:id="rId25"/>
    <p:sldId id="303" r:id="rId26"/>
    <p:sldId id="278" r:id="rId27"/>
    <p:sldId id="283" r:id="rId28"/>
    <p:sldId id="286" r:id="rId29"/>
    <p:sldId id="287" r:id="rId30"/>
    <p:sldId id="288" r:id="rId31"/>
    <p:sldId id="290" r:id="rId32"/>
    <p:sldId id="291" r:id="rId33"/>
    <p:sldId id="289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25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69" r:id="rId50"/>
    <p:sldId id="314" r:id="rId51"/>
    <p:sldId id="315" r:id="rId52"/>
    <p:sldId id="316" r:id="rId53"/>
    <p:sldId id="317" r:id="rId54"/>
    <p:sldId id="318" r:id="rId55"/>
    <p:sldId id="295" r:id="rId56"/>
    <p:sldId id="319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262" r:id="rId69"/>
    <p:sldId id="261" r:id="rId70"/>
    <p:sldId id="333" r:id="rId71"/>
    <p:sldId id="334" r:id="rId72"/>
    <p:sldId id="335" r:id="rId73"/>
    <p:sldId id="267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8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F9B0-8673-4DAC-BD73-9EEC27F8E31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8A279-BA9E-48D5-8046-E84EDB65F2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0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Nymburk 2014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4AE4D-365B-4E38-A08C-B050B2F62DC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9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682694-F08C-435D-902F-FCE5DCD2E487}" type="slidenum">
              <a:rPr lang="cs-CZ" altLang="cs-CZ">
                <a:latin typeface="Arial" panose="020B0604020202020204" pitchFamily="34" charset="0"/>
              </a:rPr>
              <a:pPr/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0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494B991-B9BF-4777-85C3-7BBCB3B6B49F}" type="slidenum">
              <a:rPr lang="cs-CZ" altLang="cs-CZ">
                <a:latin typeface="Arial" panose="020B0604020202020204" pitchFamily="34" charset="0"/>
              </a:rPr>
              <a:pPr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0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499857F-E42E-4A95-B81E-BC7E2286CBBF}" type="slidenum">
              <a:rPr lang="cs-CZ" altLang="cs-CZ">
                <a:latin typeface="Arial" panose="020B0604020202020204" pitchFamily="34" charset="0"/>
              </a:rPr>
              <a:pPr/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1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ED418B4D-964D-4632-A0A5-8AEF5CEF2673}" type="slidenum">
              <a:rPr lang="cs-CZ" altLang="cs-CZ" sz="1200">
                <a:latin typeface="Arial" panose="020B0604020202020204" pitchFamily="34" charset="0"/>
              </a:rPr>
              <a:pPr algn="r"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DA50B2F-F3CE-4194-BD21-C1DA3DA9792C}" type="slidenum">
              <a:rPr lang="cs-CZ" altLang="cs-CZ">
                <a:latin typeface="Arial" panose="020B0604020202020204" pitchFamily="34" charset="0"/>
              </a:rPr>
              <a:pPr/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8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51A5E45-7A51-4FD8-A348-FED6F2430215}" type="slidenum">
              <a:rPr lang="cs-CZ" altLang="cs-CZ">
                <a:latin typeface="Arial" panose="020B0604020202020204" pitchFamily="34" charset="0"/>
              </a:rPr>
              <a:pPr/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58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FE1B738-4AB4-4DF4-9D7F-A05D5908B79E}" type="slidenum">
              <a:rPr lang="cs-CZ" altLang="cs-CZ">
                <a:latin typeface="Arial" panose="020B0604020202020204" pitchFamily="34" charset="0"/>
              </a:rPr>
              <a:pPr/>
              <a:t>31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6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783BF53-ED83-469F-AAC4-029CA2ADB9AB}" type="slidenum">
              <a:rPr lang="cs-CZ" altLang="cs-CZ">
                <a:latin typeface="Arial" panose="020B0604020202020204" pitchFamily="34" charset="0"/>
              </a:rPr>
              <a:pPr/>
              <a:t>32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19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B00F9CF-CC9E-436A-B3BA-68212B40F865}" type="slidenum">
              <a:rPr lang="cs-CZ" altLang="cs-CZ">
                <a:latin typeface="Arial" panose="020B0604020202020204" pitchFamily="34" charset="0"/>
              </a:rPr>
              <a:pPr/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2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0824541-8C19-4198-892E-971800B39182}" type="slidenum">
              <a:rPr lang="cs-CZ" altLang="cs-CZ">
                <a:latin typeface="Arial" panose="020B0604020202020204" pitchFamily="34" charset="0"/>
              </a:rPr>
              <a:pPr/>
              <a:t>34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6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5C823E2-E6A9-4908-BF1B-A3EA634E7B2A}" type="slidenum">
              <a:rPr lang="cs-CZ" altLang="cs-CZ">
                <a:latin typeface="Arial" panose="020B0604020202020204" pitchFamily="34" charset="0"/>
              </a:rPr>
              <a:pPr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5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887E0A7-5994-4BC3-BFC0-15E91294A06D}" type="slidenum">
              <a:rPr lang="cs-CZ" altLang="cs-CZ">
                <a:latin typeface="Arial" panose="020B0604020202020204" pitchFamily="34" charset="0"/>
              </a:rPr>
              <a:pPr/>
              <a:t>35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71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55C23B-A4DC-49C4-9529-A349773362E8}" type="slidenum">
              <a:rPr lang="cs-CZ" altLang="cs-CZ">
                <a:latin typeface="Arial" panose="020B0604020202020204" pitchFamily="34" charset="0"/>
              </a:rPr>
              <a:pPr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4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2A173B2-F261-4435-A96D-353BC6E0049F}" type="slidenum">
              <a:rPr lang="cs-CZ" altLang="cs-CZ">
                <a:latin typeface="Arial" panose="020B0604020202020204" pitchFamily="34" charset="0"/>
              </a:rPr>
              <a:pPr/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00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307E211-ED54-4364-8971-AD2A50E241D2}" type="slidenum">
              <a:rPr lang="cs-CZ" altLang="cs-CZ">
                <a:latin typeface="Arial" panose="020B0604020202020204" pitchFamily="34" charset="0"/>
              </a:rPr>
              <a:pPr/>
              <a:t>38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21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0A75B0E-C610-4070-86FE-C32B255E6EC7}" type="slidenum">
              <a:rPr lang="cs-CZ" altLang="cs-CZ">
                <a:latin typeface="Arial" panose="020B0604020202020204" pitchFamily="34" charset="0"/>
              </a:rPr>
              <a:pPr/>
              <a:t>39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5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AF6860C-8D6F-4DA1-BAFB-2C29925B6472}" type="slidenum">
              <a:rPr lang="cs-CZ" altLang="cs-CZ">
                <a:latin typeface="Arial" panose="020B0604020202020204" pitchFamily="34" charset="0"/>
              </a:rPr>
              <a:pPr/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91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4AE4D-365B-4E38-A08C-B050B2F62DC7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45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ACCFF5-41AC-481E-BDF3-2926D8879D13}" type="slidenum">
              <a:rPr lang="cs-CZ" altLang="cs-CZ" smtClean="0"/>
              <a:pPr/>
              <a:t>57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6191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6C1826-AC6A-4B76-817B-1580ACC5DBA0}" type="slidenum">
              <a:rPr lang="cs-CZ" altLang="cs-CZ" smtClean="0"/>
              <a:pPr/>
              <a:t>59</a:t>
            </a:fld>
            <a:endParaRPr lang="cs-CZ" altLang="cs-CZ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976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0B04FC0-2AC6-44BD-8EBA-7EBC83E1B8D6}" type="slidenum">
              <a:rPr lang="cs-CZ" altLang="cs-CZ" smtClean="0"/>
              <a:pPr/>
              <a:t>61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314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3D2A74E-E4F3-4BE4-A4DF-6CBA00DE6421}" type="slidenum">
              <a:rPr lang="cs-CZ" altLang="cs-CZ">
                <a:latin typeface="Arial" panose="020B0604020202020204" pitchFamily="34" charset="0"/>
              </a:rPr>
              <a:pPr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96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8940F0-7556-487A-A898-E91E68DD6A81}" type="slidenum">
              <a:rPr lang="cs-CZ" altLang="cs-CZ" smtClean="0"/>
              <a:pPr/>
              <a:t>62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328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6AB100-A1F6-4DB4-B839-A5C72E5C4B52}" type="slidenum">
              <a:rPr lang="cs-CZ" altLang="cs-CZ" smtClean="0"/>
              <a:pPr/>
              <a:t>63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182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D7FACF-313F-442F-B065-F85D1298E78D}" type="slidenum">
              <a:rPr lang="cs-CZ" altLang="cs-CZ" smtClean="0"/>
              <a:pPr/>
              <a:t>64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545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E76010-C41B-4A93-BB17-F336EF901E92}" type="slidenum">
              <a:rPr lang="cs-CZ" altLang="cs-CZ" smtClean="0"/>
              <a:pPr/>
              <a:t>65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504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9E734E-2D8A-4F63-84D0-2DE53D775D5F}" type="slidenum">
              <a:rPr lang="cs-CZ" altLang="cs-CZ" smtClean="0"/>
              <a:pPr/>
              <a:t>66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458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24E3B3-37AD-4DB5-86D5-F6475943D34E}" type="slidenum">
              <a:rPr lang="cs-CZ" altLang="cs-CZ" smtClean="0"/>
              <a:pPr/>
              <a:t>67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286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AD5A47-DD72-4222-B551-56074A827106}" type="slidenum">
              <a:rPr lang="cs-CZ" altLang="cs-CZ" smtClean="0"/>
              <a:pPr/>
              <a:t>68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84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F9C1BA-12BD-432A-A6BD-978624B203E1}" type="slidenum">
              <a:rPr lang="cs-CZ" altLang="cs-CZ" smtClean="0"/>
              <a:pPr/>
              <a:t>69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9224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4F1A61-2209-45CC-A091-E93AA287EBE9}" type="slidenum">
              <a:rPr lang="cs-CZ" altLang="cs-CZ" smtClean="0"/>
              <a:pPr/>
              <a:t>70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252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C0DCA4-A8F4-42E9-9739-F337ACE38903}" type="slidenum">
              <a:rPr lang="cs-CZ" altLang="cs-CZ" smtClean="0"/>
              <a:pPr/>
              <a:t>71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018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025AA6F-CAAF-47DF-ABF3-FCB4B23AF63A}" type="slidenum">
              <a:rPr lang="cs-CZ" altLang="cs-CZ">
                <a:latin typeface="Arial" panose="020B0604020202020204" pitchFamily="34" charset="0"/>
              </a:rPr>
              <a:pPr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68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C79F770-B426-4589-A170-76AE8AB6302C}" type="slidenum">
              <a:rPr lang="cs-CZ" altLang="cs-CZ" smtClean="0"/>
              <a:pPr/>
              <a:t>72</a:t>
            </a:fld>
            <a:endParaRPr lang="cs-CZ" alt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218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41DB7C-9436-472D-9D70-F86C8D438DC1}" type="slidenum">
              <a:rPr lang="cs-CZ" altLang="cs-CZ" smtClean="0"/>
              <a:pPr/>
              <a:t>73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491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A81A6A-3013-4611-8989-976E08E4EA64}" type="slidenum">
              <a:rPr lang="cs-CZ" altLang="cs-CZ" smtClean="0"/>
              <a:pPr/>
              <a:t>74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280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F15C49-36EC-46D5-92CD-48246F984BCF}" type="slidenum">
              <a:rPr lang="cs-CZ" altLang="cs-CZ" smtClean="0"/>
              <a:pPr/>
              <a:t>75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4112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C11C29-92CA-4E5B-9800-77A25BB814BF}" type="slidenum">
              <a:rPr lang="cs-CZ" altLang="cs-CZ" smtClean="0"/>
              <a:pPr/>
              <a:t>76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623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CADBB8-6B42-4FF7-B1ED-399FC4AAC3DB}" type="slidenum">
              <a:rPr lang="cs-CZ" altLang="cs-CZ" smtClean="0"/>
              <a:pPr/>
              <a:t>77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4891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F07955-77AD-4878-9399-9812AB04135A}" type="slidenum">
              <a:rPr lang="cs-CZ" altLang="cs-CZ" smtClean="0"/>
              <a:pPr/>
              <a:t>78</a:t>
            </a:fld>
            <a:endParaRPr lang="cs-CZ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0136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D15C1D-24BD-49C5-872C-3558162A734E}" type="slidenum">
              <a:rPr lang="cs-CZ" altLang="cs-CZ" smtClean="0"/>
              <a:pPr/>
              <a:t>79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578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6DBA880-57CE-493D-B20F-46A1A68E5489}" type="slidenum">
              <a:rPr lang="cs-CZ" altLang="cs-CZ" smtClean="0"/>
              <a:pPr/>
              <a:t>80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461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16B7A85-1298-4297-B235-BD1A24E240CF}" type="slidenum">
              <a:rPr lang="cs-CZ" altLang="cs-CZ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6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AAEF2B6-A272-401F-97C0-067F580ADED1}" type="slidenum">
              <a:rPr lang="cs-CZ" altLang="cs-CZ">
                <a:latin typeface="Arial" panose="020B0604020202020204" pitchFamily="34" charset="0"/>
              </a:rPr>
              <a:pPr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1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8E1BEB3-9EE5-46B4-B81B-82B485D07E18}" type="slidenum">
              <a:rPr lang="cs-CZ" altLang="cs-CZ">
                <a:latin typeface="Arial" panose="020B0604020202020204" pitchFamily="34" charset="0"/>
              </a:rPr>
              <a:pPr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3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29C4C51-BD06-4A14-99D1-18F93654EA64}" type="slidenum">
              <a:rPr lang="cs-CZ" altLang="cs-CZ">
                <a:latin typeface="Arial" panose="020B0604020202020204" pitchFamily="34" charset="0"/>
              </a:rPr>
              <a:pPr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0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3128AE6-2E48-407F-B1C6-A48192FB4292}" type="slidenum">
              <a:rPr lang="cs-CZ" altLang="cs-CZ">
                <a:latin typeface="Arial" panose="020B0604020202020204" pitchFamily="34" charset="0"/>
              </a:rPr>
              <a:pPr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4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DF684-23AD-4BBD-97FF-9D02AC43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5621B1-3DA7-44E4-8EB1-448B861FC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D350EB-51CF-4DBA-9A1E-7595EF6E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C29BF-38C8-47A8-9DBA-FA29EAF0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05B45-D368-4B58-99C6-CADC91D4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3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1E8-2ED4-490E-B18F-1FB40EF7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632461-0E0E-492B-84C4-359953C5E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B855BB-BC46-4C60-896A-86B27D34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E6A6F6-8BAB-4A36-8C58-5D712C8F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EC263-DBBA-4388-A8FB-67B0DA6B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77EF01-132B-452F-AD90-95B5041E1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4BF6E7-E04E-418A-AF63-D6D6E91E8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B8C4E7-D7EF-4B17-B5B5-A69457C3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BECC5E-9A06-4006-B2DA-E305081F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F00B27-3210-4B42-AAD7-EA588571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1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A0870-1B16-4A7B-8209-B58F2BC8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A7969-643F-4B36-89DC-CFF15905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E4F58E-1C89-48C0-8107-3E618C8D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CEC0AA-CD2D-466E-9D9C-BC635883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2AD38-DA4D-4764-B342-A0F24CF7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A48A0-1118-44DA-A42F-42D8F6B4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9A295F-0B9C-4B9B-A98E-D3CE932BB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CE00E-605D-4048-85E4-D5AB4DE2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8ACE6-641F-4DD8-884F-36E2430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A6219-6310-40E2-A772-98D2E9E2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5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29FF1-BFF2-4ECC-B2C0-F8D86F60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BD34A-A70C-431D-9187-3A04CF1E3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72A540-18D5-47EE-A299-BE0C6766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C970D4-625E-435E-8E22-08B8DD57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6D00FE-2510-4427-A52D-9A9BC7D2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8F6C0-46CA-4DC4-BB89-F61B82B3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9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0E170-E3D9-4871-BA63-0D526492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3FC56E-E3A1-4CD9-8E45-6DB441A7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8226DF-565E-474C-8393-4D1884574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0835BA-5F4F-42BF-8E9A-FABF208EC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6974AB-10E5-48CE-B0FC-8F1E7AD87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FE35D9-653D-4238-980E-B83ED9F0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DBFBBB-C540-410A-959F-7B900AD3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9C52F4-94B0-402E-ABF8-BD8A1BEE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5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5ECD5-3574-487F-B082-BCE59AAC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8206EA-9082-4C70-9766-28AE86B5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5C869F-EB89-4260-A8A3-EE4FB2E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BF372B-5215-430E-97FB-F854F158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08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6EA96D-8B8A-4EED-AABA-F842B60F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28B6A0-D1B4-44BB-B9AD-949221BA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E191D2-6393-4AAE-9B03-7475F9BA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F0861-EE44-4016-BA3A-0997BE78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7E6B2-A1CD-476D-BECC-8ACE70F0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D6F99E-863F-459C-BE13-2D64EC24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3DBDF3-30FC-4B35-B08C-2AF28406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2DBA15-DAF2-44AD-9208-6E14BA49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8AC7FC-44BD-4C82-A856-2E1CCB0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9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F2153-3778-484E-8DAE-F5617F4A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7C8BA3-7C34-4CFA-BFB6-0906B9DD6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5622A2-C479-47DD-85D6-A0A896A76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1D01CE-9428-4771-8AE7-DCD8A350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5D379C-5736-48C8-9AB1-1BA09E57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E11436-F69F-4BB2-B953-7A6BA4E2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E6F25F-510F-4A87-AEB5-9BD7AEA0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60B051-C871-4CCC-A4B9-7BDC870C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B70D1-4A99-4BA3-98BD-F0321C9F1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4F4A-9043-405C-BDC7-4F62C45661F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1A7E99-A474-4A6A-890E-D4A803E2D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356383-8828-4360-A085-4337E59E1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260E0-45F8-4B2D-9453-E2910D34A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4%8Cesk%C3%A1_advok%C3%A1tn%C3%AD_komor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82A2122-56D1-4987-97E7-E56AA49AACB9}"/>
              </a:ext>
            </a:extLst>
          </p:cNvPr>
          <p:cNvSpPr txBox="1"/>
          <p:nvPr/>
        </p:nvSpPr>
        <p:spPr>
          <a:xfrm>
            <a:off x="1000664" y="759125"/>
            <a:ext cx="100756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6000" b="1" dirty="0"/>
          </a:p>
          <a:p>
            <a:pPr algn="ctr"/>
            <a:r>
              <a:rPr lang="cs-CZ" sz="6000" b="1" dirty="0"/>
              <a:t>VSTUPNÍ ŠKOLENÍ  PRO ADVOKÁTNÍ KONCIPIENTY</a:t>
            </a:r>
          </a:p>
          <a:p>
            <a:pPr algn="ctr"/>
            <a:endParaRPr lang="cs-CZ" sz="6000" dirty="0"/>
          </a:p>
          <a:p>
            <a:pPr algn="ctr"/>
            <a:r>
              <a:rPr lang="cs-CZ" sz="6000" dirty="0"/>
              <a:t> 24.02.2021</a:t>
            </a:r>
          </a:p>
          <a:p>
            <a:pPr algn="ctr"/>
            <a:r>
              <a:rPr lang="cs-CZ" sz="6000" dirty="0"/>
              <a:t>JUDr. Radim Miketa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304800"/>
            <a:ext cx="9015306" cy="14020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Podmínky zápisu do seznamu advokátních koncipientů</a:t>
            </a:r>
            <a:br>
              <a:rPr lang="cs-CZ" altLang="cs-CZ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cs-CZ" altLang="cs-CZ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(§ 37 odst. 1 zákona o advokacii)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1564640"/>
            <a:ext cx="9645226" cy="4937759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endParaRPr lang="cs-CZ" dirty="0"/>
          </a:p>
          <a:p>
            <a:pPr marL="990600" lvl="1" indent="-5334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plná svéprávnost,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vysokoškolské vzdělání v oboru právo získané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v magisterském studijním programu studiem na vysoké škole v České republice, nebo 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studiem na vysoké škole v zahraničí, pokud je takové vzdělání v České republice uznáváno … a současně odpovídá obsahem a rozsahem obecnému vzdělání, které lze získat v oboru právo na vysoké škole v České republice,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bezúhonnost,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nebylo uloženo kárné opatření vyškrtnutí ze seznamu advokátních koncipientů nebo se hledí, jako by toto kárné opatření nebylo uloženo, a</a:t>
            </a:r>
          </a:p>
          <a:p>
            <a:pPr marL="1009650" lvl="1" indent="-609600">
              <a:lnSpc>
                <a:spcPct val="80000"/>
              </a:lnSpc>
              <a:defRPr/>
            </a:pPr>
            <a:r>
              <a:rPr lang="cs-CZ" sz="2600" dirty="0">
                <a:latin typeface="Times New Roman" pitchFamily="18" charset="0"/>
              </a:rPr>
              <a:t>pracovní poměr k advokátovi nebo ke společnosti sjednaný na stanovenou týdenní pracovní dobu podle zákoníku práce </a:t>
            </a:r>
          </a:p>
        </p:txBody>
      </p:sp>
    </p:spTree>
    <p:extLst>
      <p:ext uri="{BB962C8B-B14F-4D97-AF65-F5344CB8AC3E}">
        <p14:creationId xmlns:p14="http://schemas.microsoft.com/office/powerpoint/2010/main" val="17048608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Předběžná otázka úspěchu v dovolacím řízení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Při zkoumání podmínek odpovědnosti advokáta za škodu způsobenou v souvislosti s výkonem advokacie je soud povinen jako předběžnou otázku zkoumat, zda při řádném postupu advokáta by jeho klient se svým nárokem uspěl, a to i pokud jde o úspěch v řízení dovolacím.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Usnesení NS ze dne 26. 7. 2007, sp. zn. 25 Cdo 2213/2005 (C 5244)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2703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38666"/>
            <a:ext cx="8596668" cy="13208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Nesprávná procesní strategie</a:t>
            </a:r>
          </a:p>
          <a:p>
            <a:pPr marL="0" indent="0" algn="just"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Advokát neodpovídá za škodu, jestliže na pokyn klienta, poučeného o možných důsledcích, zvolí z možných procesních strategií (kdy všechny nesou určitá rizika) tu, jež v důsledku okolností, které advokát nemohl předem vědět ani ovlivnit, nevedla k úspěchu v soudním sporu.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27. 9. 2017, sp. zn. 25 Cdo 1734/2016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3653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38301"/>
            <a:ext cx="10825818" cy="4403062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cs-CZ" altLang="cs-CZ" b="1" dirty="0"/>
          </a:p>
          <a:p>
            <a:pPr marL="0" indent="0" algn="just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Neodpovídající text smlouvy o půjčce</a:t>
            </a:r>
          </a:p>
          <a:p>
            <a:pPr marL="0" indent="0" algn="just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Neodpovídá-li advokátem sepsaný text smlouvy o půjčce skutečnému průběhu realizace půjčky, nelze právní služby advokáta (výkon advokacie) omezit jen na samotný sepis smlouvy a ve sporu o náhradu škody způsobené advokátem je třeba posoudit i případný nedostatek poučení klienta o právních důsledcích okolnosti, že v rozporu s textem smlouvy nebyly peníze řádně předány, že závazkový vztah dosud nevznikl a jeho vznik bude závislý na dalším postupu stran.</a:t>
            </a:r>
          </a:p>
          <a:p>
            <a:pPr marL="0" indent="0" algn="just">
              <a:buNone/>
            </a:pPr>
            <a:endParaRPr lang="cs-CZ" alt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20. 12. 2017, sp. zn. 25 Cdo 347/2016 (PrRo 13-14/2018, Rc – říjen 2018)</a:t>
            </a:r>
          </a:p>
          <a:p>
            <a:pPr marL="0" indent="0" algn="just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3105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5334"/>
            <a:ext cx="11173968" cy="567266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se jednotlivec rozhodne, že nebude před soudy uvádět vědomě nepravdivé či zavádějící informace ani předkládat takové důkazy, jeho jednání podléhá ochraně podle čl. 2 odst. 3 Listiny (právo jednotlivce na svobodné jednání). Za takové jednání nemohou soudy jednotlivce sankcionovat ani jakkoliv zhoršovat jeho právní postavení, protože zákon takové negativní důsledky nestanoví ani nemůže stanovit. </a:t>
            </a:r>
            <a:endParaRPr lang="cs-CZ" alt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Rozhodnutí klienta, že se nebude řídit pokyny advokáta a nebude se podílet na předkládání nepravdivých důkazů soudům, je ústavně chráněným projevem práva tohoto jednotlivce na svobodné jednání dle čl. 2 odst. 3 Listiny.  Advokát nemůže po klientovi požadovat, aby před soudy uvedl vědomě nepravdivé nebo zavádějící informace nebo soudům předložil vědomě nepravdivé či zavádějící důkazy, jakými jsou i antedatované smlouvy. Pokud to advokát přesto učiní, nezprostí se tím odpovědnosti za svá předchozí pochybení. Skutečnost, že klient v takovém případě neposkytl advokátovi součinnost, nemůže jít ve sporu mezi klientem a advokátem k tíži klienta. </a:t>
            </a:r>
            <a:endParaRPr lang="cs-CZ" alt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Nález ÚS ze dne 17. 8. 2018, sp. zn. II. ÚS 644/18 </a:t>
            </a:r>
          </a:p>
          <a:p>
            <a:pPr marL="0" indent="0" algn="just">
              <a:buNone/>
            </a:pPr>
            <a:r>
              <a:rPr lang="cs-CZ" alt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soudy zamítly žalobu pro nedostatečnou aktivitu a součinnost klientky, která žalovanému ani přes jeho výzvu nepředala podepsanou smlouvu o zpětném postoupení pohledávky a odmítla také podepsat dohodu o vymáhání postoupeného nároku (§ 530 obč. zák.). 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8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91733"/>
            <a:ext cx="9110133" cy="52662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altLang="cs-CZ" sz="1600" b="1" dirty="0"/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347a trestního zákoníku, ve znění účinném od 1. 2. 2019</a:t>
            </a: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Maření spravedlnosti</a:t>
            </a:r>
          </a:p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(1) Kdo pro účely zahájení řízení před soudem, před mezinárodním soudním orgánem nebo trestního řízení anebo v takovém řízení předloží věcný nebo listinný důkazní prostředek, který má podstatný význam pro rozhodnutí, o kterém ví, že je padělaný nebo pozměněný, v úmyslu, aby byl použit jako pravý, anebo padělá nebo pozmění takový důkazní prostředek v úmyslu, aby byl použit jako pravý, bude potrestán odnětím svobody až na dvě léta.</a:t>
            </a:r>
          </a:p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(2) Kdo sám nebo prostřednictvím jiného poskytne, nabídne nebo slíbí prospěch jinému nebo pro jiného za účelem spáchání trestného činu křivého obvinění (§ 345), křivé výpovědi a nepravdivého znaleckého posudku (§ 346) nebo křivého tlumočení (§ 347), bude potrestán odnětím svobody až na tři léta.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65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693" y="698496"/>
            <a:ext cx="1785950" cy="1143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1886"/>
            <a:ext cx="8596668" cy="153851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r>
              <a:rPr lang="cs-CZ" dirty="0">
                <a:effectLst>
                  <a:outerShdw blurRad="50800" dist="50800" dir="5400000" algn="ctr" rotWithShape="0">
                    <a:schemeClr val="bg2">
                      <a:lumMod val="25000"/>
                      <a:alpha val="0"/>
                    </a:schemeClr>
                  </a:outerShdw>
                </a:effectLst>
              </a:rPr>
              <a:t>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54095"/>
            <a:ext cx="10515600" cy="3122867"/>
          </a:xfrm>
        </p:spPr>
        <p:txBody>
          <a:bodyPr>
            <a:norm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rgbClr val="FE8637"/>
              </a:buClr>
              <a:buSzPct val="85000"/>
              <a:buNone/>
              <a:defRPr/>
            </a:pPr>
            <a:r>
              <a:rPr lang="cs-CZ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Vaši laskavou pozornost </a:t>
            </a:r>
          </a:p>
          <a:p>
            <a:pPr marL="0" indent="0">
              <a:buNone/>
            </a:pP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Radim Miketa</a:t>
            </a:r>
          </a:p>
        </p:txBody>
      </p:sp>
    </p:spTree>
    <p:extLst>
      <p:ext uri="{BB962C8B-B14F-4D97-AF65-F5344CB8AC3E}">
        <p14:creationId xmlns:p14="http://schemas.microsoft.com/office/powerpoint/2010/main" val="413422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6746" y="0"/>
            <a:ext cx="3729076" cy="138199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Pracovní poměr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167" y="1465118"/>
            <a:ext cx="6757033" cy="425620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Times New Roman" pitchFamily="18" charset="0"/>
              </a:rPr>
              <a:t>	Koncipient musí být</a:t>
            </a:r>
            <a:r>
              <a:rPr lang="cs-CZ" sz="2400" dirty="0">
                <a:effectLst/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k advokátovi nebo ke spole</a:t>
            </a:r>
            <a:r>
              <a:rPr lang="cs-CZ" sz="2400" dirty="0">
                <a:latin typeface="Times New Roman" pitchFamily="18" charset="0"/>
              </a:rPr>
              <a:t>č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nosti v pracovním pom</a:t>
            </a:r>
            <a:r>
              <a:rPr lang="cs-CZ" sz="2400" dirty="0">
                <a:latin typeface="Times New Roman" pitchFamily="18" charset="0"/>
              </a:rPr>
              <a:t>ě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ru sjednaném na </a:t>
            </a:r>
            <a:r>
              <a:rPr lang="cs-CZ" sz="2400" b="1" u="sng" dirty="0">
                <a:latin typeface="Times New Roman" pitchFamily="18" charset="0"/>
                <a:ea typeface="MS Mincho" pitchFamily="49" charset="-128"/>
              </a:rPr>
              <a:t>stanovenou týdenní pracovní dobu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 podle </a:t>
            </a:r>
            <a:r>
              <a:rPr lang="cs-CZ" sz="2400" dirty="0">
                <a:latin typeface="Times New Roman" pitchFamily="18" charset="0"/>
              </a:rPr>
              <a:t>zákoníku práce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Times New Roman" pitchFamily="18" charset="0"/>
              </a:rPr>
              <a:t>	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Koncipient smí být v pracovním poměru jen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k jednomu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advokátovi 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nebo </a:t>
            </a:r>
            <a:r>
              <a:rPr lang="cs-CZ" sz="2400" dirty="0">
                <a:latin typeface="Times New Roman" pitchFamily="18" charset="0"/>
              </a:rPr>
              <a:t>jedné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 spole</a:t>
            </a:r>
            <a:r>
              <a:rPr lang="cs-CZ" sz="2400" dirty="0">
                <a:latin typeface="Times New Roman" pitchFamily="18" charset="0"/>
              </a:rPr>
              <a:t>č</a:t>
            </a:r>
            <a:r>
              <a:rPr lang="cs-CZ" sz="2400" dirty="0">
                <a:latin typeface="Times New Roman" pitchFamily="18" charset="0"/>
                <a:ea typeface="MS Mincho" pitchFamily="49" charset="-128"/>
              </a:rPr>
              <a:t>nosti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Školitel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nejméně 1 rok advokátní praxe, nejvíce 5 5 koncipientů.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27ADAC7-F779-485D-A037-E67499EE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606800"/>
            <a:ext cx="3987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Určení školitele v rámci advokátní společnosti</a:t>
            </a:r>
            <a:b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15 odst. 2 Etického kodexu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/>
              <a:t>  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Je-li koncipient v pracovním poměru ke společnosti, určí společnost advokáta k plnění povinností </a:t>
            </a:r>
            <a:r>
              <a:rPr lang="cs-CZ" sz="2800" u="sng" dirty="0">
                <a:latin typeface="Times New Roman" pitchFamily="18" charset="0"/>
              </a:rPr>
              <a:t>školitele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podle </a:t>
            </a:r>
            <a:r>
              <a:rPr lang="cs-CZ" sz="2800" dirty="0">
                <a:latin typeface="Times New Roman" pitchFamily="18" charset="0"/>
              </a:rPr>
              <a:t>čl. 15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odst</a:t>
            </a:r>
            <a:r>
              <a:rPr lang="cs-CZ" sz="2800" dirty="0">
                <a:latin typeface="Times New Roman" pitchFamily="18" charset="0"/>
              </a:rPr>
              <a:t>.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cs-CZ" sz="2800" dirty="0">
                <a:latin typeface="Times New Roman" pitchFamily="18" charset="0"/>
              </a:rPr>
              <a:t> Etického kodexu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a oznámí to Komoře bez zbytečného odkladu.</a:t>
            </a:r>
            <a:endParaRPr lang="cs-CZ" sz="2800" dirty="0">
              <a:latin typeface="Times New Roman" pitchFamily="18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5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altLang="cs-CZ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Kárné provinění koncipienta</a:t>
            </a:r>
          </a:p>
        </p:txBody>
      </p:sp>
      <p:sp>
        <p:nvSpPr>
          <p:cNvPr id="348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1930400"/>
            <a:ext cx="6830382" cy="41833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>
                <a:latin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Times New Roman" panose="02020603050405020304" pitchFamily="18" charset="0"/>
              </a:rPr>
              <a:t>    K 15/2006:</a:t>
            </a:r>
            <a:r>
              <a:rPr lang="cs-CZ" altLang="cs-CZ" sz="2400" dirty="0">
                <a:latin typeface="Times New Roman" panose="02020603050405020304" pitchFamily="18" charset="0"/>
              </a:rPr>
              <a:t> Je závažným porušením povinnosti advokátního koncipienta, jestliže bez vědomí advokáta, u kterého je zaměstnán, se uvede jako jeho zástupce na základě údajné substituční plné moci, převezme právní zastoupení, přičemž navíc při zastupování neplní pokyny klienta. </a:t>
            </a:r>
          </a:p>
        </p:txBody>
      </p:sp>
    </p:spTree>
    <p:extLst>
      <p:ext uri="{BB962C8B-B14F-4D97-AF65-F5344CB8AC3E}">
        <p14:creationId xmlns:p14="http://schemas.microsoft.com/office/powerpoint/2010/main" val="262730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Povinnosti školitele z hlediska koncipientské praxe čl. 15 odst. 1 Etického kodexu</a:t>
            </a:r>
          </a:p>
        </p:txBody>
      </p:sp>
      <p:sp>
        <p:nvSpPr>
          <p:cNvPr id="81923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Advokát je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povinen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umožnit advokátnímu koncipientovi, který je k němu v pracovním poměru, účelnou právní praxi, pečlivě ho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vést a dohlížet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na něj tak, aby získal znalosti a zkušenosti potřebné ke složení advokátní zkoušky a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k výkonu advokacie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 aby si osvojil a dodržoval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pravidla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profesionální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etiky</a:t>
            </a:r>
            <a:r>
              <a:rPr lang="cs-CZ" sz="2400" dirty="0">
                <a:latin typeface="Times New Roman" pitchFamily="18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D02312-2840-4AB5-B485-CAB0C2BFE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66" y="1803604"/>
            <a:ext cx="3568647" cy="32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160588"/>
            <a:ext cx="7538720" cy="355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latin typeface="Times New Roman" panose="02020603050405020304" pitchFamily="18" charset="0"/>
              </a:rPr>
              <a:t>   </a:t>
            </a:r>
            <a:r>
              <a:rPr lang="cs-CZ" altLang="cs-CZ" sz="2800" b="1" dirty="0">
                <a:latin typeface="Times New Roman" panose="02020603050405020304" pitchFamily="18" charset="0"/>
              </a:rPr>
              <a:t>K 3/1997:</a:t>
            </a:r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Advokát je kárně odpovědný za to, že řádně nedohlíží na práci svého koncipienta.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800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b="1" dirty="0">
                <a:latin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Times New Roman" panose="02020603050405020304" pitchFamily="18" charset="0"/>
              </a:rPr>
              <a:t>	</a:t>
            </a:r>
            <a:r>
              <a:rPr lang="cs-CZ" altLang="cs-CZ" sz="2800" b="1" dirty="0">
                <a:latin typeface="Times New Roman" panose="02020603050405020304" pitchFamily="18" charset="0"/>
              </a:rPr>
              <a:t>K 9/2004: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Advokát, který pověří svého advokátního koncipienta vyřízením věci, ale pak jej nijak neinstruuje ani nekontroluje a zaviní tak jeho vážné profesní pochybení a neodčinitelné poškození klienta, porušuje povinnosti advokáta a dopouští se kárného provinění.</a:t>
            </a:r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995680" y="670560"/>
            <a:ext cx="654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b="1" i="1">
                <a:latin typeface="Times New Roman" pitchFamily="18" charset="0"/>
                <a:cs typeface="Times New Roman" pitchFamily="18" charset="0"/>
              </a:rPr>
              <a:t>Kárné provinění školitele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552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00100" y="609600"/>
            <a:ext cx="8473902" cy="647700"/>
          </a:xfrm>
        </p:spPr>
        <p:txBody>
          <a:bodyPr>
            <a:normAutofit fontScale="90000"/>
          </a:bodyPr>
          <a:lstStyle/>
          <a:p>
            <a:r>
              <a:rPr lang="cs-CZ" altLang="cs-CZ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Kárné provinění školitele</a:t>
            </a: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>
                <a:latin typeface="Times New Roman" panose="02020603050405020304" pitchFamily="18" charset="0"/>
              </a:rPr>
              <a:t>   K 21/2010:</a:t>
            </a:r>
            <a:r>
              <a:rPr lang="cs-CZ" altLang="cs-CZ" sz="2800">
                <a:latin typeface="Times New Roman" panose="02020603050405020304" pitchFamily="18" charset="0"/>
              </a:rPr>
              <a:t> Jde o závažná porušení povinností advokáta, jestliže advokátního koncipienta, který u něho vykonává právní praxi, nevede řádně k osvojování si norem upravujících povolání advokáta a nedohlíží  nad  jeho  činností  v  pobočce  v jiném městě a v rámci toho připustí, aby tento advokátní koncipient odmítl po ukončení  poskytování  právních služeb  vrátit   klientovi písemnosti do doby, než klient zaplatí údajný nedoplatek na odměně za poskytnuté právní služby.</a:t>
            </a:r>
            <a:r>
              <a:rPr lang="cs-CZ" altLang="cs-CZ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8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6746" y="609600"/>
            <a:ext cx="6181254" cy="13208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i="1" dirty="0">
                <a:solidFill>
                  <a:schemeClr val="tx1"/>
                </a:solidFill>
                <a:latin typeface="Times New Roman" pitchFamily="18" charset="0"/>
              </a:rPr>
              <a:t>Přiměřená aplikace povinností advokáta</a:t>
            </a:r>
            <a:br>
              <a:rPr lang="cs-CZ" sz="28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800" b="1" i="1" dirty="0">
                <a:solidFill>
                  <a:schemeClr val="tx1"/>
                </a:solidFill>
                <a:latin typeface="Times New Roman" pitchFamily="18" charset="0"/>
              </a:rPr>
              <a:t>§ 39 zákona o advokacii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2600" y="2108200"/>
            <a:ext cx="6375400" cy="398938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</a:t>
            </a:r>
            <a:r>
              <a:rPr lang="cs-CZ" dirty="0">
                <a:latin typeface="Times New Roman" pitchFamily="18" charset="0"/>
              </a:rPr>
              <a:t>Ustanovení § 16, 17,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</a:rPr>
              <a:t>17a, 21 a 29 se použijí pro advokátního koncipienta přiměřeně.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latin typeface="Times New Roman" pitchFamily="18" charset="0"/>
              </a:rPr>
              <a:t>  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EF57DF-4687-48C8-9C08-EF5166F1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3989389"/>
            <a:ext cx="33274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3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Přiměřená aplikace zákona při vyškrtnutí či pozastavení </a:t>
            </a:r>
            <a:br>
              <a:rPr lang="cs-CZ" sz="28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800" b="1" i="1" dirty="0">
                <a:solidFill>
                  <a:schemeClr val="tx1"/>
                </a:solidFill>
                <a:latin typeface="Times New Roman" pitchFamily="18" charset="0"/>
              </a:rPr>
              <a:t>§ 37 odst. 6 zákona o advokacii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  <a:defRPr/>
            </a:pPr>
            <a:endParaRPr lang="cs-CZ" sz="3600" dirty="0"/>
          </a:p>
          <a:p>
            <a:pPr marL="609600" indent="-609600">
              <a:buNone/>
              <a:defRPr/>
            </a:pPr>
            <a:r>
              <a:rPr lang="cs-CZ" sz="3600" dirty="0"/>
              <a:t>     </a:t>
            </a:r>
            <a:r>
              <a:rPr lang="cs-CZ" sz="2400" dirty="0">
                <a:latin typeface="Times New Roman" pitchFamily="18" charset="0"/>
              </a:rPr>
              <a:t>V případě vyškrtnutí ze seznamu advokátních koncipientů nebo pozastavení výkonu právní praxe advokátního koncipienta se ustanovení    </a:t>
            </a:r>
          </a:p>
          <a:p>
            <a:pPr marL="609600" indent="-609600">
              <a:buNone/>
              <a:defRPr/>
            </a:pPr>
            <a:r>
              <a:rPr lang="cs-CZ" sz="2400" dirty="0">
                <a:latin typeface="Times New Roman" pitchFamily="18" charset="0"/>
              </a:rPr>
              <a:t>        § 7b odst. 2, § 8 odst. 3, § 8b odst. 1 písm. d) až e), § 8b odst. 2, § 9 odst. 4, § 9a odst. 1 písm. a) a b), § 9a odst. 2 písm. d) a § 9b použijí přiměřeně.</a:t>
            </a:r>
          </a:p>
          <a:p>
            <a:pPr marL="609600" indent="-609600">
              <a:buNone/>
              <a:defRPr/>
            </a:pPr>
            <a:endParaRPr lang="cs-CZ" sz="2400" dirty="0">
              <a:latin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cs-CZ" sz="2400" dirty="0">
                <a:latin typeface="Times New Roman" pitchFamily="18" charset="0"/>
              </a:rPr>
              <a:t>	Např. lhůty, účinnost, kárná odpovědnost, zánik.</a:t>
            </a:r>
          </a:p>
        </p:txBody>
      </p:sp>
    </p:spTree>
    <p:extLst>
      <p:ext uri="{BB962C8B-B14F-4D97-AF65-F5344CB8AC3E}">
        <p14:creationId xmlns:p14="http://schemas.microsoft.com/office/powerpoint/2010/main" val="12551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Informační povinnost</a:t>
            </a:r>
            <a:br>
              <a:rPr lang="cs-CZ" altLang="cs-CZ" sz="4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cs-CZ" altLang="cs-CZ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§ 29 zákona o advokacii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(1) Advokát je povinen oznámit Komoře bez odkladu po zahájení výkonu advokacie své sídlo, způsob, jakým vykonává advokacii, jakož i další skutečnosti nezbytné pro vedení seznamu advokátů stanovené stavovským předpisem; advokát je povinen oznámit Komoře bez odkladu i změny těchto skutečností, a to do jednoho týdne poté, co nastaly.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(2) Advokát je povinen oznámit Komoře ve lhůtě uvedené v odstavci 1 veškeré skutečnosti, které by mohly být důvodem k pozastavení výkonu advokacie nebo k vyškrtnutí ze seznamu advokátů.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57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42237CCB-525C-474E-8C69-1F96141B3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91108"/>
              </p:ext>
            </p:extLst>
          </p:nvPr>
        </p:nvGraphicFramePr>
        <p:xfrm>
          <a:off x="92075" y="92074"/>
          <a:ext cx="12226446" cy="676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088" imgH="3429060" progId="PowerPoint.Show.12">
                  <p:embed/>
                </p:oleObj>
              </mc:Choice>
              <mc:Fallback>
                <p:oleObj name="Presentation" r:id="rId2" imgW="6096088" imgH="3429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12226446" cy="676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CB42CC6-BA8D-4FDA-BD82-50FCC9BB1BA1}"/>
              </a:ext>
            </a:extLst>
          </p:cNvPr>
          <p:cNvSpPr/>
          <p:nvPr/>
        </p:nvSpPr>
        <p:spPr>
          <a:xfrm>
            <a:off x="5172799" y="2967335"/>
            <a:ext cx="18464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cs-CZ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 část</a:t>
            </a:r>
          </a:p>
        </p:txBody>
      </p:sp>
    </p:spTree>
    <p:extLst>
      <p:ext uri="{BB962C8B-B14F-4D97-AF65-F5344CB8AC3E}">
        <p14:creationId xmlns:p14="http://schemas.microsoft.com/office/powerpoint/2010/main" val="270908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839788"/>
            <a:ext cx="9238826" cy="18018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Pozastavení výkonu právní praxe 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advokátního koncipienta</a:t>
            </a:r>
            <a:b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 (§ 37 odst. 5 zákona o advokacii)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2362200"/>
            <a:ext cx="8682566" cy="367916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latin typeface="Times New Roman" pitchFamily="18" charset="0"/>
              </a:rPr>
              <a:t>písemná žádost advokátního koncipienta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latin typeface="Times New Roman" pitchFamily="18" charset="0"/>
              </a:rPr>
              <a:t>některý z důvodů v § 9 odst. 2, 3 zákona o advokacii (např. trestní stíhání, řízení o omezení </a:t>
            </a:r>
            <a:r>
              <a:rPr lang="cs-CZ" sz="2400" dirty="0" err="1">
                <a:latin typeface="Times New Roman" pitchFamily="18" charset="0"/>
              </a:rPr>
              <a:t>svépravnosti</a:t>
            </a:r>
            <a:r>
              <a:rPr lang="cs-CZ" sz="2400" dirty="0">
                <a:latin typeface="Times New Roman" pitchFamily="18" charset="0"/>
              </a:rPr>
              <a:t>, insolvenční řízení, průtahy ze strany kárně obviněného v kárném řízení o velmi závažném provinění)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latin typeface="Times New Roman" pitchFamily="18" charset="0"/>
              </a:rPr>
              <a:t>vazba, výkon trestu, zákaz činnosti</a:t>
            </a:r>
          </a:p>
        </p:txBody>
      </p:sp>
    </p:spTree>
    <p:extLst>
      <p:ext uri="{BB962C8B-B14F-4D97-AF65-F5344CB8AC3E}">
        <p14:creationId xmlns:p14="http://schemas.microsoft.com/office/powerpoint/2010/main" val="119044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33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Vyškrtnutí ze seznamu advokátních koncipientů</a:t>
            </a:r>
            <a:br>
              <a:rPr lang="cs-CZ" altLang="cs-CZ" sz="33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cs-CZ" altLang="cs-CZ" sz="33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(§ 37 odst. 3, 4 zákona o advokacii)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2160589"/>
            <a:ext cx="7298265" cy="3880773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cs-CZ" altLang="cs-CZ" dirty="0"/>
              <a:t>	</a:t>
            </a:r>
          </a:p>
          <a:p>
            <a:pPr marL="990600" lvl="1" indent="-533400"/>
            <a:r>
              <a:rPr lang="cs-CZ" altLang="cs-CZ" dirty="0">
                <a:latin typeface="Times New Roman" panose="02020603050405020304" pitchFamily="18" charset="0"/>
              </a:rPr>
              <a:t>dodatečné zjištění nesplnění některé z podmínek zápisu uvedených v § 37 odst. 1,  </a:t>
            </a:r>
          </a:p>
          <a:p>
            <a:pPr marL="990600" lvl="1" indent="-533400"/>
            <a:r>
              <a:rPr lang="cs-CZ" altLang="cs-CZ" dirty="0">
                <a:latin typeface="Times New Roman" panose="02020603050405020304" pitchFamily="18" charset="0"/>
              </a:rPr>
              <a:t>kárné opatření vyškrtnutí ze seznamu advokátních koncipientů,</a:t>
            </a:r>
          </a:p>
          <a:p>
            <a:pPr marL="990600" lvl="1" indent="-533400"/>
            <a:r>
              <a:rPr lang="cs-CZ" altLang="cs-CZ" dirty="0">
                <a:latin typeface="Times New Roman" panose="02020603050405020304" pitchFamily="18" charset="0"/>
              </a:rPr>
              <a:t>písemná žádost o vyškrtnutí ze seznamu advokátních koncipientů, </a:t>
            </a:r>
          </a:p>
          <a:p>
            <a:pPr marL="990600" lvl="1" indent="-533400"/>
            <a:r>
              <a:rPr lang="cs-CZ" altLang="cs-CZ" dirty="0">
                <a:latin typeface="Times New Roman" panose="02020603050405020304" pitchFamily="18" charset="0"/>
              </a:rPr>
              <a:t>zápis do seznamu advokátů, </a:t>
            </a:r>
          </a:p>
          <a:p>
            <a:pPr marL="990600" lvl="1" indent="-533400"/>
            <a:r>
              <a:rPr lang="cs-CZ" altLang="cs-CZ" dirty="0">
                <a:latin typeface="Times New Roman" panose="02020603050405020304" pitchFamily="18" charset="0"/>
              </a:rPr>
              <a:t>po úspěšném složení advokátní zkoušky uplynutím šestého kalendářního měsíce, není-li do té doby vyškrtnut na žádost či zapsán do seznamu advokátů.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FF062F-58CD-4A17-9214-3B5D4C807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735"/>
          <a:stretch/>
        </p:blipFill>
        <p:spPr>
          <a:xfrm>
            <a:off x="8432799" y="2501900"/>
            <a:ext cx="1297887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Právní praxe advokátního koncipienta 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§ 38 zákona o advokacii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2160590"/>
            <a:ext cx="5979498" cy="370127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dirty="0">
                <a:latin typeface="Times New Roman" pitchFamily="18" charset="0"/>
              </a:rPr>
              <a:t>Cílem je získat pod </a:t>
            </a:r>
            <a:r>
              <a:rPr lang="cs-CZ" b="1" u="sng" dirty="0">
                <a:latin typeface="Times New Roman" pitchFamily="18" charset="0"/>
              </a:rPr>
              <a:t>vedením a dohledem</a:t>
            </a:r>
            <a:r>
              <a:rPr lang="cs-CZ" dirty="0">
                <a:latin typeface="Times New Roman" pitchFamily="18" charset="0"/>
              </a:rPr>
              <a:t> advokáta znalosti a osvojit si zkušenosti potřebné </a:t>
            </a:r>
            <a:r>
              <a:rPr lang="cs-CZ" b="1" u="sng" dirty="0">
                <a:latin typeface="Times New Roman" pitchFamily="18" charset="0"/>
              </a:rPr>
              <a:t>k výkonu advokacie</a:t>
            </a:r>
            <a:r>
              <a:rPr lang="cs-CZ" dirty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latin typeface="Times New Roman" pitchFamily="18" charset="0"/>
              </a:rPr>
              <a:t>	Advokátní koncipient </a:t>
            </a:r>
            <a:r>
              <a:rPr lang="cs-CZ" b="1" u="sng" dirty="0">
                <a:latin typeface="Times New Roman" pitchFamily="18" charset="0"/>
              </a:rPr>
              <a:t>je povinen</a:t>
            </a:r>
            <a:r>
              <a:rPr lang="cs-CZ" dirty="0">
                <a:latin typeface="Times New Roman" pitchFamily="18" charset="0"/>
              </a:rPr>
              <a:t> absolvovat vzdělávací akce, které stanoví Komora stavovským předpisem jako součást právní praxe (účast je výkonem práce)</a:t>
            </a:r>
          </a:p>
        </p:txBody>
      </p:sp>
    </p:spTree>
    <p:extLst>
      <p:ext uri="{BB962C8B-B14F-4D97-AF65-F5344CB8AC3E}">
        <p14:creationId xmlns:p14="http://schemas.microsoft.com/office/powerpoint/2010/main" val="147809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Jiná výdělečná činnost advokátního koncipienta</a:t>
            </a:r>
            <a:b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 čl. 15 odst. 4 Etického kodexu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600" dirty="0"/>
              <a:t>   </a:t>
            </a:r>
            <a:r>
              <a:rPr lang="cs-CZ" sz="2800" dirty="0">
                <a:latin typeface="Times New Roman" pitchFamily="18" charset="0"/>
              </a:rPr>
              <a:t>-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jen výjime</a:t>
            </a:r>
            <a:r>
              <a:rPr lang="cs-CZ" sz="2800" dirty="0">
                <a:latin typeface="Times New Roman" pitchFamily="18" charset="0"/>
              </a:rPr>
              <a:t>č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800" dirty="0">
                <a:latin typeface="Times New Roman" pitchFamily="18" charset="0"/>
              </a:rPr>
              <a:t>ě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cs-CZ" sz="28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Times New Roman" pitchFamily="18" charset="0"/>
              </a:rPr>
              <a:t>	- </a:t>
            </a:r>
            <a:r>
              <a:rPr lang="cs-CZ" sz="2800" b="1" u="sng" dirty="0">
                <a:latin typeface="Times New Roman" pitchFamily="18" charset="0"/>
              </a:rPr>
              <a:t>se souhlasem</a:t>
            </a:r>
            <a:r>
              <a:rPr lang="cs-CZ" sz="2800" dirty="0">
                <a:latin typeface="Times New Roman" pitchFamily="18" charset="0"/>
              </a:rPr>
              <a:t> advokáta,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Times New Roman" pitchFamily="18" charset="0"/>
              </a:rPr>
              <a:t>	-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pokud jsou k tomu záva</a:t>
            </a:r>
            <a:r>
              <a:rPr lang="cs-CZ" sz="2800" dirty="0">
                <a:latin typeface="Times New Roman" pitchFamily="18" charset="0"/>
              </a:rPr>
              <a:t>ž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né d</a:t>
            </a:r>
            <a:r>
              <a:rPr lang="cs-CZ" sz="2800" dirty="0">
                <a:latin typeface="Times New Roman" pitchFamily="18" charset="0"/>
              </a:rPr>
              <a:t>ů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vody a </a:t>
            </a:r>
            <a:endParaRPr lang="cs-CZ" sz="28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Times New Roman" pitchFamily="18" charset="0"/>
              </a:rPr>
              <a:t>	-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nenaruší-li to </a:t>
            </a:r>
            <a:r>
              <a:rPr lang="cs-CZ" sz="2800" dirty="0">
                <a:latin typeface="Times New Roman" pitchFamily="18" charset="0"/>
              </a:rPr>
              <a:t>ř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ádný výkon právní praxe</a:t>
            </a:r>
          </a:p>
        </p:txBody>
      </p:sp>
    </p:spTree>
    <p:extLst>
      <p:ext uri="{BB962C8B-B14F-4D97-AF65-F5344CB8AC3E}">
        <p14:creationId xmlns:p14="http://schemas.microsoft.com/office/powerpoint/2010/main" val="44455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334" y="3683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i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právních služeb</a:t>
            </a:r>
            <a:endParaRPr lang="cs-CZ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právních služeb - § 1 odst. 2 AZ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Zastupování před soudy a jinými orgány, obhajoba v trestních věcech, udělování právních porad, sepisování listin, zpracování rozborů, další formy právní pomoci, jsou-li vykonávány  soustavně a za úplatu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Poskytováním právních služeb se rozumí i výkon opatrovníka pro řízení v němž byl advokát ustanoven soudem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 advokacie – širší pojem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insolv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správce, správa majetku, mediátor,  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Rozhodci -  stálé rozhodčí smlouvy, „soukromí rozhodci“, spotřebitelské spory!!! problematické, zejména. je-li rozhodce opakovaně jmenován jednou stranou.  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Mediace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 advokacie velmi různorodý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9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Zastupování před soudy a obhajoba ve věcech ve věcech trestních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Dříve stěžejní činnost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Ustanovení soudem </a:t>
            </a:r>
          </a:p>
          <a:p>
            <a:pPr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trestní,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posl.novely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trestního řádu výrazné omezení práv obhajoby</a:t>
            </a:r>
          </a:p>
          <a:p>
            <a:pPr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civilní –ustanovovací  byznys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Obecní zmocněnci 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§52d – přestupek -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Mspr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Zastupování poškozených - podnikání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0B501B-E8C8-4DB6-BC14-60532567E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936066"/>
            <a:ext cx="2825996" cy="18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Koncipient jako obecný zmocněnec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160588"/>
            <a:ext cx="8596313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b="1" dirty="0">
              <a:effectLst/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effectLst/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  <a:latin typeface="Times New Roman" panose="02020603050405020304" pitchFamily="18" charset="0"/>
              </a:rPr>
              <a:t>   </a:t>
            </a:r>
            <a:r>
              <a:rPr lang="cs-CZ" altLang="cs-CZ" sz="2800" b="1" dirty="0">
                <a:latin typeface="Times New Roman" panose="02020603050405020304" pitchFamily="18" charset="0"/>
              </a:rPr>
              <a:t>K 4/2003: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závažným porušením povinností advokátního koncipienta, jestliže 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byť jen jednorázově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vystupuje jako obecný zmocněnec. </a:t>
            </a:r>
          </a:p>
        </p:txBody>
      </p:sp>
    </p:spTree>
    <p:extLst>
      <p:ext uri="{BB962C8B-B14F-4D97-AF65-F5344CB8AC3E}">
        <p14:creationId xmlns:p14="http://schemas.microsoft.com/office/powerpoint/2010/main" val="372676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Potvrzení o délce praxe</a:t>
            </a:r>
            <a:br>
              <a:rPr lang="cs-CZ" sz="3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15 odst. 5, 6 Etického kodexu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Advokát je povinen vydat koncipientovi </a:t>
            </a:r>
            <a:r>
              <a:rPr lang="cs-CZ" sz="2800" b="1" u="sng" dirty="0">
                <a:latin typeface="Times New Roman" pitchFamily="18" charset="0"/>
                <a:cs typeface="Times New Roman" pitchFamily="18" charset="0"/>
              </a:rPr>
              <a:t>potvrzení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o délce jeho koncipientské prax</a:t>
            </a:r>
            <a:r>
              <a:rPr lang="cs-CZ" sz="2800" dirty="0">
                <a:latin typeface="Times New Roman" pitchFamily="18" charset="0"/>
              </a:rPr>
              <a:t>e, v potvrzení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též zhodnotit výkon koncipientské praxe s ohledem na dosažení jejího účelu</a:t>
            </a:r>
            <a:r>
              <a:rPr lang="cs-CZ" sz="2800" dirty="0">
                <a:cs typeface="Times New Roman" pitchFamily="18" charset="0"/>
              </a:rPr>
              <a:t> </a:t>
            </a:r>
            <a:endParaRPr 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87028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6746" y="609600"/>
            <a:ext cx="6257454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advokátních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koncipientů</a:t>
            </a:r>
            <a:b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usnesení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výchově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1/1988 Věstníku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167" y="1651000"/>
            <a:ext cx="8493135" cy="4597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rámci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koncipient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získává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potřebné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složení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advokátní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zkoušky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výkon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advokacie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výchovu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advokátního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koncipienta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odpovídá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koncipient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pracovním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poměru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237BB6E-A45C-4D54-A08F-C0460578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673600"/>
            <a:ext cx="34337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5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Způsob výkonu koncipientské praxe</a:t>
            </a:r>
            <a:b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3 odst. 2 usnesení o výchově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Koncipient je povinen rozšiřovat si své znalosti a osvojovat si </a:t>
            </a:r>
            <a:r>
              <a:rPr lang="cs-CZ" sz="2800" b="1" u="sng" dirty="0">
                <a:latin typeface="Times New Roman" pitchFamily="18" charset="0"/>
                <a:cs typeface="Times New Roman" pitchFamily="18" charset="0"/>
              </a:rPr>
              <a:t>zkušenosti potřebné pro výkon advokacie</a:t>
            </a:r>
            <a:r>
              <a:rPr lang="cs-CZ" sz="2800" b="1" u="sng" dirty="0"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b="1" u="sng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Times New Roman" pitchFamily="18" charset="0"/>
              </a:rPr>
              <a:t>	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soustavným studiem právních předpisů, ostatních pramenů práva, judikatury a odborné literatury, konzultacemi s advokátem, </a:t>
            </a:r>
            <a:endParaRPr lang="cs-CZ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5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720" y="282418"/>
            <a:ext cx="7467600" cy="1143000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Advokacie, společenský a sportovní život</a:t>
            </a:r>
          </a:p>
        </p:txBody>
      </p:sp>
      <p:pic>
        <p:nvPicPr>
          <p:cNvPr id="1026" name="Picture 2" descr="C:\Users\Radim\Desktop\CAK_FOTBAL_BA07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728" y="1325826"/>
            <a:ext cx="4238655" cy="2997843"/>
          </a:xfrm>
          <a:prstGeom prst="rect">
            <a:avLst/>
          </a:prstGeom>
          <a:noFill/>
        </p:spPr>
      </p:pic>
      <p:pic>
        <p:nvPicPr>
          <p:cNvPr id="1028" name="Picture 4" descr="http://www.bulletin-advokacie.cz/assets/zdroje/Sportovní%20dn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431" y="4674734"/>
            <a:ext cx="3384991" cy="195422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945686" y="3244334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Baskerville Old Face" pitchFamily="18" charset="0"/>
              </a:rPr>
              <a:t>4.Míst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67785" y="571766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  <a:latin typeface="Baskerville Old Face" pitchFamily="18" charset="0"/>
              </a:rPr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24628" y="2214554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Fotbalové MS advokátů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24760" y="400050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Baskerville Old Face" pitchFamily="18" charset="0"/>
              </a:rPr>
              <a:t>Nymburk – sportovní hry </a:t>
            </a:r>
            <a:endParaRPr lang="cs-CZ" dirty="0"/>
          </a:p>
        </p:txBody>
      </p:sp>
      <p:pic>
        <p:nvPicPr>
          <p:cNvPr id="1031" name="Picture 7" descr="C:\Users\Radim\Desktop\1011852_10151916635001616_203840708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5959" y="4502553"/>
            <a:ext cx="2882097" cy="2177206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 rot="10800000" flipV="1">
            <a:off x="880306" y="5549303"/>
            <a:ext cx="1515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Baskerville Old Face" pitchFamily="18" charset="0"/>
              </a:rPr>
              <a:t>Právník roku</a:t>
            </a:r>
          </a:p>
        </p:txBody>
      </p:sp>
    </p:spTree>
    <p:extLst>
      <p:ext uri="{BB962C8B-B14F-4D97-AF65-F5344CB8AC3E}">
        <p14:creationId xmlns:p14="http://schemas.microsoft.com/office/powerpoint/2010/main" val="3070139940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Způsob výkonu koncipientské praxe</a:t>
            </a:r>
          </a:p>
        </p:txBody>
      </p:sp>
      <p:sp>
        <p:nvSpPr>
          <p:cNvPr id="5222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	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účastí na poskytování právních služeb advokátem, včetně zastupování advokáta při jednotlivých úkonech právní pomoci, </a:t>
            </a:r>
            <a:endParaRPr lang="cs-CZ" altLang="cs-CZ" sz="280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8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	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účastí na výchovných akcích pořádaných Komorou</a:t>
            </a:r>
            <a:r>
              <a:rPr lang="cs-CZ" altLang="cs-CZ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	délka praxe nejméně tři roky</a:t>
            </a:r>
          </a:p>
          <a:p>
            <a:pPr eaLnBrk="1" hangingPunct="1"/>
            <a:endParaRPr lang="cs-CZ" altLang="cs-CZ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7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6746" y="609600"/>
            <a:ext cx="7171854" cy="13208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300" b="1" i="1" dirty="0">
                <a:solidFill>
                  <a:schemeClr val="tx1"/>
                </a:solidFill>
                <a:latin typeface="Times New Roman" pitchFamily="18" charset="0"/>
              </a:rPr>
              <a:t>Účast na výchovných akcích</a:t>
            </a:r>
            <a:br>
              <a:rPr lang="cs-CZ" sz="23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300" b="1" i="1" dirty="0">
                <a:solidFill>
                  <a:schemeClr val="tx1"/>
                </a:solidFill>
                <a:latin typeface="Times New Roman" pitchFamily="18" charset="0"/>
              </a:rPr>
              <a:t> čl. 5, 8 až 15 usnesení o výchově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776" y="1930400"/>
            <a:ext cx="8103494" cy="37401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1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500" dirty="0"/>
              <a:t>	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Advokát je povinen umo</a:t>
            </a:r>
            <a:r>
              <a:rPr lang="cs-CZ" altLang="cs-CZ" sz="2400" dirty="0">
                <a:latin typeface="Times New Roman" panose="02020603050405020304" pitchFamily="18" charset="0"/>
              </a:rPr>
              <a:t>ž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 koncipientovi účast na výchovných akcích  pořádaných Komorou podle tohoto usnesení</a:t>
            </a:r>
            <a:r>
              <a:rPr lang="cs-CZ" altLang="cs-CZ" sz="2400" dirty="0">
                <a:latin typeface="Times New Roman" panose="02020603050405020304" pitchFamily="18" charset="0"/>
              </a:rPr>
              <a:t>.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Porušení této povinnosti advokáta může být posouzeno jako kárné provinění 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	Povinná účast :   „vstupní“ školení (čl. 9)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				 povinné semináře (čl. 10)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				 volitelné semináře (čl. 10a)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9FAA5B-F2BB-4280-9C6C-B82EF6DE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4122004"/>
            <a:ext cx="2999740" cy="19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6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Důsledky účasti a neúčasti na výchovných akcích</a:t>
            </a:r>
            <a:b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12 usnesení o výchově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u="sng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 	</a:t>
            </a:r>
            <a:r>
              <a:rPr lang="cs-CZ" altLang="cs-CZ" sz="2800" u="sng" dirty="0">
                <a:latin typeface="Times New Roman" panose="02020603050405020304" pitchFamily="18" charset="0"/>
              </a:rPr>
              <a:t>Ř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ádná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</a:t>
            </a:r>
            <a:r>
              <a:rPr lang="cs-CZ" altLang="cs-CZ" sz="2800" dirty="0">
                <a:latin typeface="Times New Roman" panose="02020603050405020304" pitchFamily="18" charset="0"/>
              </a:rPr>
              <a:t>č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 na výchovných akcích </a:t>
            </a:r>
            <a:r>
              <a:rPr lang="cs-CZ" altLang="cs-CZ" sz="2800" dirty="0">
                <a:latin typeface="Times New Roman" panose="02020603050405020304" pitchFamily="18" charset="0"/>
              </a:rPr>
              <a:t>je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</a:t>
            </a:r>
            <a:r>
              <a:rPr lang="cs-CZ" altLang="cs-CZ" sz="2800" dirty="0">
                <a:latin typeface="Times New Roman" panose="02020603050405020304" pitchFamily="18" charset="0"/>
              </a:rPr>
              <a:t>ou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podmínek</a:t>
            </a:r>
            <a:r>
              <a:rPr lang="cs-CZ" altLang="cs-CZ" sz="2800" dirty="0">
                <a:latin typeface="Times New Roman" panose="02020603050405020304" pitchFamily="18" charset="0"/>
              </a:rPr>
              <a:t> pro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</a:rPr>
              <a:t>možnost skládat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advokátní zkouš</a:t>
            </a:r>
            <a:r>
              <a:rPr lang="cs-CZ" altLang="cs-CZ" sz="2800" u="sng" dirty="0">
                <a:latin typeface="Times New Roman" panose="02020603050405020304" pitchFamily="18" charset="0"/>
              </a:rPr>
              <a:t>ku.</a:t>
            </a:r>
            <a:r>
              <a:rPr lang="cs-CZ" altLang="cs-CZ" u="sng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u="sng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>
                <a:latin typeface="Times New Roman" panose="02020603050405020304" pitchFamily="18" charset="0"/>
              </a:rPr>
              <a:t>	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Neúčast koncipienta na školení, povinných seminářích v příslušném roce trvání právní praxe a volitelných seminářích, m</a:t>
            </a:r>
            <a:r>
              <a:rPr lang="cs-CZ" altLang="cs-CZ" sz="2800" dirty="0">
                <a:latin typeface="Times New Roman" panose="02020603050405020304" pitchFamily="18" charset="0"/>
              </a:rPr>
              <a:t>ůže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být 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kárn</a:t>
            </a:r>
            <a:r>
              <a:rPr lang="cs-CZ" altLang="cs-CZ" sz="2800" u="sng" dirty="0">
                <a:latin typeface="Times New Roman" panose="02020603050405020304" pitchFamily="18" charset="0"/>
              </a:rPr>
              <a:t>ým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provin</a:t>
            </a:r>
            <a:r>
              <a:rPr lang="cs-CZ" altLang="cs-CZ" sz="2800" u="sng" dirty="0">
                <a:latin typeface="Times New Roman" panose="02020603050405020304" pitchFamily="18" charset="0"/>
              </a:rPr>
              <a:t>ě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</a:t>
            </a:r>
            <a:r>
              <a:rPr lang="cs-CZ" altLang="cs-CZ" sz="2800" u="sng" dirty="0">
                <a:latin typeface="Times New Roman" panose="02020603050405020304" pitchFamily="18" charset="0"/>
              </a:rPr>
              <a:t>m.</a:t>
            </a:r>
            <a:r>
              <a:rPr lang="cs-CZ" alt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0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Praxe u jiného subjektu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4 usnesení o výchově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1910081"/>
            <a:ext cx="8596668" cy="451104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>
                <a:latin typeface="Times New Roman" pitchFamily="18" charset="0"/>
              </a:rPr>
              <a:t>Pokud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pracovní poměr </a:t>
            </a:r>
            <a:r>
              <a:rPr lang="cs-CZ" sz="2800" dirty="0">
                <a:latin typeface="Times New Roman" pitchFamily="18" charset="0"/>
              </a:rPr>
              <a:t>u advokáta trvá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alespoň </a:t>
            </a:r>
            <a:r>
              <a:rPr lang="cs-CZ" sz="2800" dirty="0">
                <a:latin typeface="Times New Roman" pitchFamily="18" charset="0"/>
              </a:rPr>
              <a:t>6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měsíců, </a:t>
            </a:r>
            <a:r>
              <a:rPr lang="cs-CZ" sz="2800" dirty="0">
                <a:latin typeface="Times New Roman" pitchFamily="18" charset="0"/>
              </a:rPr>
              <a:t>pak advokát koncipientovi umožní: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Times New Roman" pitchFamily="18" charset="0"/>
              </a:rPr>
              <a:t>	právní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prax</a:t>
            </a:r>
            <a:r>
              <a:rPr lang="cs-CZ" sz="2800" dirty="0">
                <a:latin typeface="Times New Roman" pitchFamily="18" charset="0"/>
              </a:rPr>
              <a:t>i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nepřesahující </a:t>
            </a:r>
            <a:r>
              <a:rPr lang="cs-CZ" sz="2800" dirty="0">
                <a:latin typeface="Times New Roman" pitchFamily="18" charset="0"/>
              </a:rPr>
              <a:t>6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měsíců u advokáta, soudu, státního zastupitelství, notáře, patentového zástupce, daňového poradce</a:t>
            </a:r>
            <a:r>
              <a:rPr lang="cs-CZ" sz="2800" dirty="0">
                <a:latin typeface="Times New Roman" pitchFamily="18" charset="0"/>
              </a:rPr>
              <a:t>,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stálého rozhodčího soudu</a:t>
            </a:r>
            <a:r>
              <a:rPr lang="cs-CZ" sz="2800" dirty="0">
                <a:latin typeface="Times New Roman" pitchFamily="18" charset="0"/>
              </a:rPr>
              <a:t>,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jiného subjektu či orgánu, pokud přispěje k výchově advokátního koncipienta.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99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Vedení záznamů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7 usnesení o výchově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cs-C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	</a:t>
            </a:r>
            <a:r>
              <a:rPr lang="cs-CZ" sz="2800">
                <a:latin typeface="Times New Roman" pitchFamily="18" charset="0"/>
              </a:rPr>
              <a:t>Koncipient je </a:t>
            </a:r>
            <a:r>
              <a:rPr lang="cs-CZ" sz="2800" u="sng">
                <a:latin typeface="Times New Roman" pitchFamily="18" charset="0"/>
              </a:rPr>
              <a:t>povinen</a:t>
            </a:r>
            <a:r>
              <a:rPr lang="cs-CZ" sz="2800">
                <a:latin typeface="Times New Roman" pitchFamily="18" charset="0"/>
              </a:rPr>
              <a:t> vést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záznamy o všech 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významnějších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úkonech právních služeb, kterých se zúčastnil nebo při kterých zastupoval advokáta</a:t>
            </a:r>
            <a:endParaRPr lang="cs-CZ" sz="2800">
              <a:latin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>
                <a:latin typeface="Times New Roman" pitchFamily="18" charset="0"/>
              </a:rPr>
              <a:t>	Z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áznam musí obsahovat </a:t>
            </a:r>
            <a:r>
              <a:rPr lang="cs-CZ" sz="2800">
                <a:latin typeface="Times New Roman" pitchFamily="18" charset="0"/>
              </a:rPr>
              <a:t>(alespoň)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datum úkonu a jeho stručný popis</a:t>
            </a:r>
            <a:r>
              <a:rPr lang="cs-CZ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21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Příprava na advokátní zkoušku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čl. 6 usnesení o výchově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2160590"/>
            <a:ext cx="6507363" cy="37012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Advokát je povinen umo</a:t>
            </a:r>
            <a:r>
              <a:rPr lang="cs-CZ" dirty="0">
                <a:latin typeface="Times New Roman" pitchFamily="18" charset="0"/>
              </a:rPr>
              <a:t>ž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nit koncipientovi p</a:t>
            </a:r>
            <a:r>
              <a:rPr lang="cs-CZ" dirty="0">
                <a:latin typeface="Times New Roman" pitchFamily="18" charset="0"/>
              </a:rPr>
              <a:t>ř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ípravu na advokátní zkoušku v délce alespo</a:t>
            </a:r>
            <a:r>
              <a:rPr lang="cs-CZ" dirty="0">
                <a:latin typeface="Times New Roman" pitchFamily="18" charset="0"/>
              </a:rPr>
              <a:t>ň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jednoho měsíce</a:t>
            </a:r>
            <a:r>
              <a:rPr lang="cs-CZ" dirty="0">
                <a:latin typeface="Times New Roman" pitchFamily="18" charset="0"/>
              </a:rPr>
              <a:t> 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ú</a:t>
            </a:r>
            <a:r>
              <a:rPr lang="cs-CZ" dirty="0">
                <a:latin typeface="Times New Roman" pitchFamily="18" charset="0"/>
              </a:rPr>
              <a:t>č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ast u advokátní zkoušky</a:t>
            </a:r>
            <a:r>
              <a:rPr lang="cs-CZ" dirty="0">
                <a:latin typeface="Times New Roman" pitchFamily="18" charset="0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latin typeface="Times New Roman" pitchFamily="18" charset="0"/>
              </a:rPr>
              <a:t>	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</a:rPr>
              <a:t>přípravě na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opakovanou zkoušku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alespo</a:t>
            </a:r>
            <a:r>
              <a:rPr lang="cs-CZ" dirty="0">
                <a:latin typeface="Times New Roman" pitchFamily="18" charset="0"/>
              </a:rPr>
              <a:t>ň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u="sng" dirty="0">
                <a:latin typeface="Times New Roman" pitchFamily="18" charset="0"/>
              </a:rPr>
              <a:t>2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 týdn</a:t>
            </a:r>
            <a:r>
              <a:rPr lang="cs-CZ" u="sng" dirty="0">
                <a:latin typeface="Times New Roman" pitchFamily="18" charset="0"/>
              </a:rPr>
              <a:t>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cs-CZ" dirty="0">
              <a:latin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3E43C8-C1D5-45A8-A64A-7C54B708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697" y="2160590"/>
            <a:ext cx="2763975" cy="1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7475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Substituce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čl. 2 usnesení o substitučním oprávnění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br>
              <a:rPr lang="cs-CZ" sz="2800" b="1" i="1" dirty="0">
                <a:solidFill>
                  <a:schemeClr val="tx1"/>
                </a:solidFill>
              </a:rPr>
            </a:b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6/1998 Věstníku ČAK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	</a:t>
            </a:r>
            <a:r>
              <a:rPr lang="cs-CZ" sz="2800">
                <a:latin typeface="Times New Roman" pitchFamily="18" charset="0"/>
              </a:rPr>
              <a:t>Advokát může koncipienta pověřit </a:t>
            </a:r>
            <a:r>
              <a:rPr lang="cs-CZ" sz="2800" u="sng">
                <a:latin typeface="Times New Roman" pitchFamily="18" charset="0"/>
              </a:rPr>
              <a:t>pouze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u="sng">
                <a:latin typeface="Times New Roman" pitchFamily="18" charset="0"/>
              </a:rPr>
              <a:t>t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akov</a:t>
            </a:r>
            <a:r>
              <a:rPr lang="cs-CZ" sz="2800" u="sng">
                <a:latin typeface="Times New Roman" pitchFamily="18" charset="0"/>
              </a:rPr>
              <a:t>ým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úkon</a:t>
            </a:r>
            <a:r>
              <a:rPr lang="cs-CZ" sz="2800">
                <a:latin typeface="Times New Roman" pitchFamily="18" charset="0"/>
              </a:rPr>
              <a:t>em právní pomoci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u n</a:t>
            </a:r>
            <a:r>
              <a:rPr lang="cs-CZ" sz="2800" u="sng">
                <a:latin typeface="Times New Roman" pitchFamily="18" charset="0"/>
              </a:rPr>
              <a:t>ě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800" u="sng">
                <a:latin typeface="Times New Roman" pitchFamily="18" charset="0"/>
              </a:rPr>
              <a:t>ož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 lze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vzhledem ke znalostem, osobním vlastnostem a dosavadní praxi</a:t>
            </a:r>
            <a:r>
              <a:rPr lang="cs-CZ" sz="2800">
                <a:latin typeface="Times New Roman" pitchFamily="18" charset="0"/>
              </a:rPr>
              <a:t> koncipienta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, jakož i vzhledem k povaze v</a:t>
            </a:r>
            <a:r>
              <a:rPr lang="cs-CZ" sz="2800">
                <a:latin typeface="Times New Roman" pitchFamily="18" charset="0"/>
              </a:rPr>
              <a:t>ě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předpokládat, </a:t>
            </a:r>
            <a:r>
              <a:rPr lang="cs-CZ" sz="2800" u="sng">
                <a:latin typeface="Times New Roman" pitchFamily="18" charset="0"/>
              </a:rPr>
              <a:t>ž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2800">
                <a:latin typeface="Times New Roman" pitchFamily="18" charset="0"/>
              </a:rPr>
              <a:t>koncipient úkon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 provede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s pot</a:t>
            </a:r>
            <a:r>
              <a:rPr lang="cs-CZ" sz="2800">
                <a:latin typeface="Times New Roman" pitchFamily="18" charset="0"/>
              </a:rPr>
              <a:t>ř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ebnou odbornou 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u="sng">
                <a:latin typeface="Times New Roman" pitchFamily="18" charset="0"/>
              </a:rPr>
              <a:t>éč</a:t>
            </a:r>
            <a:r>
              <a:rPr lang="cs-CZ" sz="2800" u="sng">
                <a:latin typeface="Times New Roman" pitchFamily="18" charset="0"/>
                <a:cs typeface="Times New Roman" pitchFamily="18" charset="0"/>
              </a:rPr>
              <a:t>í a v souladu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s právy a povinnostmi</a:t>
            </a:r>
            <a:r>
              <a:rPr lang="cs-CZ" sz="2800">
                <a:latin typeface="Times New Roman" pitchFamily="18" charset="0"/>
              </a:rPr>
              <a:t>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advokáta vyplývají</a:t>
            </a:r>
            <a:r>
              <a:rPr lang="cs-CZ" sz="2800">
                <a:latin typeface="Times New Roman" pitchFamily="18" charset="0"/>
              </a:rPr>
              <a:t>cími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ze  zákona a ze stavovských předpisů.</a:t>
            </a:r>
          </a:p>
          <a:p>
            <a:pPr eaLnBrk="1" hangingPunct="1">
              <a:defRPr/>
            </a:pPr>
            <a:endParaRPr lang="cs-CZ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7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cs-CZ" sz="3300" b="1" i="1" dirty="0">
                <a:solidFill>
                  <a:schemeClr val="tx1"/>
                </a:solidFill>
                <a:latin typeface="Times New Roman" pitchFamily="18" charset="0"/>
              </a:rPr>
              <a:t>Substituce před soudem</a:t>
            </a:r>
            <a:br>
              <a:rPr lang="cs-CZ" sz="33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3300" b="1" i="1" dirty="0">
                <a:solidFill>
                  <a:schemeClr val="tx1"/>
                </a:solidFill>
                <a:latin typeface="Times New Roman" pitchFamily="18" charset="0"/>
              </a:rPr>
              <a:t> čl. 4 až 6 usnesení o substitučním oprávnění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7334" y="2160590"/>
            <a:ext cx="6714066" cy="37012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>
                <a:latin typeface="Times New Roman" pitchFamily="18" charset="0"/>
              </a:rPr>
              <a:t>okresní soud po 3 měsících praxe</a:t>
            </a:r>
          </a:p>
          <a:p>
            <a:pPr eaLnBrk="1" hangingPunct="1"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400" dirty="0">
                <a:latin typeface="Times New Roman" pitchFamily="18" charset="0"/>
              </a:rPr>
              <a:t>krajský soud po 1 roce praxe (kromě trestní obhajoby v prvním stupni)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400" dirty="0">
                <a:latin typeface="Times New Roman" pitchFamily="18" charset="0"/>
              </a:rPr>
              <a:t>vrchní soud po 1 roce praxe (jen odvolací občanskoprávní a zmocněnec poškozeného v TŘ)</a:t>
            </a:r>
          </a:p>
          <a:p>
            <a:pPr eaLnBrk="1" hangingPunct="1">
              <a:defRPr/>
            </a:pPr>
            <a:endParaRPr lang="cs-CZ" dirty="0">
              <a:latin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6DA84C-F136-46C6-8114-5D60DF75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4361538"/>
            <a:ext cx="1239070" cy="15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Substituce před jinými orgány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6 a 7 usnesení o substitučním oprávnění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 sz="2800">
                <a:latin typeface="Times New Roman" pitchFamily="18" charset="0"/>
              </a:rPr>
              <a:t>přípravné trestní řízení po 3 měsících praxe</a:t>
            </a:r>
          </a:p>
          <a:p>
            <a:pPr eaLnBrk="1" hangingPunct="1">
              <a:defRPr/>
            </a:pPr>
            <a:endParaRPr lang="cs-CZ" sz="280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800">
                <a:latin typeface="Times New Roman" pitchFamily="18" charset="0"/>
              </a:rPr>
              <a:t>správní řízení v I. stupni po 3 měsících praxe</a:t>
            </a:r>
          </a:p>
          <a:p>
            <a:pPr eaLnBrk="1" hangingPunct="1">
              <a:defRPr/>
            </a:pPr>
            <a:endParaRPr lang="cs-CZ" sz="280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800">
                <a:latin typeface="Times New Roman" pitchFamily="18" charset="0"/>
              </a:rPr>
              <a:t>správní řízení ve II. stupni po 6 měsících praxe</a:t>
            </a:r>
          </a:p>
          <a:p>
            <a:pPr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785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Vyloučená substituce 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6 až 8 usnesení o substitučním oprávnění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obhajoba v trestním řízení u krajského soudu v prvním stupni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vrchní soud kromě odvolacího řízení občanskoprávního a zmocněnce poškozeného v trestním řízení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Nejvyšší soud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Nejvyšší správní soud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Ústavní soud (platí i pro substituce mezi advokáty)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ústřední orgány státní správy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8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cs-C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361" y="2160589"/>
            <a:ext cx="6059639" cy="388077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 stav – 13.800 (12.400) advokátů, 2.800 koncipientů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Koncipient – příprava na povolání, nikoliv levná pracovní síla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Posilování advokátních dovedností</a:t>
            </a:r>
          </a:p>
        </p:txBody>
      </p:sp>
      <p:pic>
        <p:nvPicPr>
          <p:cNvPr id="5" name="Obrázek 4" descr="Obsah obrázku exteriér, budova, obloha, silnice&#10;&#10;Popis byl vytvořen automaticky">
            <a:extLst>
              <a:ext uri="{FF2B5EF4-FFF2-40B4-BE49-F238E27FC236}">
                <a16:creationId xmlns:a16="http://schemas.microsoft.com/office/drawing/2014/main" id="{A5F81609-4748-4633-8AD7-4D131DFB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2802" y="775504"/>
            <a:ext cx="3468995" cy="2918443"/>
          </a:xfrm>
          <a:prstGeom prst="rect">
            <a:avLst/>
          </a:prstGeom>
        </p:spPr>
      </p:pic>
      <p:pic>
        <p:nvPicPr>
          <p:cNvPr id="8" name="Obrázek 7" descr="Obsah obrázku budova, exteriér, silnice, obloha&#10;&#10;Popis byl vytvořen automaticky">
            <a:extLst>
              <a:ext uri="{FF2B5EF4-FFF2-40B4-BE49-F238E27FC236}">
                <a16:creationId xmlns:a16="http://schemas.microsoft.com/office/drawing/2014/main" id="{3C940A1F-30E4-4C41-80E3-F186631F7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9291" y="3693947"/>
            <a:ext cx="2598731" cy="30093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88748D5-D5A1-4CC3-975C-74563BC680CF}"/>
              </a:ext>
            </a:extLst>
          </p:cNvPr>
          <p:cNvSpPr txBox="1"/>
          <p:nvPr/>
        </p:nvSpPr>
        <p:spPr>
          <a:xfrm>
            <a:off x="9788778" y="6870700"/>
            <a:ext cx="240322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%C4%8Cesk%C3%A1_advok%C3%A1tn%C3%AD_kom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935B58-2B28-4FBE-82F1-10204B44161E}"/>
              </a:ext>
            </a:extLst>
          </p:cNvPr>
          <p:cNvSpPr txBox="1"/>
          <p:nvPr/>
        </p:nvSpPr>
        <p:spPr>
          <a:xfrm>
            <a:off x="7372856" y="6870700"/>
            <a:ext cx="240322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%C4%8Cesk%C3%A1_advok%C3%A1tn%C3%AD_kom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42732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Vyloučení substituce neplatí </a:t>
            </a:r>
            <a:b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2400" b="1" i="1" dirty="0">
                <a:solidFill>
                  <a:schemeClr val="tx1"/>
                </a:solidFill>
                <a:latin typeface="Times New Roman" pitchFamily="18" charset="0"/>
              </a:rPr>
              <a:t>čl. 8 odst. 2 usnesení o substitučním oprávnění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  <a:p>
            <a:pPr algn="just" eaLnBrk="1" hangingPunct="1">
              <a:defRPr/>
            </a:pPr>
            <a:r>
              <a:rPr lang="cs-CZ" sz="2800"/>
              <a:t>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nahlížení do spisu</a:t>
            </a:r>
            <a:r>
              <a:rPr lang="cs-CZ" sz="2800">
                <a:latin typeface="Times New Roman" pitchFamily="18" charset="0"/>
              </a:rPr>
              <a:t>,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cs-CZ" sz="2800">
                <a:latin typeface="Times New Roman" pitchFamily="18" charset="0"/>
              </a:rPr>
              <a:t>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pořizování výpisů nebo opisů ze spisu,</a:t>
            </a:r>
            <a:endParaRPr lang="cs-CZ" sz="280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obstarání výpisů a opisů z veřejných seznamů </a:t>
            </a:r>
            <a:r>
              <a:rPr lang="cs-CZ" sz="2800">
                <a:latin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(rejstříků),</a:t>
            </a:r>
            <a:endParaRPr lang="cs-CZ" sz="280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provedení jiných obdobných úkonů.</a:t>
            </a:r>
          </a:p>
          <a:p>
            <a:pPr eaLnBrk="1" hangingPunct="1">
              <a:defRPr/>
            </a:pPr>
            <a:endParaRPr lang="cs-CZ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73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34838" y="983411"/>
            <a:ext cx="10817524" cy="3053751"/>
          </a:xfrm>
          <a:ln/>
          <a:effectLst>
            <a:outerShdw blurRad="50800" dist="25000" dir="5400000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br>
              <a:rPr lang="cs-CZ" sz="4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Pravidla profesionální etiky,</a:t>
            </a:r>
            <a:br>
              <a:rPr lang="cs-CZ" sz="4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cs-CZ" sz="4800" i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aneb jak se chová a nechová advokát</a:t>
            </a:r>
            <a:br>
              <a:rPr lang="cs-CZ" sz="4800" i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endParaRPr lang="cs-CZ" sz="4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75184"/>
            <a:ext cx="9144000" cy="1699405"/>
          </a:xfrm>
        </p:spPr>
        <p:txBody>
          <a:bodyPr>
            <a:normAutofit fontScale="92500" lnSpcReduction="10000"/>
          </a:bodyPr>
          <a:lstStyle/>
          <a:p>
            <a:pPr algn="ctr"/>
            <a:endParaRPr lang="cs-CZ" sz="6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cs-CZ" sz="6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 část</a:t>
            </a: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chemeClr val="accent1">
                    <a:lumMod val="75000"/>
                  </a:schemeClr>
                </a:solidFill>
              </a:rPr>
              <a:t>Některé instituty ZA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b="1" dirty="0"/>
              <a:t> </a:t>
            </a:r>
            <a:endParaRPr lang="cs-CZ" sz="2000" dirty="0"/>
          </a:p>
          <a:p>
            <a:r>
              <a:rPr lang="cs-CZ" sz="2500" b="1" dirty="0"/>
              <a:t>§ 3 nezávislost advokáta</a:t>
            </a:r>
            <a:r>
              <a:rPr lang="cs-CZ" sz="2500" dirty="0"/>
              <a:t>.  </a:t>
            </a:r>
          </a:p>
          <a:p>
            <a:r>
              <a:rPr lang="cs-CZ" sz="2500" b="1" dirty="0"/>
              <a:t>§ 4 advokát</a:t>
            </a:r>
            <a:r>
              <a:rPr lang="cs-CZ" sz="2500" dirty="0"/>
              <a:t> – ten kdo je zapsán v seznamu ČAK. (odborník a slušný člověk)</a:t>
            </a:r>
          </a:p>
          <a:p>
            <a:r>
              <a:rPr lang="cs-CZ" sz="2500" b="1" dirty="0"/>
              <a:t>§ 19 </a:t>
            </a:r>
            <a:r>
              <a:rPr lang="cs-CZ" sz="2500" dirty="0"/>
              <a:t>odmítnutí právních služeb  </a:t>
            </a:r>
          </a:p>
          <a:p>
            <a:r>
              <a:rPr lang="cs-CZ" sz="2500" b="1" dirty="0"/>
              <a:t>§ 21 Mlčenlivost</a:t>
            </a:r>
          </a:p>
          <a:p>
            <a:r>
              <a:rPr lang="cs-CZ" sz="2500" b="1" dirty="0"/>
              <a:t>§ 24 Odpovědnost advokáta</a:t>
            </a: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</a:t>
            </a:r>
            <a:br>
              <a:rPr lang="cs-CZ" b="1" dirty="0"/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MLČENLIVOST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cs-CZ" dirty="0"/>
          </a:p>
          <a:p>
            <a:r>
              <a:rPr lang="cs-CZ" b="1" dirty="0"/>
              <a:t>§ 21 </a:t>
            </a:r>
            <a:r>
              <a:rPr lang="cs-CZ" b="1" dirty="0" err="1"/>
              <a:t>ZoA</a:t>
            </a:r>
            <a:r>
              <a:rPr lang="cs-CZ" b="1" dirty="0"/>
              <a:t>,čl.14 EK </a:t>
            </a:r>
          </a:p>
          <a:p>
            <a:r>
              <a:rPr lang="cs-CZ" b="1" dirty="0"/>
              <a:t>o všech skutečnostech, o nichž se advokát dozvěděl v souvislosti s poskytováním právních služeb. Ochrana klienta nikoliv advokáta.</a:t>
            </a:r>
          </a:p>
          <a:p>
            <a:r>
              <a:rPr lang="cs-CZ" b="1" dirty="0"/>
              <a:t>Zproštění povinnosti mlčenlivosti</a:t>
            </a:r>
          </a:p>
          <a:p>
            <a:r>
              <a:rPr lang="cs-CZ" b="1" dirty="0"/>
              <a:t>Prolomení povinnosti mlčenlivosti </a:t>
            </a:r>
          </a:p>
          <a:p>
            <a:r>
              <a:rPr lang="cs-CZ" b="1" dirty="0"/>
              <a:t>- v řízení u soudu ve sporu klientem</a:t>
            </a:r>
          </a:p>
          <a:p>
            <a:pPr lvl="0"/>
            <a:r>
              <a:rPr lang="cs-CZ" b="1" dirty="0"/>
              <a:t>- v řízení dle § 55 o žalobě proti rozhodnutí Komory</a:t>
            </a:r>
          </a:p>
          <a:p>
            <a:pPr lvl="0"/>
            <a:r>
              <a:rPr lang="cs-CZ" b="1" dirty="0"/>
              <a:t>- v řízení o kasační stížnosti proti žalobě dle § 55,</a:t>
            </a:r>
          </a:p>
          <a:p>
            <a:pPr marL="0" indent="0">
              <a:buNone/>
            </a:pPr>
            <a:r>
              <a:rPr lang="cs-CZ" b="1" dirty="0"/>
              <a:t>    - v řízeních dle 55b</a:t>
            </a:r>
          </a:p>
          <a:p>
            <a:r>
              <a:rPr lang="cs-CZ" b="1" dirty="0"/>
              <a:t>Povinnosti mlčenlivosti se nemůže advokát dovolávat v kárném řízení, plnění povinností AML, vůči správci daně</a:t>
            </a:r>
          </a:p>
          <a:p>
            <a:r>
              <a:rPr lang="cs-CZ" b="1" dirty="0"/>
              <a:t>Povinností mlčenlivosti není dotčena povinnost překazit spáchání trestného činu.</a:t>
            </a:r>
          </a:p>
          <a:p>
            <a:r>
              <a:rPr lang="cs-CZ" b="1" dirty="0"/>
              <a:t>Povinnost mlčenlivosti trvá i po vyškrtnutí ze seznamu advokátů</a:t>
            </a:r>
          </a:p>
        </p:txBody>
      </p:sp>
      <p:pic>
        <p:nvPicPr>
          <p:cNvPr id="5" name="Picture 2" descr="Zobrazit zdrojový obrázek">
            <a:extLst>
              <a:ext uri="{FF2B5EF4-FFF2-40B4-BE49-F238E27FC236}">
                <a16:creationId xmlns:a16="http://schemas.microsoft.com/office/drawing/2014/main" id="{ACD2E3F4-7954-422D-804C-45C8BDC5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692"/>
            <a:ext cx="3073524" cy="17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12621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A5812-DC00-4176-AAA6-F20368D7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Mlčenlivost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15375-C2CE-4844-9732-C3B19A6DD9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Prolomení povinnosti mlčenlivosti při vlastní obhajobě advokáta.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II. ÚS 4071/19 právo na obhajobu dle § 40 odst.3 Listiny převáží nad povinností mlčenlivosti</a:t>
            </a:r>
          </a:p>
          <a:p>
            <a:r>
              <a:rPr lang="cs-CZ" b="1" dirty="0"/>
              <a:t>Stále platí nutnost dbát oprávněných zájmů klienta a z mlčenlivosti vyňat jen rozsah nezbytný pro účinnou obhajobu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900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PRÁVA A POVINNOSTI ADVOKÁTA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	</a:t>
            </a:r>
          </a:p>
          <a:p>
            <a:r>
              <a:rPr lang="cs-CZ" b="1" dirty="0"/>
              <a:t>§16,§17 </a:t>
            </a:r>
            <a:r>
              <a:rPr lang="cs-CZ" b="1" dirty="0" err="1"/>
              <a:t>ZoA</a:t>
            </a:r>
            <a:r>
              <a:rPr lang="cs-CZ" b="1" dirty="0"/>
              <a:t> + čl.4 , 6, - 9 Etického kodexu </a:t>
            </a:r>
          </a:p>
          <a:p>
            <a:r>
              <a:rPr lang="cs-CZ" b="1" dirty="0"/>
              <a:t>Povinnost advokáta chránit a prosazovat práva a oprávněné zájmy klienta </a:t>
            </a:r>
          </a:p>
          <a:p>
            <a:r>
              <a:rPr lang="cs-CZ" b="1" dirty="0"/>
              <a:t>Povinnost advokáta řídit se a dodržovat pokyny klienta</a:t>
            </a:r>
          </a:p>
          <a:p>
            <a:r>
              <a:rPr lang="cs-CZ" b="1" dirty="0"/>
              <a:t>Povinnost advokáta jednat čestně a svědomitě. </a:t>
            </a:r>
          </a:p>
          <a:p>
            <a:r>
              <a:rPr lang="cs-CZ" b="1" dirty="0"/>
              <a:t>Povinnost advokáta postupovat při výkonu advokacie tak, aby nesnižoval důstojnost advokátního stavu, povinnost advokáta dodržovat pravidla profesionální etiky a pravidla soutěže (etický kodex)</a:t>
            </a:r>
          </a:p>
          <a:p>
            <a:r>
              <a:rPr lang="cs-CZ" b="1" dirty="0"/>
              <a:t>§ 19 povinnost odmítnout právní služby </a:t>
            </a:r>
          </a:p>
          <a:p>
            <a:r>
              <a:rPr lang="cs-CZ" b="1" dirty="0"/>
              <a:t>Zásada: „Největší nebezpečí je klient ? “</a:t>
            </a:r>
          </a:p>
          <a:p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595" y="274637"/>
            <a:ext cx="10023895" cy="1536909"/>
          </a:xfrm>
        </p:spPr>
        <p:txBody>
          <a:bodyPr anchor="b">
            <a:normAutofit fontScale="90000"/>
          </a:bodyPr>
          <a:lstStyle/>
          <a:p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 1/1997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VŠEOBECNÁ PRAVIDLA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ČL.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6595" y="1811546"/>
            <a:ext cx="6733541" cy="374386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Důstojnost a vážnost stavu</a:t>
            </a:r>
          </a:p>
          <a:p>
            <a:r>
              <a:rPr lang="cs-CZ" b="1" dirty="0"/>
              <a:t>Plnění závazku a převzetí ručení</a:t>
            </a:r>
          </a:p>
          <a:p>
            <a:r>
              <a:rPr lang="cs-CZ" b="1" dirty="0"/>
              <a:t>Projevy věcné a střízlivé</a:t>
            </a:r>
          </a:p>
          <a:p>
            <a:r>
              <a:rPr lang="cs-CZ" b="1" dirty="0"/>
              <a:t>Jakékoliv obstarávání cizích záležitostí – výkon advokacie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0EFD92F5-DB31-46EC-B513-F8CCC8F6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177" y="2921496"/>
            <a:ext cx="1961403" cy="30997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36405562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79894"/>
            <a:ext cx="8581996" cy="136297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VE VZTAHU KE KLIENTOVI ČL. 6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07366" y="2242867"/>
            <a:ext cx="10646434" cy="393409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Oprávněné zájmy klienta mají přednost před zájmy vlastními i před jeho ohledem na jiné advokáty</a:t>
            </a:r>
          </a:p>
          <a:p>
            <a:pPr lvl="0"/>
            <a:r>
              <a:rPr lang="cs-CZ" b="1" dirty="0"/>
              <a:t> Informace klienta – ověřování pravdivosti (AML?)</a:t>
            </a:r>
          </a:p>
          <a:p>
            <a:pPr lvl="0"/>
            <a:r>
              <a:rPr lang="cs-CZ" b="1" dirty="0"/>
              <a:t> Zákaz využití informací</a:t>
            </a:r>
          </a:p>
          <a:p>
            <a:pPr lvl="0"/>
            <a:r>
              <a:rPr lang="cs-CZ" b="1" dirty="0"/>
              <a:t>Zákaz započtení pohledávek</a:t>
            </a:r>
          </a:p>
        </p:txBody>
      </p:sp>
    </p:spTree>
    <p:extLst>
      <p:ext uri="{BB962C8B-B14F-4D97-AF65-F5344CB8AC3E}">
        <p14:creationId xmlns:p14="http://schemas.microsoft.com/office/powerpoint/2010/main" val="894019474"/>
      </p:ext>
    </p:extLst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46089-86FE-45D1-844B-BD5B9D13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274637"/>
            <a:ext cx="8793192" cy="1360449"/>
          </a:xfrm>
        </p:spPr>
        <p:txBody>
          <a:bodyPr anchor="b"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VE VZTAHU KE KLIENTOVI ČL. 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662B-7773-467C-AC7E-D5B10714A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5608" y="1863306"/>
            <a:ext cx="7384608" cy="4308894"/>
          </a:xfrm>
        </p:spPr>
        <p:txBody>
          <a:bodyPr>
            <a:normAutofit/>
          </a:bodyPr>
          <a:lstStyle/>
          <a:p>
            <a:r>
              <a:rPr lang="cs-CZ" b="1" dirty="0"/>
              <a:t>Smluvní agenda – povinnost informace – písemná forma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Zastupování více klientů, není a nebude rozpor (zjevně hrozí), vždy se souhlasem</a:t>
            </a:r>
          </a:p>
          <a:p>
            <a:endParaRPr lang="cs-CZ" b="1" dirty="0"/>
          </a:p>
          <a:p>
            <a:r>
              <a:rPr lang="cs-CZ" b="1" dirty="0"/>
              <a:t>Ledaže byl určen nebo ustanoven?</a:t>
            </a:r>
          </a:p>
          <a:p>
            <a:endParaRPr lang="cs-CZ" dirty="0"/>
          </a:p>
        </p:txBody>
      </p:sp>
      <p:pic>
        <p:nvPicPr>
          <p:cNvPr id="2050" name="Picture 2" descr="Nalezený obrázek pro smlouva">
            <a:extLst>
              <a:ext uri="{FF2B5EF4-FFF2-40B4-BE49-F238E27FC236}">
                <a16:creationId xmlns:a16="http://schemas.microsoft.com/office/drawing/2014/main" id="{A30F971D-98B5-4F6B-AB3E-F7BF83027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r="18297"/>
          <a:stretch/>
        </p:blipFill>
        <p:spPr bwMode="auto">
          <a:xfrm>
            <a:off x="8040216" y="1254156"/>
            <a:ext cx="2016224" cy="17776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 descr="Nalezený obrázek pro fronta osob">
            <a:extLst>
              <a:ext uri="{FF2B5EF4-FFF2-40B4-BE49-F238E27FC236}">
                <a16:creationId xmlns:a16="http://schemas.microsoft.com/office/drawing/2014/main" id="{5122408C-6D4E-4AD3-941D-634CE388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548092"/>
            <a:ext cx="2084648" cy="16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2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1036"/>
            <a:ext cx="8581996" cy="156183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VE VZTAHU KE KLIENTOVI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0"/>
            <a:r>
              <a:rPr lang="cs-CZ" b="1" dirty="0"/>
              <a:t>Odmítnutí právních služeb - § 19 AZ – kolize, § 20 AZ vypovědět. </a:t>
            </a:r>
          </a:p>
          <a:p>
            <a:pPr lvl="0"/>
            <a:r>
              <a:rPr lang="cs-CZ" b="1" dirty="0"/>
              <a:t>Čl. 8 EK - Povinnost advokáta učinit vše k odvrácení závažné újmy</a:t>
            </a:r>
          </a:p>
          <a:p>
            <a:pPr lvl="0"/>
            <a:r>
              <a:rPr lang="cs-CZ" b="1" dirty="0"/>
              <a:t>- nedostatek zkušeností nebo speciálních znalostí – odmítnutí poskytnutí PS, ledaže i přes toto upozornění klient na poskytnutí právní služby trvá, využití spolupráce s jiným odborně znalým advokátem </a:t>
            </a:r>
            <a:r>
              <a:rPr lang="cs-CZ" b="1" i="1" dirty="0"/>
              <a:t>(</a:t>
            </a:r>
            <a:r>
              <a:rPr lang="cs-CZ" i="1" dirty="0"/>
              <a:t>neplatí pro ustanovení a určení)</a:t>
            </a:r>
          </a:p>
          <a:p>
            <a:pPr lvl="0"/>
            <a:r>
              <a:rPr lang="cs-CZ" b="1" dirty="0"/>
              <a:t>- odmítnutí v důsledku špatného zdravotního     stavu</a:t>
            </a:r>
            <a:r>
              <a:rPr lang="cs-CZ" b="1" i="1" dirty="0"/>
              <a:t> </a:t>
            </a:r>
            <a:r>
              <a:rPr lang="cs-CZ" b="1" dirty="0"/>
              <a:t> </a:t>
            </a:r>
          </a:p>
          <a:p>
            <a:pPr lvl="0"/>
            <a:r>
              <a:rPr lang="cs-CZ" b="1" dirty="0"/>
              <a:t>- dělba nákladů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801DAC5-2435-440E-A259-3908BD4CB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1" r="2051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a účel přednášky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621866" cy="388077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praktické zkušenosti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advokacie jako noblesní povolání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součást širší justice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služba klientovi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služba právu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právo na slušný honorář</a:t>
            </a:r>
          </a:p>
          <a:p>
            <a:pPr>
              <a:buNone/>
            </a:pPr>
            <a:r>
              <a:rPr lang="cs-CZ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9819247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112" y="274638"/>
            <a:ext cx="8758687" cy="160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VE VZTAHU KE KLIENTOVI</a:t>
            </a:r>
            <a:br>
              <a:rPr lang="cs-CZ" sz="2300" dirty="0"/>
            </a:br>
            <a:endParaRPr lang="cs-CZ" sz="2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2860" y="1700808"/>
            <a:ext cx="7151332" cy="4441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5800" b="1" dirty="0"/>
              <a:t>Odměna Vyhláška MSPR 177/1996  čl. 10 EK</a:t>
            </a:r>
          </a:p>
          <a:p>
            <a:pPr>
              <a:lnSpc>
                <a:spcPct val="90000"/>
              </a:lnSpc>
            </a:pPr>
            <a:r>
              <a:rPr lang="cs-CZ" sz="5800" b="1" dirty="0"/>
              <a:t>- přiměřenost, záznamy o úkonech </a:t>
            </a:r>
          </a:p>
          <a:p>
            <a:pPr>
              <a:lnSpc>
                <a:spcPct val="90000"/>
              </a:lnSpc>
            </a:pPr>
            <a:r>
              <a:rPr lang="cs-CZ" sz="5800" b="1" dirty="0"/>
              <a:t>- podíl na věci nebo na výsledku do 25%</a:t>
            </a:r>
          </a:p>
          <a:p>
            <a:pPr>
              <a:lnSpc>
                <a:spcPct val="90000"/>
              </a:lnSpc>
            </a:pPr>
            <a:r>
              <a:rPr lang="cs-CZ" sz="5800" b="1" dirty="0"/>
              <a:t>- klient slabší strana – nevýhodné podmínky,   </a:t>
            </a:r>
            <a:br>
              <a:rPr lang="cs-CZ" sz="5800" b="1" dirty="0"/>
            </a:br>
            <a:r>
              <a:rPr lang="cs-CZ" sz="5800" b="1" dirty="0"/>
              <a:t>   jiný advokát x zákaz dělby   přísudku</a:t>
            </a:r>
          </a:p>
          <a:p>
            <a:pPr>
              <a:lnSpc>
                <a:spcPct val="90000"/>
              </a:lnSpc>
            </a:pPr>
            <a:r>
              <a:rPr lang="cs-CZ" sz="5800" b="1" dirty="0"/>
              <a:t>- nejefektivnější řešení sporu</a:t>
            </a:r>
          </a:p>
          <a:p>
            <a:pPr>
              <a:lnSpc>
                <a:spcPct val="90000"/>
              </a:lnSpc>
            </a:pPr>
            <a:r>
              <a:rPr lang="cs-CZ" sz="5800" b="1" dirty="0"/>
              <a:t>- informace o bezplatné právní pomoci </a:t>
            </a:r>
          </a:p>
          <a:p>
            <a:pPr marL="0" indent="0">
              <a:buNone/>
            </a:pPr>
            <a:endParaRPr lang="cs-CZ" sz="1700" b="1" dirty="0"/>
          </a:p>
        </p:txBody>
      </p:sp>
      <p:pic>
        <p:nvPicPr>
          <p:cNvPr id="4098" name="Picture 2" descr="Nalezený obrázek pro bankovky">
            <a:extLst>
              <a:ext uri="{FF2B5EF4-FFF2-40B4-BE49-F238E27FC236}">
                <a16:creationId xmlns:a16="http://schemas.microsoft.com/office/drawing/2014/main" id="{93AE2029-707E-45F0-BF61-78F69672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072" y="1700808"/>
            <a:ext cx="3122762" cy="2008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4893579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355" y="274638"/>
            <a:ext cx="8810445" cy="164219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 ADVOKÁTNÍMU STAVU ČL.11-16</a:t>
            </a:r>
            <a:br>
              <a:rPr lang="cs-CZ" sz="2300" dirty="0"/>
            </a:br>
            <a:endParaRPr lang="cs-CZ" sz="2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38354" y="1916831"/>
            <a:ext cx="10627743" cy="41389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4000" b="1" dirty="0"/>
              <a:t>Jednání mezi advokáty, smírčí řízení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000" b="1" dirty="0"/>
              <a:t>Převzetí zastupovaného klienta </a:t>
            </a:r>
            <a:br>
              <a:rPr lang="cs-CZ" sz="4000" b="1" dirty="0"/>
            </a:br>
            <a:r>
              <a:rPr lang="cs-CZ" sz="4000" b="1" dirty="0"/>
              <a:t>(bez souhlasu advokáta!), po ukončení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000" b="1" dirty="0"/>
              <a:t>Zákaz participace na „Vinklářích“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000" b="1" dirty="0"/>
              <a:t>Společnost, sdružení - jako jeden muž (žena)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000" b="1" dirty="0"/>
              <a:t>Spor proti advokátovi – oznamovací povinnost Komoře</a:t>
            </a:r>
          </a:p>
        </p:txBody>
      </p:sp>
      <p:pic>
        <p:nvPicPr>
          <p:cNvPr id="5122" name="Picture 2" descr="Zobrazit zdrojový obrázek">
            <a:extLst>
              <a:ext uri="{FF2B5EF4-FFF2-40B4-BE49-F238E27FC236}">
                <a16:creationId xmlns:a16="http://schemas.microsoft.com/office/drawing/2014/main" id="{FF5ABFD8-FD3D-4C17-AE34-CBCCDA00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851" y="1567123"/>
            <a:ext cx="2751196" cy="16127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93892572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1038"/>
            <a:ext cx="9686026" cy="144106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ZÁKLADNÍ PRAVIDLA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 ADVOKÁTNÍMU STAVU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2467153"/>
            <a:ext cx="10515600" cy="3709809"/>
          </a:xfrm>
        </p:spPr>
        <p:txBody>
          <a:bodyPr>
            <a:normAutofit fontScale="92500"/>
          </a:bodyPr>
          <a:lstStyle/>
          <a:p>
            <a:r>
              <a:rPr lang="cs-CZ" sz="4000" b="1" dirty="0"/>
              <a:t>Ke koncipientům (čl.15) – oznamovací povinnost, mzda, výchovné akce, volno ke zkouškám, zvláštní mlčenlivost klienta po skončení pracovního poměru</a:t>
            </a:r>
          </a:p>
          <a:p>
            <a:r>
              <a:rPr lang="cs-CZ" sz="4000" b="1" dirty="0"/>
              <a:t>Zaměstnaný advokát (čl.15a) </a:t>
            </a:r>
          </a:p>
          <a:p>
            <a:r>
              <a:rPr lang="cs-CZ" sz="4000" b="1" dirty="0"/>
              <a:t>Vedení kanceláře (čl.16)  – především ve svém sídle</a:t>
            </a:r>
          </a:p>
          <a:p>
            <a:pPr marL="0" indent="0">
              <a:buNone/>
            </a:pPr>
            <a:r>
              <a:rPr lang="cs-CZ" sz="4000" b="1" dirty="0"/>
              <a:t>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53687086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8196" y="681036"/>
            <a:ext cx="9071962" cy="833955"/>
          </a:xfrm>
        </p:spPr>
        <p:txBody>
          <a:bodyPr>
            <a:normAutofit fontScale="90000"/>
          </a:bodyPr>
          <a:lstStyle/>
          <a:p>
            <a:b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ETICKÝ KODEX- JINÉ POVINNOSTI ČL. 17-18A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Před soudy a jinými orgány</a:t>
            </a:r>
          </a:p>
          <a:p>
            <a:pPr marL="0" indent="0">
              <a:buNone/>
            </a:pPr>
            <a:r>
              <a:rPr lang="cs-CZ" b="1" dirty="0"/>
              <a:t>    - s náležitou úctou a zdvořilostí</a:t>
            </a:r>
          </a:p>
          <a:p>
            <a:pPr marL="0" indent="0">
              <a:buNone/>
            </a:pPr>
            <a:r>
              <a:rPr lang="cs-CZ" b="1" dirty="0"/>
              <a:t>    - nepravdivá klamavá tvrzení a důkazy   (vědomě)</a:t>
            </a:r>
          </a:p>
          <a:p>
            <a:pPr marL="0" indent="0">
              <a:buNone/>
            </a:pPr>
            <a:r>
              <a:rPr lang="cs-CZ" b="1" dirty="0"/>
              <a:t>   - dodržování zvláštních pravidel (vstupy ??,hygien. opatření)</a:t>
            </a:r>
          </a:p>
          <a:p>
            <a:r>
              <a:rPr lang="cs-CZ" sz="4000" b="1" dirty="0"/>
              <a:t>Domovní prohlídky</a:t>
            </a:r>
          </a:p>
          <a:p>
            <a:r>
              <a:rPr lang="cs-CZ" sz="4000" b="1" dirty="0"/>
              <a:t>Povinnost podílet se PRO BONO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5482856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4289"/>
            <a:ext cx="9427234" cy="225286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PRAVIDLA SOUTĚŽE     ČL.19-32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2242867"/>
            <a:ext cx="10515600" cy="3934095"/>
          </a:xfrm>
        </p:spPr>
        <p:txBody>
          <a:bodyPr>
            <a:normAutofit/>
          </a:bodyPr>
          <a:lstStyle/>
          <a:p>
            <a:r>
              <a:rPr lang="cs-CZ" sz="4000" b="1" dirty="0"/>
              <a:t>Obecná pravidla – hospodářská soutěž</a:t>
            </a:r>
          </a:p>
          <a:p>
            <a:r>
              <a:rPr lang="cs-CZ" sz="4000" b="1" dirty="0"/>
              <a:t>Označení a firma</a:t>
            </a:r>
          </a:p>
          <a:p>
            <a:pPr marL="0" indent="0">
              <a:buNone/>
            </a:pPr>
            <a:r>
              <a:rPr lang="cs-CZ" sz="4000" b="1" dirty="0"/>
              <a:t> - sdružení, společnost v OR, klamavé „a spol.“….</a:t>
            </a:r>
          </a:p>
          <a:p>
            <a:r>
              <a:rPr lang="cs-CZ" sz="4000" b="1" dirty="0"/>
              <a:t>Doplňující údaje – taxativně vymezeno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5993412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7467600" cy="1214438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ETICKÝ KODEX- PRAVIDLA SOUTĚŽE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2104846"/>
            <a:ext cx="10515600" cy="4072118"/>
          </a:xfrm>
        </p:spPr>
        <p:txBody>
          <a:bodyPr>
            <a:normAutofit/>
          </a:bodyPr>
          <a:lstStyle/>
          <a:p>
            <a:r>
              <a:rPr lang="cs-CZ" b="1" dirty="0"/>
              <a:t>Publicita, reklama – přesné, nikoliv klamavé, neporušující mlčenlivost, nesnižující důstojnost Označení a firma</a:t>
            </a:r>
          </a:p>
          <a:p>
            <a:r>
              <a:rPr lang="cs-CZ" b="1" dirty="0"/>
              <a:t>Nábor </a:t>
            </a:r>
            <a:r>
              <a:rPr lang="cs-CZ" sz="4000" b="1" dirty="0"/>
              <a:t>klientů</a:t>
            </a:r>
            <a:r>
              <a:rPr lang="cs-CZ" b="1" dirty="0"/>
              <a:t> – nelze nabízet služby osobě, která je nepožaduje (výjimka) x reklama</a:t>
            </a:r>
          </a:p>
          <a:p>
            <a:r>
              <a:rPr lang="cs-CZ" b="1" dirty="0"/>
              <a:t>Zákaz provize – dát i přijmout</a:t>
            </a:r>
          </a:p>
          <a:p>
            <a:r>
              <a:rPr lang="cs-CZ" b="1" dirty="0"/>
              <a:t>Zákaz použití jiných osob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4164943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AA5690F-DB16-4401-9734-4BEF22D8F076}"/>
              </a:ext>
            </a:extLst>
          </p:cNvPr>
          <p:cNvSpPr txBox="1"/>
          <p:nvPr/>
        </p:nvSpPr>
        <p:spPr>
          <a:xfrm>
            <a:off x="0" y="2417651"/>
            <a:ext cx="12192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Kárná odpovědnost </a:t>
            </a:r>
            <a:br>
              <a:rPr lang="cs-CZ" altLang="cs-CZ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altLang="cs-CZ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advokátů a advokátních koncipientů, </a:t>
            </a:r>
            <a:br>
              <a:rPr lang="cs-CZ" altLang="cs-CZ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altLang="cs-CZ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aneb co chcete znát jen teoreticky</a:t>
            </a:r>
            <a:b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cs-CZ" altLang="cs-CZ" sz="2400" dirty="0"/>
            </a:br>
            <a:r>
              <a:rPr lang="cs-CZ" sz="4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část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285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procesní předpisy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14116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cs-CZ" altLang="cs-CZ" b="1" dirty="0"/>
              <a:t>Zákon č. 85/1996 Sb. o advokacii v platném znění </a:t>
            </a:r>
            <a:r>
              <a:rPr lang="cs-CZ" altLang="cs-CZ" dirty="0"/>
              <a:t>(zejména §§ 32 – 35e)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Vyhláška MS ČR č. 244/1996 Sb.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(advokátní kárný řád) v platném znění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Správní řád </a:t>
            </a:r>
            <a:r>
              <a:rPr lang="cs-CZ" altLang="cs-CZ" dirty="0"/>
              <a:t>č.500/2004 Sb.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Trestní řád </a:t>
            </a:r>
            <a:r>
              <a:rPr lang="cs-CZ" altLang="cs-CZ" dirty="0"/>
              <a:t>č.141/1961 Sb.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1ABD8-239D-489E-8A07-CCDB72FB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277814"/>
            <a:ext cx="10826496" cy="2413894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Novela zákona o některých opatřeních proti legalizaci výnosů z trestné činnosti č.527/2020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D62142-5E2A-42BA-82FB-3BB50AFA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691708"/>
            <a:ext cx="8790432" cy="3439218"/>
          </a:xfrm>
        </p:spPr>
        <p:txBody>
          <a:bodyPr>
            <a:normAutofit/>
          </a:bodyPr>
          <a:lstStyle/>
          <a:p>
            <a:r>
              <a:rPr lang="cs-CZ" sz="3200" b="1" dirty="0"/>
              <a:t>Zásadní změny – novelizuje zákon o advokacii</a:t>
            </a:r>
          </a:p>
          <a:p>
            <a:r>
              <a:rPr lang="cs-CZ" sz="3200" b="1" dirty="0"/>
              <a:t>Promlčecí lhůty</a:t>
            </a:r>
          </a:p>
          <a:p>
            <a:r>
              <a:rPr lang="cs-CZ" sz="3200" b="1" dirty="0"/>
              <a:t>Použití správního řádu</a:t>
            </a:r>
          </a:p>
          <a:p>
            <a:r>
              <a:rPr lang="cs-CZ" sz="3200" b="1" dirty="0"/>
              <a:t>Přestupky na poli AML</a:t>
            </a:r>
          </a:p>
        </p:txBody>
      </p:sp>
    </p:spTree>
    <p:extLst>
      <p:ext uri="{BB962C8B-B14F-4D97-AF65-F5344CB8AC3E}">
        <p14:creationId xmlns:p14="http://schemas.microsoft.com/office/powerpoint/2010/main" val="179886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Hlavní hmotněprávní předpisy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   Zákon č. 85/1996 Sb. o advokacii v platném znění </a:t>
            </a:r>
            <a:br>
              <a:rPr lang="cs-CZ" altLang="cs-CZ" b="1" dirty="0">
                <a:latin typeface="Arial" panose="020B0604020202020204" pitchFamily="34" charset="0"/>
              </a:rPr>
            </a:br>
            <a:r>
              <a:rPr lang="cs-CZ" altLang="cs-CZ" b="1" dirty="0">
                <a:latin typeface="Arial" panose="020B0604020202020204" pitchFamily="34" charset="0"/>
              </a:rPr>
              <a:t>                                 </a:t>
            </a:r>
            <a:r>
              <a:rPr lang="cs-CZ" altLang="cs-CZ" dirty="0">
                <a:latin typeface="Arial" panose="020B0604020202020204" pitchFamily="34" charset="0"/>
              </a:rPr>
              <a:t>(zejména §§ 16 – 31) </a:t>
            </a: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	Pravidla profesionální etiky advokátů České republiky (Etický kodex)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latin typeface="Arial" panose="020B0604020202020204" pitchFamily="34" charset="0"/>
              </a:rPr>
              <a:t>(Usnesení představenstva České advokátní komory z 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>31. října 1996 uveřejněné pod č. 1/1997 Věstníku České advokátní komory v platném znění)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3462870" cy="13208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Teoretické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0" y="2160589"/>
            <a:ext cx="446935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advokacii C.H.BECK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Advokátní právo C.H.BECK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advokacii a stavovské předpisy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Kluwer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lnSpc>
                <a:spcPct val="90000"/>
              </a:lnSpc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 za škodu (C. H. Beck) </a:t>
            </a:r>
          </a:p>
          <a:p>
            <a:pPr>
              <a:lnSpc>
                <a:spcPct val="90000"/>
              </a:lnSpc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Etický kodex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Kluwer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 civilního procesu (Aleš Čeněk)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1028" name="Picture 4" descr="Image result for zákon o advokacii">
            <a:extLst>
              <a:ext uri="{FF2B5EF4-FFF2-40B4-BE49-F238E27FC236}">
                <a16:creationId xmlns:a16="http://schemas.microsoft.com/office/drawing/2014/main" id="{9E5C2414-452B-49A3-97EE-6B768F205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r="-1" b="29812"/>
          <a:stretch/>
        </p:blipFill>
        <p:spPr bwMode="auto">
          <a:xfrm>
            <a:off x="5625296" y="609599"/>
            <a:ext cx="1953422" cy="23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zákon o advokacii">
            <a:extLst>
              <a:ext uri="{FF2B5EF4-FFF2-40B4-BE49-F238E27FC236}">
                <a16:creationId xmlns:a16="http://schemas.microsoft.com/office/drawing/2014/main" id="{052B3DEE-3F6E-426C-A6A9-347596416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r="-2" b="36772"/>
          <a:stretch/>
        </p:blipFill>
        <p:spPr bwMode="auto">
          <a:xfrm>
            <a:off x="7979596" y="609601"/>
            <a:ext cx="2049749" cy="23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dvokátní právo">
            <a:extLst>
              <a:ext uri="{FF2B5EF4-FFF2-40B4-BE49-F238E27FC236}">
                <a16:creationId xmlns:a16="http://schemas.microsoft.com/office/drawing/2014/main" id="{20600FBD-4911-4EA3-B56E-EE280DD6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218" y="3333509"/>
            <a:ext cx="3130803" cy="27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79B6F5-B9D8-481C-ADF8-E5C50CF15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596" y="3333509"/>
            <a:ext cx="2049749" cy="27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5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1927051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Sbírka kárných rozhodnutí ČAK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4863"/>
            <a:ext cx="10515600" cy="39720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</a:t>
            </a:r>
            <a:r>
              <a:rPr lang="cs-CZ" altLang="cs-CZ" sz="4000" b="1" dirty="0"/>
              <a:t>Vybraná kárná rozhodnutí od roku 1991.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4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4000" b="1" dirty="0"/>
              <a:t>   Vychází jednou za 2 roky.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4000" b="1" dirty="0"/>
              <a:t>   Kárná komise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4000" b="1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Kárné provinění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37431"/>
          </a:xfrm>
        </p:spPr>
        <p:txBody>
          <a:bodyPr/>
          <a:lstStyle/>
          <a:p>
            <a:pPr marL="609600" indent="-609600">
              <a:defRPr/>
            </a:pPr>
            <a:r>
              <a:rPr lang="cs-CZ" altLang="cs-CZ" sz="3600" b="1" dirty="0"/>
              <a:t>§ 32 odst. 2 zákona o advokacii</a:t>
            </a:r>
          </a:p>
          <a:p>
            <a:pPr marL="609600" indent="-609600">
              <a:defRPr/>
            </a:pPr>
            <a:endParaRPr lang="cs-CZ" altLang="cs-CZ" sz="3600" b="1" dirty="0"/>
          </a:p>
          <a:p>
            <a:pPr marL="609600" indent="-609600">
              <a:defRPr/>
            </a:pPr>
            <a:r>
              <a:rPr lang="cs-CZ" altLang="cs-CZ" sz="3600" b="1" dirty="0"/>
              <a:t>Kárným proviněním je </a:t>
            </a:r>
            <a:r>
              <a:rPr lang="cs-CZ" altLang="cs-CZ" sz="3600" b="1" u="sng" dirty="0"/>
              <a:t>závažné</a:t>
            </a:r>
            <a:r>
              <a:rPr lang="cs-CZ" altLang="cs-CZ" sz="3600" b="1" dirty="0"/>
              <a:t> nebo </a:t>
            </a:r>
            <a:r>
              <a:rPr lang="cs-CZ" altLang="cs-CZ" sz="3600" b="1" u="sng" dirty="0"/>
              <a:t>opětovné</a:t>
            </a:r>
            <a:r>
              <a:rPr lang="cs-CZ" altLang="cs-CZ" sz="3600" b="1" dirty="0"/>
              <a:t> </a:t>
            </a:r>
            <a:r>
              <a:rPr lang="cs-CZ" altLang="cs-CZ" sz="3600" b="1" u="sng" dirty="0"/>
              <a:t>zaviněné</a:t>
            </a:r>
            <a:r>
              <a:rPr lang="cs-CZ" altLang="cs-CZ" sz="3600" b="1" dirty="0"/>
              <a:t> porušení povinností stanovených advokátovi nebo advokátnímu koncipientovi tímto nebo zvláštním zákonem nebo stavovským předpisem</a:t>
            </a:r>
            <a:r>
              <a:rPr lang="cs-CZ" altLang="cs-CZ" sz="2400"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2688" y="365125"/>
            <a:ext cx="10421112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Kárná rozhodnutí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K 5/98 :</a:t>
            </a:r>
            <a:r>
              <a:rPr lang="cs-CZ" altLang="cs-CZ" dirty="0"/>
              <a:t>     Ojedinělé a nezávažné porušení povinnosti advokáta není</a:t>
            </a:r>
            <a:br>
              <a:rPr lang="cs-CZ" altLang="cs-CZ" dirty="0"/>
            </a:br>
            <a:r>
              <a:rPr lang="cs-CZ" altLang="cs-CZ" dirty="0"/>
              <a:t>                 kárným proviněním.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K 23/98 :   </a:t>
            </a:r>
            <a:r>
              <a:rPr lang="cs-CZ" altLang="cs-CZ" dirty="0"/>
              <a:t> Advokát je kárně odpovědný i za 	zavinění pracovnice  své</a:t>
            </a:r>
            <a:br>
              <a:rPr lang="cs-CZ" altLang="cs-CZ" dirty="0"/>
            </a:br>
            <a:r>
              <a:rPr lang="cs-CZ" altLang="cs-CZ" dirty="0"/>
              <a:t>                  advokátní  kanceláře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6837"/>
            <a:ext cx="1000353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Chování v běžném životě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    </a:t>
            </a:r>
            <a:r>
              <a:rPr lang="cs-CZ" altLang="cs-CZ" sz="3200" b="1" dirty="0"/>
              <a:t>K 11/05:</a:t>
            </a:r>
            <a:r>
              <a:rPr lang="cs-CZ" altLang="cs-CZ" sz="3200" dirty="0"/>
              <a:t> Pravidla profesionální etiky zavazují advokáta k určitému chování nejen při výkonu advokacie, ale i v soukromé sféře.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   Proto advokát, který nezaplatí svůj soukromý dluh, navíc přisouzený věřiteli pravomocným rozhodnutím soudu, závažným způsobem porušuje povinnosti advokáta a dopouští se kárného provinění.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dirty="0">
                <a:latin typeface="Times New Roman" panose="02020603050405020304" pitchFamily="18" charset="0"/>
              </a:rPr>
              <a:t>	</a:t>
            </a:r>
            <a:r>
              <a:rPr lang="cs-CZ" altLang="cs-CZ" sz="3200" dirty="0"/>
              <a:t>Slib advokáta § 5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76" y="5000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Kárná odpovědnost v průběhu pozastavení výkonu advokacie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/>
              <a:t>§ 9a odst. 2 písm. d) zákona o advokacii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   Pozastavením výkonu advokacie není dotčena kárná odpovědnost advokáta, a to i pokud jde   o kárné provinění, ke kterému došlo v době pozastavení výkonu advokacie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>
                <a:latin typeface="Times New Roman" panose="02020603050405020304" pitchFamily="18" charset="0"/>
              </a:rPr>
              <a:t>     </a:t>
            </a:r>
            <a:r>
              <a:rPr lang="cs-CZ" altLang="cs-CZ" sz="2400"/>
              <a:t>Platí obdobně pro advokátní koncipienty (§ 37 odst. 6 zákona o advokacii)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Postup při vyřizování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Kontrolní oddělení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Kontrolní rada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Kárný žalobce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Kárná komise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Odvolací kárná komise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Městský soud v Praze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Nejvyšší správní soud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Ústavní soud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oddělení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Stížnost, jakýkoliv podnět i bez něj </a:t>
            </a:r>
          </a:p>
          <a:p>
            <a:pPr eaLnBrk="1" hangingPunct="1">
              <a:defRPr/>
            </a:pPr>
            <a:r>
              <a:rPr lang="cs-CZ" altLang="cs-CZ" sz="2400" dirty="0"/>
              <a:t>(zásada oficiality – ČAK není policajt)</a:t>
            </a:r>
          </a:p>
          <a:p>
            <a:pPr eaLnBrk="1" hangingPunct="1">
              <a:defRPr/>
            </a:pPr>
            <a:r>
              <a:rPr lang="cs-CZ" altLang="cs-CZ" dirty="0"/>
              <a:t>Vyjádření advokáta</a:t>
            </a:r>
          </a:p>
          <a:p>
            <a:pPr eaLnBrk="1" hangingPunct="1">
              <a:defRPr/>
            </a:pPr>
            <a:r>
              <a:rPr lang="cs-CZ" altLang="cs-CZ" dirty="0"/>
              <a:t>Stížnost zjevně nedůvodná – odložení</a:t>
            </a:r>
          </a:p>
          <a:p>
            <a:pPr eaLnBrk="1" hangingPunct="1">
              <a:defRPr/>
            </a:pPr>
            <a:r>
              <a:rPr lang="cs-CZ" altLang="cs-CZ" dirty="0"/>
              <a:t>Postoupení kontrolní radě</a:t>
            </a:r>
          </a:p>
          <a:p>
            <a:pPr eaLnBrk="1" hangingPunct="1">
              <a:defRPr/>
            </a:pPr>
            <a:r>
              <a:rPr lang="cs-CZ" altLang="cs-CZ" dirty="0"/>
              <a:t>Zpracovatelé – Advokáti – zaměstnanci Komory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rada</a:t>
            </a:r>
            <a:br>
              <a:rPr lang="cs-CZ" altLang="cs-CZ" sz="4000" dirty="0"/>
            </a:br>
            <a:r>
              <a:rPr lang="cs-CZ" altLang="cs-CZ" sz="2800" dirty="0"/>
              <a:t>(70 členů)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Stížnost nedůvodná</a:t>
            </a:r>
          </a:p>
          <a:p>
            <a:pPr eaLnBrk="1" hangingPunct="1">
              <a:defRPr/>
            </a:pPr>
            <a:r>
              <a:rPr lang="cs-CZ" altLang="cs-CZ" dirty="0"/>
              <a:t>Upozornění na nesprávný postup</a:t>
            </a:r>
          </a:p>
          <a:p>
            <a:pPr eaLnBrk="1" hangingPunct="1">
              <a:defRPr/>
            </a:pPr>
            <a:r>
              <a:rPr lang="cs-CZ" altLang="cs-CZ" dirty="0"/>
              <a:t>Podání kárné žaloby</a:t>
            </a:r>
          </a:p>
          <a:p>
            <a:pPr eaLnBrk="1" hangingPunct="1">
              <a:defRPr/>
            </a:pPr>
            <a:r>
              <a:rPr lang="cs-CZ" altLang="cs-CZ" sz="2400" dirty="0"/>
              <a:t>(vyžádání listin, klientského spisu, zpracovatelé, hlasování na plénu..)</a:t>
            </a:r>
          </a:p>
          <a:p>
            <a:pPr eaLnBrk="1" hangingPunct="1">
              <a:defRPr/>
            </a:pPr>
            <a:endParaRPr lang="cs-CZ" altLang="cs-CZ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77DE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cs-CZ" altLang="cs-CZ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Profesionalizace, specializace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77DE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cs-CZ" altLang="cs-CZ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Kontrolní činnost KR (úschovy, ověřování podpisů, AML, účast u prohlídek…)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Poměr stížností a kárných žalob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/>
              <a:t>cca 1200-1600 stížností ročně (včetně opakovaných)</a:t>
            </a:r>
          </a:p>
          <a:p>
            <a:pPr eaLnBrk="1" hangingPunct="1">
              <a:defRPr/>
            </a:pPr>
            <a:r>
              <a:rPr lang="cs-CZ" altLang="cs-CZ" b="1" dirty="0"/>
              <a:t>120 – 140 kárných žalob ročně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Kárný žalobce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Předseda kontrolní rady</a:t>
            </a:r>
          </a:p>
          <a:p>
            <a:pPr marL="0" indent="0" eaLnBrk="1" hangingPunct="1">
              <a:buNone/>
              <a:defRPr/>
            </a:pPr>
            <a:endParaRPr lang="cs-CZ" altLang="cs-CZ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Ministr spravedlnosti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Náležitosti žaloby § 7 odst.2 AKŘ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 existence pravidel a nezbytnost jejich dodržování</a:t>
            </a:r>
            <a:endParaRPr lang="cs-CZ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nezbytné dodržovat základní zásady a principy advokacie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formalistická a obtěžující pravidla?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vyškrtnutí, pozastavení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neblahý vliv na advokacii jako celek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pohledávková agenda (MHD…) , kult dlužníka, další změny advokátního tarifu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advokátní samospráva</a:t>
            </a:r>
          </a:p>
          <a:p>
            <a:pPr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508202"/>
      </p:ext>
    </p:extLst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620689"/>
            <a:ext cx="8229600" cy="16560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Promlčení kárné odpovědnosti</a:t>
            </a:r>
            <a:b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 33 odst. 2 zákona o advokacii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endParaRPr lang="cs-CZ" altLang="cs-CZ" sz="2400" dirty="0"/>
          </a:p>
          <a:p>
            <a:pPr marL="609600" indent="-609600" algn="ctr"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  </a:t>
            </a:r>
            <a:r>
              <a:rPr lang="cs-CZ" altLang="cs-CZ" b="1" dirty="0"/>
              <a:t>Subjektivní lhůta</a:t>
            </a:r>
          </a:p>
          <a:p>
            <a:pPr marL="609600" indent="-609600" algn="ctr">
              <a:buNone/>
              <a:defRPr/>
            </a:pPr>
            <a:endParaRPr lang="cs-CZ" altLang="cs-CZ" b="1" dirty="0"/>
          </a:p>
          <a:p>
            <a:pPr marL="609600" indent="-609600">
              <a:buNone/>
              <a:defRPr/>
            </a:pPr>
            <a:r>
              <a:rPr lang="cs-CZ" altLang="cs-CZ" dirty="0"/>
              <a:t>      Kárná žaloba musí být podána do </a:t>
            </a:r>
            <a:r>
              <a:rPr lang="cs-CZ" altLang="cs-CZ" b="1" u="sng" dirty="0"/>
              <a:t>jednoho roku </a:t>
            </a:r>
            <a:r>
              <a:rPr lang="cs-CZ" altLang="cs-CZ" dirty="0"/>
              <a:t>ode dne, kdy se kárný žalobce o kárném provinění dozvěděl.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Promlčení kárné odpovědnosti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Objektivní lhůta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4000" dirty="0"/>
              <a:t>   Kárná žaloba musí být podána do </a:t>
            </a:r>
            <a:r>
              <a:rPr lang="cs-CZ" altLang="cs-CZ" sz="4000" b="1" u="sng" dirty="0"/>
              <a:t>tří let</a:t>
            </a:r>
            <a:r>
              <a:rPr lang="cs-CZ" altLang="cs-CZ" sz="4000" dirty="0"/>
              <a:t>  ode        dne, kdy ke kárnému provinění došlo.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Kárná komise</a:t>
            </a:r>
            <a:br>
              <a:rPr lang="cs-CZ" altLang="cs-CZ" sz="4000" dirty="0"/>
            </a:br>
            <a:r>
              <a:rPr lang="cs-CZ" altLang="cs-CZ" sz="2800" dirty="0"/>
              <a:t>(83 členů)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768" y="1690688"/>
            <a:ext cx="8363272" cy="455964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Rozhoduje tříčlenný senát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(jmenuje předseda KK, včetně určení předsedy)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Kárná žaloba advokátovi k vyjádření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Přerušení řízení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Zastavení řízení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Rozhodnutí o vině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Rozhodnutí bez jednání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Kárný příkaz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   </a:t>
            </a:r>
            <a:r>
              <a:rPr lang="cs-CZ" altLang="cs-CZ" dirty="0"/>
              <a:t>Advokát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200" dirty="0"/>
              <a:t>napomenutí,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200" dirty="0"/>
              <a:t>pokuta až do výše 10 násobku minimální měsíční mzdy stanovené zvláštním právním předpisem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Rozhodnutí bez jednání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/>
              <a:t>Kárný příkaz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600" b="1"/>
              <a:t>   </a:t>
            </a:r>
            <a:r>
              <a:rPr lang="cs-CZ" altLang="cs-CZ"/>
              <a:t>Advokátní koncipient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200"/>
              <a:t>napomenutí,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200"/>
              <a:t>pokuta až do výše 2 násobku minimální měsíční mzdy stanovené zvláštním právním předpisem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Projednání věci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52736"/>
            <a:ext cx="8229600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0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Neveřejné jednání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Kárný senát a zapisovatelka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Kárný žalobce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Kárně obviněný (právní zástupce)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Svědci, znalci ….  Není vedeno adhezní řízení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Kárná opatření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6056" y="1690688"/>
            <a:ext cx="9504744" cy="4563808"/>
          </a:xfrm>
        </p:spPr>
        <p:txBody>
          <a:bodyPr/>
          <a:lstStyle/>
          <a:p>
            <a:pPr marL="609600" indent="-609600">
              <a:defRPr/>
            </a:pPr>
            <a:r>
              <a:rPr lang="cs-CZ" altLang="cs-CZ" b="1" dirty="0"/>
              <a:t>Advokát</a:t>
            </a:r>
          </a:p>
          <a:p>
            <a:pPr marL="0" indent="0">
              <a:buNone/>
              <a:defRPr/>
            </a:pPr>
            <a:endParaRPr lang="cs-CZ" altLang="cs-CZ" b="1" dirty="0"/>
          </a:p>
          <a:p>
            <a:pPr marL="1447800" lvl="2" indent="-533400">
              <a:defRPr/>
            </a:pPr>
            <a:r>
              <a:rPr lang="cs-CZ" altLang="cs-CZ" sz="2400" dirty="0"/>
              <a:t>napomenutí,</a:t>
            </a:r>
          </a:p>
          <a:p>
            <a:pPr marL="1447800" lvl="2" indent="-533400">
              <a:defRPr/>
            </a:pPr>
            <a:r>
              <a:rPr lang="cs-CZ" altLang="cs-CZ" sz="2400" dirty="0"/>
              <a:t>veřejné napomenutí,</a:t>
            </a:r>
          </a:p>
          <a:p>
            <a:pPr marL="1447800" lvl="2" indent="-533400">
              <a:defRPr/>
            </a:pPr>
            <a:r>
              <a:rPr lang="cs-CZ" altLang="cs-CZ" sz="2400" dirty="0"/>
              <a:t>pokuta až do výše 100 násobku minimální měsíční mzdy stanovené zvláštním právním předpisem,</a:t>
            </a:r>
          </a:p>
          <a:p>
            <a:pPr marL="1447800" lvl="2" indent="-533400">
              <a:defRPr/>
            </a:pPr>
            <a:r>
              <a:rPr lang="cs-CZ" altLang="cs-CZ" sz="2400" dirty="0"/>
              <a:t>dočasný zákaz výkonu advokacie na dobu od 6 měsíců do 3 let,</a:t>
            </a:r>
          </a:p>
          <a:p>
            <a:pPr marL="1447800" lvl="2" indent="-533400">
              <a:defRPr/>
            </a:pPr>
            <a:r>
              <a:rPr lang="cs-CZ" altLang="cs-CZ" sz="2400" dirty="0"/>
              <a:t>vyškrtnutí ze seznamu advokátů</a:t>
            </a:r>
          </a:p>
          <a:p>
            <a:pPr marL="1447800" lvl="2" indent="-533400">
              <a:defRPr/>
            </a:pPr>
            <a:r>
              <a:rPr lang="cs-CZ" altLang="cs-CZ" sz="2400" dirty="0"/>
              <a:t>Odnětí ověřovací knihy   6 měsíců až 3 roky</a:t>
            </a:r>
          </a:p>
          <a:p>
            <a:pPr marL="1447800" lvl="2" indent="-533400">
              <a:defRPr/>
            </a:pPr>
            <a:r>
              <a:rPr lang="cs-CZ" altLang="cs-CZ" sz="2400" dirty="0"/>
              <a:t>Zákaz provádět úschovy  6 měsíců až 3 roky</a:t>
            </a:r>
          </a:p>
          <a:p>
            <a:pPr marL="990600" lvl="1" indent="-533400">
              <a:defRPr/>
            </a:pPr>
            <a:endParaRPr lang="cs-CZ" altLang="cs-CZ" dirty="0"/>
          </a:p>
          <a:p>
            <a:pPr marL="990600" lvl="1" indent="-533400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Kárná opatření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b="1" dirty="0"/>
              <a:t>Advokátní koncipient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990600" lvl="1" indent="-533400">
              <a:defRPr/>
            </a:pPr>
            <a:r>
              <a:rPr lang="cs-CZ" altLang="cs-CZ" dirty="0"/>
              <a:t>napomenutí,</a:t>
            </a:r>
          </a:p>
          <a:p>
            <a:pPr marL="990600" lvl="1" indent="-533400">
              <a:defRPr/>
            </a:pPr>
            <a:r>
              <a:rPr lang="cs-CZ" altLang="cs-CZ" dirty="0"/>
              <a:t>veřejné napomenutí,</a:t>
            </a:r>
          </a:p>
          <a:p>
            <a:pPr marL="990600" lvl="1" indent="-533400">
              <a:defRPr/>
            </a:pPr>
            <a:r>
              <a:rPr lang="cs-CZ" altLang="cs-CZ" dirty="0"/>
              <a:t>pokuta až do výše 20 násobku minimální měsíční mzdy stanovené zvláštním právním předpisem,</a:t>
            </a:r>
          </a:p>
          <a:p>
            <a:pPr marL="990600" lvl="1" indent="-533400">
              <a:defRPr/>
            </a:pPr>
            <a:r>
              <a:rPr lang="cs-CZ" altLang="cs-CZ" dirty="0"/>
              <a:t>vyškrtnutí ze seznamu advokátních koncipientů.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171102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Upuštění od uložení kárného opatření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2857"/>
            <a:ext cx="8229600" cy="399806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méně závažné porušení povinností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samotné projednání věci je možno považovat za postačující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Je-li uzavřena dohoda s poškozeným o odstranění následků a lze považovat za dostačující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Náklady kárného řízení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§ 33a odst. 2 zákona o advokacii a usnesení představenstva ČAK č. 2/1999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Jednorázová částka 8.000 Kč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Příjmem Komory (stejně jako pokuty)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advokacii č. 85/1996</a:t>
            </a:r>
            <a:b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novelizován  29x.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služby ve všech oblastech, navíc s monopolem na obhajobu ve věcech trestních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univerzálnost advokátní zkoušky  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pro výkon advokátního koncipienta - zahraniční studium musí obsahem a rozsahem odpovídat obecnému vzdělání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Postgraduál pro studenty VŠ práva v zahraničí na UK a MU, nález ÚS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v českém právu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98004386"/>
      </p:ext>
    </p:extLst>
  </p:cSld>
  <p:clrMapOvr>
    <a:masterClrMapping/>
  </p:clrMapOvr>
  <p:transition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Přiměřené použití trestního řádu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</a:rPr>
              <a:t>  </a:t>
            </a:r>
            <a:r>
              <a:rPr lang="cs-CZ" altLang="cs-CZ" dirty="0">
                <a:cs typeface="Times New Roman" panose="02020603050405020304" pitchFamily="18" charset="0"/>
              </a:rPr>
              <a:t>Nestanoví-li zákon</a:t>
            </a:r>
            <a:r>
              <a:rPr lang="cs-CZ" altLang="cs-CZ" dirty="0"/>
              <a:t> o advokacii</a:t>
            </a:r>
            <a:r>
              <a:rPr lang="cs-CZ" altLang="cs-CZ" dirty="0">
                <a:cs typeface="Times New Roman" panose="02020603050405020304" pitchFamily="18" charset="0"/>
              </a:rPr>
              <a:t> nebo kárný </a:t>
            </a:r>
            <a:r>
              <a:rPr lang="cs-CZ" altLang="cs-CZ" dirty="0"/>
              <a:t>ř</a:t>
            </a:r>
            <a:r>
              <a:rPr lang="cs-CZ" altLang="cs-CZ" dirty="0">
                <a:cs typeface="Times New Roman" panose="02020603050405020304" pitchFamily="18" charset="0"/>
              </a:rPr>
              <a:t>ád n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anose="02020603050405020304" pitchFamily="18" charset="0"/>
              </a:rPr>
              <a:t>co jiného nebo nevyplývá-li n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anose="02020603050405020304" pitchFamily="18" charset="0"/>
              </a:rPr>
              <a:t>co jiného z povahy v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anose="02020603050405020304" pitchFamily="18" charset="0"/>
              </a:rPr>
              <a:t>ci, pou</a:t>
            </a:r>
            <a:r>
              <a:rPr lang="cs-CZ" altLang="cs-CZ" dirty="0"/>
              <a:t>ž</a:t>
            </a:r>
            <a:r>
              <a:rPr lang="cs-CZ" altLang="cs-CZ" dirty="0">
                <a:cs typeface="Times New Roman" panose="02020603050405020304" pitchFamily="18" charset="0"/>
              </a:rPr>
              <a:t>ijí se v kárném </a:t>
            </a:r>
            <a:r>
              <a:rPr lang="cs-CZ" altLang="cs-CZ" dirty="0"/>
              <a:t>ř</a:t>
            </a:r>
            <a:r>
              <a:rPr lang="cs-CZ" altLang="cs-CZ" dirty="0">
                <a:cs typeface="Times New Roman" panose="02020603050405020304" pitchFamily="18" charset="0"/>
              </a:rPr>
              <a:t>ízení</a:t>
            </a:r>
            <a:r>
              <a:rPr lang="cs-CZ" altLang="cs-CZ" dirty="0"/>
              <a:t> </a:t>
            </a:r>
            <a:r>
              <a:rPr lang="cs-CZ" altLang="cs-CZ" dirty="0">
                <a:cs typeface="Times New Roman" panose="02020603050405020304" pitchFamily="18" charset="0"/>
              </a:rPr>
              <a:t>p</a:t>
            </a:r>
            <a:r>
              <a:rPr lang="cs-CZ" altLang="cs-CZ" dirty="0"/>
              <a:t>ři</a:t>
            </a:r>
            <a:r>
              <a:rPr lang="cs-CZ" altLang="cs-CZ" dirty="0">
                <a:cs typeface="Times New Roman" panose="02020603050405020304" pitchFamily="18" charset="0"/>
              </a:rPr>
              <a:t>m</a:t>
            </a:r>
            <a:r>
              <a:rPr lang="cs-CZ" altLang="cs-CZ" dirty="0"/>
              <a:t>ěř</a:t>
            </a:r>
            <a:r>
              <a:rPr lang="cs-CZ" altLang="cs-CZ" dirty="0">
                <a:cs typeface="Times New Roman" panose="02020603050405020304" pitchFamily="18" charset="0"/>
              </a:rPr>
              <a:t>en</a:t>
            </a:r>
            <a:r>
              <a:rPr lang="cs-CZ" altLang="cs-CZ" dirty="0"/>
              <a:t>ě</a:t>
            </a:r>
            <a:r>
              <a:rPr lang="cs-CZ" altLang="cs-CZ" dirty="0">
                <a:cs typeface="Times New Roman" panose="02020603050405020304" pitchFamily="18" charset="0"/>
              </a:rPr>
              <a:t> ustanovení </a:t>
            </a:r>
            <a:r>
              <a:rPr lang="cs-CZ" altLang="cs-CZ" u="sng" dirty="0">
                <a:cs typeface="Times New Roman" panose="02020603050405020304" pitchFamily="18" charset="0"/>
              </a:rPr>
              <a:t>trestního </a:t>
            </a:r>
            <a:r>
              <a:rPr lang="cs-CZ" altLang="cs-CZ" u="sng" dirty="0"/>
              <a:t>ř</a:t>
            </a:r>
            <a:r>
              <a:rPr lang="cs-CZ" altLang="cs-CZ" u="sng" dirty="0">
                <a:cs typeface="Times New Roman" panose="02020603050405020304" pitchFamily="18" charset="0"/>
              </a:rPr>
              <a:t>ádu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u="sng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CADF1-D4EE-4A8A-B724-CFF4CDC5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Opravné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0B563-DB6C-4653-864A-90519D82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Řádné</a:t>
            </a:r>
          </a:p>
          <a:p>
            <a:r>
              <a:rPr lang="cs-CZ" dirty="0"/>
              <a:t>Odpor (15 dnů)</a:t>
            </a:r>
          </a:p>
          <a:p>
            <a:r>
              <a:rPr lang="cs-CZ" dirty="0"/>
              <a:t>Odvolání (15 dnů)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Mimořádné </a:t>
            </a:r>
          </a:p>
          <a:p>
            <a:r>
              <a:rPr lang="cs-CZ" dirty="0"/>
              <a:t>Obnova (lhůty dle TŘ)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668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C67A6-35D1-4024-8804-5D004A4D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Odvolací řízení</a:t>
            </a:r>
            <a:br>
              <a:rPr lang="cs-CZ" dirty="0"/>
            </a:br>
            <a:r>
              <a:rPr lang="cs-CZ" sz="2800" dirty="0"/>
              <a:t>(odvolací kárná komise 11 členů)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9462B-3749-4E47-BB1B-7B6C34C2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Tříčlenné senáty jmenované předsedou OKK</a:t>
            </a:r>
          </a:p>
          <a:p>
            <a:r>
              <a:rPr lang="cs-CZ" dirty="0"/>
              <a:t>Zpravidla bez nařizování jednání</a:t>
            </a:r>
          </a:p>
          <a:p>
            <a:r>
              <a:rPr lang="cs-CZ" dirty="0"/>
              <a:t>Zamítne</a:t>
            </a:r>
          </a:p>
          <a:p>
            <a:r>
              <a:rPr lang="cs-CZ" dirty="0"/>
              <a:t>Zruší a vrátí</a:t>
            </a:r>
          </a:p>
          <a:p>
            <a:r>
              <a:rPr lang="cs-CZ" dirty="0"/>
              <a:t>Zruší a sám rozhodne</a:t>
            </a:r>
          </a:p>
          <a:p>
            <a:r>
              <a:rPr lang="cs-CZ" dirty="0"/>
              <a:t>Rozhodnutí přezkoumatelné žalobou dle soudního řádu správního (do 2měsíců)</a:t>
            </a:r>
          </a:p>
        </p:txBody>
      </p:sp>
    </p:spTree>
    <p:extLst>
      <p:ext uri="{BB962C8B-B14F-4D97-AF65-F5344CB8AC3E}">
        <p14:creationId xmlns:p14="http://schemas.microsoft.com/office/powerpoint/2010/main" val="431103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4221A-8BD4-4548-AFD1-FCCE3B51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016" y="588709"/>
            <a:ext cx="8229600" cy="149500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Odpovědnost za přestupek podle AML</a:t>
            </a:r>
            <a:br>
              <a:rPr lang="cs-CZ" dirty="0"/>
            </a:br>
            <a:r>
              <a:rPr lang="cs-CZ" sz="2800" dirty="0"/>
              <a:t>(§ 35ea zákona o advokacii)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FC182-8A42-48E1-B14E-B1615C28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54053"/>
          </a:xfrm>
        </p:spPr>
        <p:txBody>
          <a:bodyPr/>
          <a:lstStyle/>
          <a:p>
            <a:r>
              <a:rPr lang="cs-CZ" dirty="0"/>
              <a:t>Zvláštní řízení</a:t>
            </a:r>
          </a:p>
          <a:p>
            <a:r>
              <a:rPr lang="cs-CZ" dirty="0"/>
              <a:t>Zvláštní sankce ( až 130 000 000 Kč !!!!)</a:t>
            </a:r>
          </a:p>
          <a:p>
            <a:r>
              <a:rPr lang="cs-CZ" dirty="0"/>
              <a:t>Nesystémové, nicméně v gesci Komory</a:t>
            </a:r>
          </a:p>
          <a:p>
            <a:r>
              <a:rPr lang="cs-CZ" dirty="0"/>
              <a:t>Byla-li by Komora nečinná – běžné 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607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0328C-D3A2-4AD3-86F1-BC7BCC94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99094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Odpovědnost za přestupek podle AML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AAA50D-28E0-46FF-9062-4257F827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00808"/>
            <a:ext cx="8229600" cy="4430118"/>
          </a:xfrm>
        </p:spPr>
        <p:txBody>
          <a:bodyPr/>
          <a:lstStyle/>
          <a:p>
            <a:r>
              <a:rPr lang="cs-CZ" dirty="0"/>
              <a:t>V řízení se pokračuje, i v případě, kdy pachatel přestal být advokátem</a:t>
            </a:r>
          </a:p>
          <a:p>
            <a:r>
              <a:rPr lang="cs-CZ" dirty="0"/>
              <a:t>Namísto zákazu činnosti – zákaz výkonu advokacie 6 měs – 3 roky</a:t>
            </a:r>
          </a:p>
          <a:p>
            <a:r>
              <a:rPr lang="cs-CZ" dirty="0"/>
              <a:t>Vyškrtnutí</a:t>
            </a:r>
          </a:p>
          <a:p>
            <a:r>
              <a:rPr lang="cs-CZ" dirty="0"/>
              <a:t>Dočasný zákaz úschov 6 měs – 3 roky</a:t>
            </a:r>
          </a:p>
          <a:p>
            <a:r>
              <a:rPr lang="cs-CZ" dirty="0"/>
              <a:t>Koncipient - vyškrtnutí</a:t>
            </a:r>
          </a:p>
        </p:txBody>
      </p:sp>
    </p:spTree>
    <p:extLst>
      <p:ext uri="{BB962C8B-B14F-4D97-AF65-F5344CB8AC3E}">
        <p14:creationId xmlns:p14="http://schemas.microsoft.com/office/powerpoint/2010/main" val="2561529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09006"/>
            <a:ext cx="11978640" cy="423333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Odpovědnost advokáta za újmu způsobenou při výkonu advokacie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47888" y="5844323"/>
            <a:ext cx="3730752" cy="804671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on line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24.2.2021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48A0A1-6A07-4A8C-8123-37F7D49CA598}"/>
              </a:ext>
            </a:extLst>
          </p:cNvPr>
          <p:cNvSpPr txBox="1"/>
          <p:nvPr/>
        </p:nvSpPr>
        <p:spPr>
          <a:xfrm>
            <a:off x="3279648" y="4257673"/>
            <a:ext cx="6108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IV. část</a:t>
            </a:r>
          </a:p>
        </p:txBody>
      </p:sp>
    </p:spTree>
    <p:extLst>
      <p:ext uri="{BB962C8B-B14F-4D97-AF65-F5344CB8AC3E}">
        <p14:creationId xmlns:p14="http://schemas.microsoft.com/office/powerpoint/2010/main" val="1257393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Použitelná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504" y="1825625"/>
            <a:ext cx="111008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Svejkovský, J., Macková, A., Vychopeň, M. a kol., Advokátní právo</a:t>
            </a:r>
            <a:b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(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C.H.Beck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2017)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str. 207 – 211</a:t>
            </a:r>
          </a:p>
          <a:p>
            <a:pPr marL="274320" indent="-274320">
              <a:buNone/>
              <a:defRPr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Kovářová, D., Havlíček, K., Sokol, T., a kol. </a:t>
            </a:r>
            <a:b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Zákon o advokacii a stavovské předpisy  (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Wolters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Kluwer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2017) </a:t>
            </a:r>
          </a:p>
          <a:p>
            <a:pPr marL="274320" indent="-274320">
              <a:buNone/>
              <a:defRPr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Tichý, L. a kol.  Odpovědnost advokáta za škodu (C. H. Beck, 2013) </a:t>
            </a:r>
          </a:p>
          <a:p>
            <a:pPr marL="274320" indent="-274320">
              <a:buNone/>
              <a:defRPr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Šustová, J. Odpovědnost za škodu způsobenou při výkonu</a:t>
            </a:r>
            <a:b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právnické profese (C.H. Beck. 2016)</a:t>
            </a:r>
          </a:p>
          <a:p>
            <a:pPr marL="274320" indent="-274320">
              <a:buNone/>
              <a:defRPr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Melzer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Civilní odpovědnost za poradenství advokátem </a:t>
            </a:r>
            <a:b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(BA 11/2018)</a:t>
            </a:r>
            <a:endParaRPr lang="cs-CZ" alt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None/>
              <a:defRPr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93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8000"/>
            <a:ext cx="8596668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Škoda způsobená radou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just">
              <a:buNone/>
              <a:defRPr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None/>
              <a:defRPr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Ustanovení § 2950 o. z. má subsidiární charakter – uplatní se jen tam, není-li pro určité profese zvláštní úprava.</a:t>
            </a:r>
          </a:p>
          <a:p>
            <a:pPr marL="274320" indent="-274320" algn="just"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74320" indent="-274320" algn="just"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Podpůrně se užijí ta ustanovení o. z., upravující právní instituty, na něž zvláštní úprava nepamatuje (např. promlčení, rozsah náhrady, apod.).  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39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30400"/>
            <a:ext cx="10676467" cy="492760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24 zákona č. 85/1996 Sb. , o advokacii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	(1) Advokát odpovídá klientovi za újmu, kterou mu způsobil v souvislosti s výkonem advokacie. Advokát odpovídá za újmu způsobenou klientovi i tehdy, byla-li újma způsobena v souvislosti s výkonem advokacie jeho zástupcem nebo jiným jeho zaměstnancem než zaměstnaným advokátem; odpovědnost těchto osob za újmu způsobenou zaměstnavateli podle zvláštních právních předpisů tím není dotčena.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(4) Advokát nebo společnost se odpovědnosti podle odstavců 1 až 3 zprostí, prokáží-li, že újmě nemohlo být zabráněno ani při vynaložení veškerého úsilí, které lze na nich požadovat.</a:t>
            </a:r>
          </a:p>
        </p:txBody>
      </p:sp>
    </p:spTree>
    <p:extLst>
      <p:ext uri="{BB962C8B-B14F-4D97-AF65-F5344CB8AC3E}">
        <p14:creationId xmlns:p14="http://schemas.microsoft.com/office/powerpoint/2010/main" val="8989650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Povinnosti advokáta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56267"/>
            <a:ext cx="11209866" cy="540173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Ověřovací, poučovací, znalostní a aplikační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Ověřovací činnost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zjistit stav věci a získat dostatek informací od klienta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Poučovací povinnost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poučit klienta o běhu lhůt, veškerých zákonných možnostech dalšího postupu, ale také o nákladech spojených s uplatňováním jeho práv, vč. případných nákladů při neúspěchu ve věci.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Povinnost znalostní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kdy je po advokátovi požadována nejen znalost psaného práva, ale také znalost judikatury, přičemž jak zpravidla uvádí odborná literatura v běžných případech je znalost judikatury Nejvyšších soudů standardem. Úkol takřka nesplnitelný, nicméně s jinou definicí znalostního požadavku se v odborné literatuře (ale i judikatuře) nesetkáváme.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Povinnost aplikační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zvolit řešení, aby optimálním způsobem vedlo k požadovanému cíli. čl. X. odst. 8 Etického kodexu o tom, že je advokátovi uloženo snažit se o finančně nejefektivnější řešení sporu.</a:t>
            </a:r>
          </a:p>
        </p:txBody>
      </p:sp>
    </p:spTree>
    <p:extLst>
      <p:ext uri="{BB962C8B-B14F-4D97-AF65-F5344CB8AC3E}">
        <p14:creationId xmlns:p14="http://schemas.microsoft.com/office/powerpoint/2010/main" val="280234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Advokátní koncipient </a:t>
            </a:r>
            <a:br>
              <a:rPr lang="cs-CZ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36 zákona o advokacii</a:t>
            </a:r>
            <a:endParaRPr lang="cs-CZ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Ten, kdo je zapsán v seznamu  advokátních  koncipientů  vedeném Českou advokátní komorou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zákon o advokacii">
            <a:extLst>
              <a:ext uri="{FF2B5EF4-FFF2-40B4-BE49-F238E27FC236}">
                <a16:creationId xmlns:a16="http://schemas.microsoft.com/office/drawing/2014/main" id="{F1ED2A89-5013-484C-BFC6-585E429B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632200"/>
            <a:ext cx="3767137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23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odpovědnosti advokáta za škodu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12847"/>
            <a:ext cx="10515600" cy="3964115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cs-CZ" sz="2400" b="1" dirty="0">
                <a:solidFill>
                  <a:prstClr val="black"/>
                </a:solidFill>
                <a:latin typeface="Times New Roman"/>
              </a:rPr>
              <a:t> - klient jako kvalifikační kritérium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cs-CZ" sz="2400" b="1" dirty="0">
              <a:solidFill>
                <a:prstClr val="black"/>
              </a:solidFill>
              <a:latin typeface="Times New Roman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cs-CZ" sz="2400" b="1" dirty="0">
                <a:solidFill>
                  <a:prstClr val="black"/>
                </a:solidFill>
                <a:latin typeface="Times New Roman"/>
              </a:rPr>
              <a:t> - spotřebitel omezení odpovědnosti vyloučeno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cs-CZ" sz="2400" b="1" dirty="0">
              <a:solidFill>
                <a:prstClr val="black"/>
              </a:solidFill>
              <a:latin typeface="Times New Roman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cs-CZ" sz="2400" b="1" dirty="0">
                <a:solidFill>
                  <a:prstClr val="black"/>
                </a:solidFill>
                <a:latin typeface="Times New Roman"/>
              </a:rPr>
              <a:t> - § 1814 písm. a) obč. zákoníku zakázána  ujednání, která      vylučují, či omezují práva klienta na náhradu újmy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2868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odpovědnosti advokáta za škodu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504" y="1825625"/>
            <a:ext cx="107502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§ 3 odst. 2 obč. zákoníku, zakotvující princip ochrany slabší smluvní strany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§ 2898 obč. zákoníku se nepřihlíží k ujednáním, která předem vylučují, či omezují práva slabší strany na náhradu jakékoliv újmy.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§ 433 obč. zákoníku, ten, kdo vystupuje, jako podnikatel vůči dalším osobám v hospodářském styku nesmí svou kvalitou odborníka ani své hospodářské postavení zneužít k vytváření nebo využití závislosti slabší strany a k dosažení zřejmé a nedobrovolné rovnováhy v uvedeném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ve vztahu advokát – klient – podnikatel, bude nutno klienta zpravidla (ne-li vždy) považovat za slabší stranu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2566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10862394" cy="13208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odpovědnosti advokáta za škodu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22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silné korporace, banky, pojišťovny apod.  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obtížně obhajitelné, disponuje-li klient svým vlastním právním oddělením,</a:t>
            </a:r>
            <a:b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příp. je-li navrhována advokátní smlouva dokonce konzultována pro klienta</a:t>
            </a:r>
            <a:b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jiným advokátem, či advokátní kanceláří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323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omezení odpovědnosti 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možné učinit zcela výjimečně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toliko se subjektem, který nebude spotřebitelem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současně nebude slabší smluvní stranou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respektování svobody rozhodování klienta a dodržení rovných  podmínek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zcela vyloučit odpovědnost advokáta za škodu způsobenou při výkonu</a:t>
            </a:r>
            <a:b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advokacie považuji za nepřípustné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226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realitní kanceláře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„Právní servis“ realitní kanceláře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Realitní kancelář, která se při zprostředkování prodeje bytu zavázala kupujícímu i prodávajícímu zajistit „právní servis“, spočívající ve vypracování příslušné smluvní dokumentace a v zařízení vkladu vlastnického práva do katastru nemovitostí, odpovídá za škodu způsobenou neplatností kupní smlouvy, kterou pro ni vypracoval na základě obecné mandátní smlouvy advokát. 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28. 6. 2018,  sp. zn. 25 Cdo 5007/2016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2080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06399"/>
            <a:ext cx="8596668" cy="982134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134" y="1957389"/>
            <a:ext cx="11138746" cy="3880773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Odpovědnost advokáta za škodu jiné osobě než klientovi</a:t>
            </a:r>
          </a:p>
          <a:p>
            <a:pPr algn="just">
              <a:buNone/>
              <a:defRPr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Odpovědnost advokáta za škodu vzniklou v souvislosti s výkonem advokacie jiné osobě než klientovi se řídí obecnou úpravou odpovědnosti za škodu podle občanského zákoníku. 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18. 12. 2003, sp. zn. 25 Cdo 1487/2002 (C 2286)    </a:t>
            </a:r>
          </a:p>
          <a:p>
            <a:pPr algn="just"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516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474133"/>
            <a:ext cx="9926320" cy="13208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1794933"/>
            <a:ext cx="11096752" cy="424643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 za škodu způsobenou nikoliv klientovi při poskytování služeb realitní kanceláři 25 Cdo 3504/2012 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Odpovědnost advokáta za škodu způsobenou tr.činem třetí   osoby NS 25 Cdo 1390/2010 – ověřování podpisu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 bez významu, zda právní služba byla poskytnuta za odměnu, či bezúplatně NS 25 Cdo 4009/2014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0738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34" y="279400"/>
            <a:ext cx="8596668" cy="13208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Nesprávný výkon advokacie spočívající v nevhodně zvoleném způsobu uplatňování práv klienta v soudním řízení je třeba posuzovat vždy s přihlédnutím k okolnostem daného případu a charakteru pochybení; je rozdíl mezi tím, kdy advokát zastává určitý relevantně vyargumentovaný právní názor (který je později soudy odmítnut) a kdy například podá za svého klienta opravný prostředek opožděně, s formálními (technickými) nedostatky.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Usnesení NS ze dne 30. 11. 2012, sp. zn. 25 Cdo 1084/2011 (C 12274) 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15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709" y="34683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90133"/>
            <a:ext cx="11081851" cy="45512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 za škodu z hlediska výsledku sporu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Měřítkem správnosti poskytování právních služeb advokátem nemůže být bez dalšího úspěšnost ve sporu, neboť na advokáta nelze klást nepřiměřené požadavky, např. aby v situaci, kdy určitá právní otázka je v právní teorii i praxi sporná, předjímal budoucí vyřešení takové otázky judikaturou vyšších soudů. Na druhé straně pouhá okolnost, že určitý postup či právní názor advokáta byl v konkrétním řízení soudy akceptován či tolerován, nevede sama o sobě k závěru, že advokát vynaložil veškeré úsilí, které na něm lze požadovat, aby svému klientovi nezpůsobil škodu.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14. 7. 2011, sp. zn. 25 Cdo 121/2010 (C 10101)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241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advokáta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Příčinná souvislost mezi pochybením advokáta a újmou klienta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Mezi pochybením advokáta, který podal pozdě odvolání proti rozsudku soudu prvního stupně, a újmou vzniklou klientovi není vztah příčinné souvislosti, jestliže by klient nebyl ve sporu úspěšný ani bez pochybení advokáta.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Rozsudek NS ze dne 27. 3. 2012, sp. zn. 25 Cdo 176/2010 (C 11108)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292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5853</Words>
  <Application>Microsoft Office PowerPoint</Application>
  <PresentationFormat>Širokoúhlá obrazovka</PresentationFormat>
  <Paragraphs>686</Paragraphs>
  <Slides>105</Slides>
  <Notes>48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15" baseType="lpstr">
      <vt:lpstr>Arial</vt:lpstr>
      <vt:lpstr>Baskerville Old Face</vt:lpstr>
      <vt:lpstr>Calibri</vt:lpstr>
      <vt:lpstr>Calibri Light</vt:lpstr>
      <vt:lpstr>Tahoma</vt:lpstr>
      <vt:lpstr>Times New Roman</vt:lpstr>
      <vt:lpstr>Wingdings</vt:lpstr>
      <vt:lpstr>Wingdings 2</vt:lpstr>
      <vt:lpstr>Motiv Office</vt:lpstr>
      <vt:lpstr>Prezentace Microsoft PowerPointu</vt:lpstr>
      <vt:lpstr>Prezentace aplikace PowerPoint</vt:lpstr>
      <vt:lpstr>Prezentace aplikace PowerPoint</vt:lpstr>
      <vt:lpstr>Advokacie, společenský a sportovní život</vt:lpstr>
      <vt:lpstr>Úvod</vt:lpstr>
      <vt:lpstr>Předmět a účel přednášky </vt:lpstr>
      <vt:lpstr> Teoretické zdroje</vt:lpstr>
      <vt:lpstr>Důvod existence pravidel a nezbytnost jejich dodržování</vt:lpstr>
      <vt:lpstr>Zákon o advokacii č. 85/1996 </vt:lpstr>
      <vt:lpstr>Advokátní koncipient  § 36 zákona o advokacii</vt:lpstr>
      <vt:lpstr>Podmínky zápisu do seznamu advokátních koncipientů (§ 37 odst. 1 zákona o advokacii)</vt:lpstr>
      <vt:lpstr>Pracovní poměr</vt:lpstr>
      <vt:lpstr>Určení školitele v rámci advokátní společnosti  čl. 15 odst. 2 Etického kodexu</vt:lpstr>
      <vt:lpstr>Kárné provinění koncipienta</vt:lpstr>
      <vt:lpstr>Povinnosti školitele z hlediska koncipientské praxe čl. 15 odst. 1 Etického kodexu</vt:lpstr>
      <vt:lpstr>Prezentace aplikace PowerPoint</vt:lpstr>
      <vt:lpstr>Kárné provinění školitele</vt:lpstr>
      <vt:lpstr>Přiměřená aplikace povinností advokáta § 39 zákona o advokacii</vt:lpstr>
      <vt:lpstr>Přiměřená aplikace zákona při vyškrtnutí či pozastavení  § 37 odst. 6 zákona o advokacii</vt:lpstr>
      <vt:lpstr> Informační povinnost § 29 zákona o advokacii</vt:lpstr>
      <vt:lpstr>Pozastavení výkonu právní praxe  advokátního koncipienta  (§ 37 odst. 5 zákona o advokacii)</vt:lpstr>
      <vt:lpstr>Vyškrtnutí ze seznamu advokátních koncipientů (§ 37 odst. 3, 4 zákona o advokacii)</vt:lpstr>
      <vt:lpstr>Právní praxe advokátního koncipienta   § 38 zákona o advokacii</vt:lpstr>
      <vt:lpstr>Jiná výdělečná činnost advokátního koncipienta  čl. 15 odst. 4 Etického kodexu</vt:lpstr>
      <vt:lpstr>poskytování právních služeb</vt:lpstr>
      <vt:lpstr>Zastupování před soudy a obhajoba ve věcech ve věcech trestních </vt:lpstr>
      <vt:lpstr>Koncipient jako obecný zmocněnec</vt:lpstr>
      <vt:lpstr>Potvrzení o délce praxe  čl. 15 odst. 5, 6 Etického kodexu</vt:lpstr>
      <vt:lpstr>Výchova advokátních koncipientů čl. 1 usnesení o výchově 1/1988 Věstníku</vt:lpstr>
      <vt:lpstr>Způsob výkonu koncipientské praxe  čl. 3 odst. 2 usnesení o výchově</vt:lpstr>
      <vt:lpstr>Způsob výkonu koncipientské praxe</vt:lpstr>
      <vt:lpstr>Účast na výchovných akcích  čl. 5, 8 až 15 usnesení o výchově</vt:lpstr>
      <vt:lpstr>Důsledky účasti a neúčasti na výchovných akcích  čl. 12 usnesení o výchově</vt:lpstr>
      <vt:lpstr>Praxe u jiného subjektu  čl. 4 usnesení o výchově</vt:lpstr>
      <vt:lpstr>Vedení záznamů  čl. 7 usnesení o výchově</vt:lpstr>
      <vt:lpstr>Příprava na advokátní zkoušku  čl. 6 usnesení o výchově</vt:lpstr>
      <vt:lpstr>Substituce  čl. 2 usnesení o substitučním oprávnění  6/1998 Věstníku ČAK</vt:lpstr>
      <vt:lpstr>Substituce před soudem  čl. 4 až 6 usnesení o substitučním oprávnění</vt:lpstr>
      <vt:lpstr>Substituce před jinými orgány  čl. 6 a 7 usnesení o substitučním oprávnění</vt:lpstr>
      <vt:lpstr>Vyloučená substituce  čl. 6 až 8 usnesení o substitučním oprávnění</vt:lpstr>
      <vt:lpstr>Vyloučení substituce neplatí  čl. 8 odst. 2 usnesení o substitučním oprávnění</vt:lpstr>
      <vt:lpstr>  Pravidla profesionální etiky, aneb jak se chová a nechová advokát </vt:lpstr>
      <vt:lpstr>Některé instituty ZA</vt:lpstr>
      <vt:lpstr>  MLČENLIVOST </vt:lpstr>
      <vt:lpstr>  Mlčenlivost</vt:lpstr>
      <vt:lpstr> PRÁVA A POVINNOSTI ADVOKÁTA </vt:lpstr>
      <vt:lpstr>  ETICKÝ KODEX 1/1997 VŠEOBECNÁ PRAVIDLA ČL. 4</vt:lpstr>
      <vt:lpstr>ETICKÝ KODEX- ZÁKLADNÍ PRAVIDLA  VE VZTAHU KE KLIENTOVI ČL. 6 </vt:lpstr>
      <vt:lpstr>ETICKÝ KODEX- ZÁKLADNÍ PRAVIDLA  VE VZTAHU KE KLIENTOVI ČL. 7</vt:lpstr>
      <vt:lpstr>ETICKÝ KODEX- ZÁKLADNÍ PRAVIDLA  VE VZTAHU KE KLIENTOVI </vt:lpstr>
      <vt:lpstr>ETICKÝ KODEX- ZÁKLADNÍ PRAVIDLA  VE VZTAHU KE KLIENTOVI </vt:lpstr>
      <vt:lpstr>ETICKÝ KODEX- ZÁKLADNÍ PRAVIDLA  K ADVOKÁTNÍMU STAVU ČL.11-16 </vt:lpstr>
      <vt:lpstr>ETICKÝ KODEX- ZÁKLADNÍ PRAVIDLA  K ADVOKÁTNÍMU STAVU </vt:lpstr>
      <vt:lpstr> ETICKÝ KODEX- JINÉ POVINNOSTI ČL. 17-18A </vt:lpstr>
      <vt:lpstr>ETICKÝ KODEX- PRAVIDLA SOUTĚŽE     ČL.19-32 </vt:lpstr>
      <vt:lpstr>  ETICKÝ KODEX- PRAVIDLA SOUTĚŽE  </vt:lpstr>
      <vt:lpstr>Prezentace aplikace PowerPoint</vt:lpstr>
      <vt:lpstr>Základní procesní předpisy</vt:lpstr>
      <vt:lpstr>Novela zákona o některých opatřeních proti legalizaci výnosů z trestné činnosti č.527/2020</vt:lpstr>
      <vt:lpstr>Hlavní hmotněprávní předpisy </vt:lpstr>
      <vt:lpstr>Sbírka kárných rozhodnutí ČAK </vt:lpstr>
      <vt:lpstr>Kárné provinění</vt:lpstr>
      <vt:lpstr>Kárná rozhodnutí</vt:lpstr>
      <vt:lpstr>Chování v běžném životě</vt:lpstr>
      <vt:lpstr>Kárná odpovědnost v průběhu pozastavení výkonu advokacie</vt:lpstr>
      <vt:lpstr>Postup při vyřizování</vt:lpstr>
      <vt:lpstr>Kontrolní oddělení</vt:lpstr>
      <vt:lpstr>Kontrolní rada (70 členů)</vt:lpstr>
      <vt:lpstr>Poměr stížností a kárných žalob</vt:lpstr>
      <vt:lpstr>Kárný žalobce</vt:lpstr>
      <vt:lpstr>Promlčení kárné odpovědnosti § 33 odst. 2 zákona o advokacii </vt:lpstr>
      <vt:lpstr>Promlčení kárné odpovědnosti</vt:lpstr>
      <vt:lpstr>Kárná komise (83 členů)</vt:lpstr>
      <vt:lpstr>Rozhodnutí bez jednání</vt:lpstr>
      <vt:lpstr>Rozhodnutí bez jednání</vt:lpstr>
      <vt:lpstr>Projednání věci</vt:lpstr>
      <vt:lpstr>Kárná opatření</vt:lpstr>
      <vt:lpstr>Kárná opatření</vt:lpstr>
      <vt:lpstr>Upuštění od uložení kárného opatření</vt:lpstr>
      <vt:lpstr>Náklady kárného řízení</vt:lpstr>
      <vt:lpstr>Přiměřené použití trestního řádu</vt:lpstr>
      <vt:lpstr>Opravné prostředky</vt:lpstr>
      <vt:lpstr>Odvolací řízení (odvolací kárná komise 11 členů)</vt:lpstr>
      <vt:lpstr>Odpovědnost za přestupek podle AML (§ 35ea zákona o advokacii)</vt:lpstr>
      <vt:lpstr>Odpovědnost za přestupek podle AML</vt:lpstr>
      <vt:lpstr> Odpovědnost advokáta za újmu způsobenou při výkonu advokacie   </vt:lpstr>
      <vt:lpstr>Použitelná literatura</vt:lpstr>
      <vt:lpstr> Škoda způsobená radou</vt:lpstr>
      <vt:lpstr>Odpovědnost advokáta</vt:lpstr>
      <vt:lpstr>Povinnosti advokáta</vt:lpstr>
      <vt:lpstr>Omezení odpovědnosti advokáta za škodu</vt:lpstr>
      <vt:lpstr>Omezení odpovědnosti advokáta za škodu</vt:lpstr>
      <vt:lpstr>Omezení odpovědnosti advokáta za škodu</vt:lpstr>
      <vt:lpstr>K omezení odpovědnosti závěrem</vt:lpstr>
      <vt:lpstr>Odpovědnost realitní kanceláře</vt:lpstr>
      <vt:lpstr>Odpovědnost advokáta</vt:lpstr>
      <vt:lpstr>Odpovědnost advokáta</vt:lpstr>
      <vt:lpstr>Odpovědnost advokáta</vt:lpstr>
      <vt:lpstr>Odpovědnost advokáta</vt:lpstr>
      <vt:lpstr>Odpovědnost advokáta</vt:lpstr>
      <vt:lpstr>Odpovědnost advokáta</vt:lpstr>
      <vt:lpstr>Odpovědnost advokáta</vt:lpstr>
      <vt:lpstr>Odpovědnost advokáta</vt:lpstr>
      <vt:lpstr>Odpovědnost advokáta</vt:lpstr>
      <vt:lpstr>Odpovědnost advokáta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Adamová Helena</dc:creator>
  <cp:lastModifiedBy>Adamová Helena</cp:lastModifiedBy>
  <cp:revision>10</cp:revision>
  <dcterms:created xsi:type="dcterms:W3CDTF">2021-02-25T07:18:34Z</dcterms:created>
  <dcterms:modified xsi:type="dcterms:W3CDTF">2021-02-25T09:33:44Z</dcterms:modified>
</cp:coreProperties>
</file>