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pptx" ContentType="application/vnd.openxmlformats-officedocument.presentationml.presentation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7"/>
  </p:notesMasterIdLst>
  <p:sldIdLst>
    <p:sldId id="258" r:id="rId2"/>
    <p:sldId id="257" r:id="rId3"/>
    <p:sldId id="259" r:id="rId4"/>
    <p:sldId id="260" r:id="rId5"/>
    <p:sldId id="263" r:id="rId6"/>
    <p:sldId id="264" r:id="rId7"/>
    <p:sldId id="265" r:id="rId8"/>
    <p:sldId id="266" r:id="rId9"/>
    <p:sldId id="268" r:id="rId10"/>
    <p:sldId id="270" r:id="rId11"/>
    <p:sldId id="284" r:id="rId12"/>
    <p:sldId id="282" r:id="rId13"/>
    <p:sldId id="277" r:id="rId14"/>
    <p:sldId id="279" r:id="rId15"/>
    <p:sldId id="280" r:id="rId16"/>
    <p:sldId id="281" r:id="rId17"/>
    <p:sldId id="275" r:id="rId18"/>
    <p:sldId id="274" r:id="rId19"/>
    <p:sldId id="271" r:id="rId20"/>
    <p:sldId id="272" r:id="rId21"/>
    <p:sldId id="273" r:id="rId22"/>
    <p:sldId id="276" r:id="rId23"/>
    <p:sldId id="285" r:id="rId24"/>
    <p:sldId id="302" r:id="rId25"/>
    <p:sldId id="303" r:id="rId26"/>
    <p:sldId id="278" r:id="rId27"/>
    <p:sldId id="283" r:id="rId28"/>
    <p:sldId id="286" r:id="rId29"/>
    <p:sldId id="287" r:id="rId30"/>
    <p:sldId id="288" r:id="rId31"/>
    <p:sldId id="290" r:id="rId32"/>
    <p:sldId id="291" r:id="rId33"/>
    <p:sldId id="289" r:id="rId34"/>
    <p:sldId id="292" r:id="rId35"/>
    <p:sldId id="293" r:id="rId36"/>
    <p:sldId id="294" r:id="rId37"/>
    <p:sldId id="296" r:id="rId38"/>
    <p:sldId id="297" r:id="rId39"/>
    <p:sldId id="298" r:id="rId40"/>
    <p:sldId id="299" r:id="rId41"/>
    <p:sldId id="256" r:id="rId42"/>
    <p:sldId id="307" r:id="rId43"/>
    <p:sldId id="308" r:id="rId44"/>
    <p:sldId id="309" r:id="rId45"/>
    <p:sldId id="310" r:id="rId46"/>
    <p:sldId id="311" r:id="rId47"/>
    <p:sldId id="312" r:id="rId48"/>
    <p:sldId id="313" r:id="rId49"/>
    <p:sldId id="269" r:id="rId50"/>
    <p:sldId id="314" r:id="rId51"/>
    <p:sldId id="315" r:id="rId52"/>
    <p:sldId id="316" r:id="rId53"/>
    <p:sldId id="317" r:id="rId54"/>
    <p:sldId id="318" r:id="rId55"/>
    <p:sldId id="295" r:id="rId56"/>
    <p:sldId id="319" r:id="rId57"/>
    <p:sldId id="322" r:id="rId58"/>
    <p:sldId id="323" r:id="rId59"/>
    <p:sldId id="324" r:id="rId60"/>
    <p:sldId id="325" r:id="rId61"/>
    <p:sldId id="326" r:id="rId62"/>
    <p:sldId id="327" r:id="rId63"/>
    <p:sldId id="328" r:id="rId64"/>
    <p:sldId id="329" r:id="rId65"/>
    <p:sldId id="330" r:id="rId66"/>
    <p:sldId id="331" r:id="rId67"/>
    <p:sldId id="332" r:id="rId68"/>
    <p:sldId id="262" r:id="rId69"/>
    <p:sldId id="261" r:id="rId70"/>
    <p:sldId id="333" r:id="rId71"/>
    <p:sldId id="334" r:id="rId72"/>
    <p:sldId id="335" r:id="rId73"/>
    <p:sldId id="267" r:id="rId74"/>
    <p:sldId id="336" r:id="rId75"/>
    <p:sldId id="337" r:id="rId76"/>
    <p:sldId id="338" r:id="rId77"/>
    <p:sldId id="339" r:id="rId78"/>
    <p:sldId id="340" r:id="rId79"/>
    <p:sldId id="341" r:id="rId80"/>
    <p:sldId id="342" r:id="rId81"/>
    <p:sldId id="343" r:id="rId82"/>
    <p:sldId id="344" r:id="rId83"/>
    <p:sldId id="345" r:id="rId84"/>
    <p:sldId id="346" r:id="rId85"/>
    <p:sldId id="348" r:id="rId86"/>
    <p:sldId id="350" r:id="rId87"/>
    <p:sldId id="351" r:id="rId88"/>
    <p:sldId id="352" r:id="rId89"/>
    <p:sldId id="353" r:id="rId90"/>
    <p:sldId id="354" r:id="rId91"/>
    <p:sldId id="355" r:id="rId92"/>
    <p:sldId id="356" r:id="rId93"/>
    <p:sldId id="357" r:id="rId94"/>
    <p:sldId id="358" r:id="rId95"/>
    <p:sldId id="359" r:id="rId96"/>
    <p:sldId id="360" r:id="rId97"/>
    <p:sldId id="361" r:id="rId98"/>
    <p:sldId id="362" r:id="rId99"/>
    <p:sldId id="363" r:id="rId100"/>
    <p:sldId id="364" r:id="rId101"/>
    <p:sldId id="365" r:id="rId102"/>
    <p:sldId id="366" r:id="rId103"/>
    <p:sldId id="367" r:id="rId104"/>
    <p:sldId id="368" r:id="rId105"/>
    <p:sldId id="369" r:id="rId10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16" autoAdjust="0"/>
    <p:restoredTop sz="94660"/>
  </p:normalViewPr>
  <p:slideViewPr>
    <p:cSldViewPr snapToGrid="0">
      <p:cViewPr varScale="1">
        <p:scale>
          <a:sx n="83" d="100"/>
          <a:sy n="83" d="100"/>
        </p:scale>
        <p:origin x="90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07" Type="http://schemas.openxmlformats.org/officeDocument/2006/relationships/notesMaster" Target="notesMasters/notesMaster1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presProps" Target="presProps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viewProps" Target="viewProps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theme" Target="theme/theme1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B2F9B0-8673-4DAC-BD73-9EEC27F8E31E}" type="datetimeFigureOut">
              <a:rPr lang="cs-CZ" smtClean="0"/>
              <a:t>25.02.2021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D8A279-BA9E-48D5-8046-E84EDB65F2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790891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Nymburk 2014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34AE4D-365B-4E38-A08C-B050B2F62DC7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095987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A8682694-F08C-435D-902F-FCE5DCD2E487}" type="slidenum">
              <a:rPr lang="cs-CZ" altLang="cs-CZ">
                <a:latin typeface="Arial" panose="020B0604020202020204" pitchFamily="34" charset="0"/>
              </a:rPr>
              <a:pPr/>
              <a:t>22</a:t>
            </a:fld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45061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9494B991-B9BF-4777-85C3-7BBCB3B6B49F}" type="slidenum">
              <a:rPr lang="cs-CZ" altLang="cs-CZ">
                <a:latin typeface="Arial" panose="020B0604020202020204" pitchFamily="34" charset="0"/>
              </a:rPr>
              <a:pPr/>
              <a:t>23</a:t>
            </a:fld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83053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4499857F-E42E-4A95-B81E-BC7E2286CBBF}" type="slidenum">
              <a:rPr lang="cs-CZ" altLang="cs-CZ">
                <a:latin typeface="Arial" panose="020B0604020202020204" pitchFamily="34" charset="0"/>
              </a:rPr>
              <a:pPr/>
              <a:t>27</a:t>
            </a:fld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87100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7"/>
          <p:cNvSpPr txBox="1">
            <a:spLocks noGrp="1" noChangeArrowheads="1"/>
          </p:cNvSpPr>
          <p:nvPr/>
        </p:nvSpPr>
        <p:spPr bwMode="auto">
          <a:xfrm>
            <a:off x="3852016" y="9433322"/>
            <a:ext cx="2945659" cy="496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r"/>
            <a:fld id="{ED418B4D-964D-4632-A0A5-8AEF5CEF2673}" type="slidenum">
              <a:rPr lang="cs-CZ" altLang="cs-CZ" sz="1200">
                <a:latin typeface="Arial" panose="020B0604020202020204" pitchFamily="34" charset="0"/>
              </a:rPr>
              <a:pPr algn="r"/>
              <a:t>28</a:t>
            </a:fld>
            <a:endParaRPr lang="cs-CZ" altLang="cs-CZ" sz="1200">
              <a:latin typeface="Arial" panose="020B0604020202020204" pitchFamily="34" charset="0"/>
            </a:endParaRPr>
          </a:p>
        </p:txBody>
      </p:sp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8137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CDA50B2F-F3CE-4194-BD21-C1DA3DA9792C}" type="slidenum">
              <a:rPr lang="cs-CZ" altLang="cs-CZ">
                <a:latin typeface="Arial" panose="020B0604020202020204" pitchFamily="34" charset="0"/>
              </a:rPr>
              <a:pPr/>
              <a:t>29</a:t>
            </a:fld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988507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A51A5E45-7A51-4FD8-A348-FED6F2430215}" type="slidenum">
              <a:rPr lang="cs-CZ" altLang="cs-CZ">
                <a:latin typeface="Arial" panose="020B0604020202020204" pitchFamily="34" charset="0"/>
              </a:rPr>
              <a:pPr/>
              <a:t>30</a:t>
            </a:fld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44583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3FE1B738-4AB4-4DF4-9D7F-A05D5908B79E}" type="slidenum">
              <a:rPr lang="cs-CZ" altLang="cs-CZ">
                <a:latin typeface="Arial" panose="020B0604020202020204" pitchFamily="34" charset="0"/>
              </a:rPr>
              <a:pPr/>
              <a:t>31</a:t>
            </a:fld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63688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E783BF53-ED83-469F-AAC4-029CA2ADB9AB}" type="slidenum">
              <a:rPr lang="cs-CZ" altLang="cs-CZ">
                <a:latin typeface="Arial" panose="020B0604020202020204" pitchFamily="34" charset="0"/>
              </a:rPr>
              <a:pPr/>
              <a:t>32</a:t>
            </a:fld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391969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CB00F9CF-CC9E-436A-B3BA-68212B40F865}" type="slidenum">
              <a:rPr lang="cs-CZ" altLang="cs-CZ">
                <a:latin typeface="Arial" panose="020B0604020202020204" pitchFamily="34" charset="0"/>
              </a:rPr>
              <a:pPr/>
              <a:t>33</a:t>
            </a:fld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362073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90824541-8C19-4198-892E-971800B39182}" type="slidenum">
              <a:rPr lang="cs-CZ" altLang="cs-CZ">
                <a:latin typeface="Arial" panose="020B0604020202020204" pitchFamily="34" charset="0"/>
              </a:rPr>
              <a:pPr/>
              <a:t>34</a:t>
            </a:fld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91675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A5C823E2-E6A9-4908-BF1B-A3EA634E7B2A}" type="slidenum">
              <a:rPr lang="cs-CZ" altLang="cs-CZ">
                <a:latin typeface="Arial" panose="020B0604020202020204" pitchFamily="34" charset="0"/>
              </a:rPr>
              <a:pPr/>
              <a:t>10</a:t>
            </a:fld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165000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2887E0A7-5994-4BC3-BFC0-15E91294A06D}" type="slidenum">
              <a:rPr lang="cs-CZ" altLang="cs-CZ">
                <a:latin typeface="Arial" panose="020B0604020202020204" pitchFamily="34" charset="0"/>
              </a:rPr>
              <a:pPr/>
              <a:t>35</a:t>
            </a:fld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757184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8A55C23B-A4DC-49C4-9529-A349773362E8}" type="slidenum">
              <a:rPr lang="cs-CZ" altLang="cs-CZ">
                <a:latin typeface="Arial" panose="020B0604020202020204" pitchFamily="34" charset="0"/>
              </a:rPr>
              <a:pPr/>
              <a:t>36</a:t>
            </a:fld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6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499470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72A173B2-F261-4435-A96D-353BC6E0049F}" type="slidenum">
              <a:rPr lang="cs-CZ" altLang="cs-CZ">
                <a:latin typeface="Arial" panose="020B0604020202020204" pitchFamily="34" charset="0"/>
              </a:rPr>
              <a:pPr/>
              <a:t>37</a:t>
            </a:fld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250061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A307E211-ED54-4364-8971-AD2A50E241D2}" type="slidenum">
              <a:rPr lang="cs-CZ" altLang="cs-CZ">
                <a:latin typeface="Arial" panose="020B0604020202020204" pitchFamily="34" charset="0"/>
              </a:rPr>
              <a:pPr/>
              <a:t>38</a:t>
            </a:fld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632112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F0A75B0E-C610-4070-86FE-C32B255E6EC7}" type="slidenum">
              <a:rPr lang="cs-CZ" altLang="cs-CZ">
                <a:latin typeface="Arial" panose="020B0604020202020204" pitchFamily="34" charset="0"/>
              </a:rPr>
              <a:pPr/>
              <a:t>39</a:t>
            </a:fld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225016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AAF6860C-8D6F-4DA1-BAFB-2C29925B6472}" type="slidenum">
              <a:rPr lang="cs-CZ" altLang="cs-CZ">
                <a:latin typeface="Arial" panose="020B0604020202020204" pitchFamily="34" charset="0"/>
              </a:rPr>
              <a:pPr/>
              <a:t>40</a:t>
            </a:fld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289179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34AE4D-365B-4E38-A08C-B050B2F62DC7}" type="slidenum">
              <a:rPr lang="cs-CZ" smtClean="0"/>
              <a:pPr/>
              <a:t>41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334587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FAACCFF5-41AC-481E-BDF3-2926D8879D13}" type="slidenum">
              <a:rPr lang="cs-CZ" altLang="cs-CZ" smtClean="0"/>
              <a:pPr/>
              <a:t>57</a:t>
            </a:fld>
            <a:endParaRPr lang="cs-CZ" altLang="cs-CZ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22619164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886C1826-AC6A-4B76-817B-1580ACC5DBA0}" type="slidenum">
              <a:rPr lang="cs-CZ" altLang="cs-CZ" smtClean="0"/>
              <a:pPr/>
              <a:t>59</a:t>
            </a:fld>
            <a:endParaRPr lang="cs-CZ" altLang="cs-CZ"/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05697666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00B04FC0-2AC6-44BD-8EBA-7EBC83E1B8D6}" type="slidenum">
              <a:rPr lang="cs-CZ" altLang="cs-CZ" smtClean="0"/>
              <a:pPr/>
              <a:t>61</a:t>
            </a:fld>
            <a:endParaRPr lang="cs-CZ" altLang="cs-CZ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6131481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D3D2A74E-E4F3-4BE4-A4DF-6CBA00DE6421}" type="slidenum">
              <a:rPr lang="cs-CZ" altLang="cs-CZ">
                <a:latin typeface="Arial" panose="020B0604020202020204" pitchFamily="34" charset="0"/>
              </a:rPr>
              <a:pPr/>
              <a:t>11</a:t>
            </a:fld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869676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A38940F0-7556-487A-A898-E91E68DD6A81}" type="slidenum">
              <a:rPr lang="cs-CZ" altLang="cs-CZ" smtClean="0"/>
              <a:pPr/>
              <a:t>62</a:t>
            </a:fld>
            <a:endParaRPr lang="cs-CZ" altLang="cs-CZ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97732866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BC6AB100-A1F6-4DB4-B839-A5C72E5C4B52}" type="slidenum">
              <a:rPr lang="cs-CZ" altLang="cs-CZ" smtClean="0"/>
              <a:pPr/>
              <a:t>63</a:t>
            </a:fld>
            <a:endParaRPr lang="cs-CZ" altLang="cs-CZ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8218240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23D7FACF-313F-442F-B065-F85D1298E78D}" type="slidenum">
              <a:rPr lang="cs-CZ" altLang="cs-CZ" smtClean="0"/>
              <a:pPr/>
              <a:t>64</a:t>
            </a:fld>
            <a:endParaRPr lang="cs-CZ" altLang="cs-CZ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13454572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26E76010-C41B-4A93-BB17-F336EF901E92}" type="slidenum">
              <a:rPr lang="cs-CZ" altLang="cs-CZ" smtClean="0"/>
              <a:pPr/>
              <a:t>65</a:t>
            </a:fld>
            <a:endParaRPr lang="cs-CZ" altLang="cs-CZ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89350437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809E734E-2D8A-4F63-84D0-2DE53D775D5F}" type="slidenum">
              <a:rPr lang="cs-CZ" altLang="cs-CZ" smtClean="0"/>
              <a:pPr/>
              <a:t>66</a:t>
            </a:fld>
            <a:endParaRPr lang="cs-CZ" altLang="cs-CZ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77445802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E324E3B3-37AD-4DB5-86D5-F6475943D34E}" type="slidenum">
              <a:rPr lang="cs-CZ" altLang="cs-CZ" smtClean="0"/>
              <a:pPr/>
              <a:t>67</a:t>
            </a:fld>
            <a:endParaRPr lang="cs-CZ" altLang="cs-CZ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5442869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EDAD5A47-DD72-4222-B551-56074A827106}" type="slidenum">
              <a:rPr lang="cs-CZ" altLang="cs-CZ" smtClean="0"/>
              <a:pPr/>
              <a:t>68</a:t>
            </a:fld>
            <a:endParaRPr lang="cs-CZ" altLang="cs-CZ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75184825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E8F9C1BA-12BD-432A-A6BD-978624B203E1}" type="slidenum">
              <a:rPr lang="cs-CZ" altLang="cs-CZ" smtClean="0"/>
              <a:pPr/>
              <a:t>69</a:t>
            </a:fld>
            <a:endParaRPr lang="cs-CZ" altLang="cs-CZ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4922487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4D4F1A61-2209-45CC-A091-E93AA287EBE9}" type="slidenum">
              <a:rPr lang="cs-CZ" altLang="cs-CZ" smtClean="0"/>
              <a:pPr/>
              <a:t>70</a:t>
            </a:fld>
            <a:endParaRPr lang="cs-CZ" altLang="cs-CZ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94025290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F3C0DCA4-A8F4-42E9-9739-F337ACE38903}" type="slidenum">
              <a:rPr lang="cs-CZ" altLang="cs-CZ" smtClean="0"/>
              <a:pPr/>
              <a:t>71</a:t>
            </a:fld>
            <a:endParaRPr lang="cs-CZ" altLang="cs-CZ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4001856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0025AA6F-CAAF-47DF-ABF3-FCB4B23AF63A}" type="slidenum">
              <a:rPr lang="cs-CZ" altLang="cs-CZ">
                <a:latin typeface="Arial" panose="020B0604020202020204" pitchFamily="34" charset="0"/>
              </a:rPr>
              <a:pPr/>
              <a:t>12</a:t>
            </a:fld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586898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EC79F770-B426-4589-A170-76AE8AB6302C}" type="slidenum">
              <a:rPr lang="cs-CZ" altLang="cs-CZ" smtClean="0"/>
              <a:pPr/>
              <a:t>72</a:t>
            </a:fld>
            <a:endParaRPr lang="cs-CZ" altLang="cs-CZ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11221869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DB41DB7C-9436-472D-9D70-F86C8D438DC1}" type="slidenum">
              <a:rPr lang="cs-CZ" altLang="cs-CZ" smtClean="0"/>
              <a:pPr/>
              <a:t>73</a:t>
            </a:fld>
            <a:endParaRPr lang="cs-CZ" altLang="cs-CZ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13249128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E9A81A6A-3013-4611-8989-976E08E4EA64}" type="slidenum">
              <a:rPr lang="cs-CZ" altLang="cs-CZ" smtClean="0"/>
              <a:pPr/>
              <a:t>74</a:t>
            </a:fld>
            <a:endParaRPr lang="cs-CZ" altLang="cs-CZ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21528062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D6F15C49-36EC-46D5-92CD-48246F984BCF}" type="slidenum">
              <a:rPr lang="cs-CZ" altLang="cs-CZ" smtClean="0"/>
              <a:pPr/>
              <a:t>75</a:t>
            </a:fld>
            <a:endParaRPr lang="cs-CZ" altLang="cs-CZ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93411232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A1C11C29-92CA-4E5B-9800-77A25BB814BF}" type="slidenum">
              <a:rPr lang="cs-CZ" altLang="cs-CZ" smtClean="0"/>
              <a:pPr/>
              <a:t>76</a:t>
            </a:fld>
            <a:endParaRPr lang="cs-CZ" altLang="cs-CZ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5862330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41CADBB8-6B42-4FF7-B1ED-399FC4AAC3DB}" type="slidenum">
              <a:rPr lang="cs-CZ" altLang="cs-CZ" smtClean="0"/>
              <a:pPr/>
              <a:t>77</a:t>
            </a:fld>
            <a:endParaRPr lang="cs-CZ" altLang="cs-CZ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55489148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0EF07955-77AD-4878-9399-9812AB04135A}" type="slidenum">
              <a:rPr lang="cs-CZ" altLang="cs-CZ" smtClean="0"/>
              <a:pPr/>
              <a:t>78</a:t>
            </a:fld>
            <a:endParaRPr lang="cs-CZ" altLang="cs-CZ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820136117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51D15C1D-24BD-49C5-872C-3558162A734E}" type="slidenum">
              <a:rPr lang="cs-CZ" altLang="cs-CZ" smtClean="0"/>
              <a:pPr/>
              <a:t>79</a:t>
            </a:fld>
            <a:endParaRPr lang="cs-CZ" altLang="cs-CZ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757578458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76DBA880-57CE-493D-B20F-46A1A68E5489}" type="slidenum">
              <a:rPr lang="cs-CZ" altLang="cs-CZ" smtClean="0"/>
              <a:pPr/>
              <a:t>80</a:t>
            </a:fld>
            <a:endParaRPr lang="cs-CZ" altLang="cs-CZ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7046177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E16B7A85-1298-4297-B235-BD1A24E240CF}" type="slidenum">
              <a:rPr lang="cs-CZ" altLang="cs-CZ">
                <a:latin typeface="Arial" panose="020B0604020202020204" pitchFamily="34" charset="0"/>
              </a:rPr>
              <a:pPr/>
              <a:t>14</a:t>
            </a:fld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61650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3AAEF2B6-A272-401F-97C0-067F580ADED1}" type="slidenum">
              <a:rPr lang="cs-CZ" altLang="cs-CZ">
                <a:latin typeface="Arial" panose="020B0604020202020204" pitchFamily="34" charset="0"/>
              </a:rPr>
              <a:pPr/>
              <a:t>17</a:t>
            </a:fld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57103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D8E1BEB3-9EE5-46B4-B81B-82B485D07E18}" type="slidenum">
              <a:rPr lang="cs-CZ" altLang="cs-CZ">
                <a:latin typeface="Arial" panose="020B0604020202020204" pitchFamily="34" charset="0"/>
              </a:rPr>
              <a:pPr/>
              <a:t>18</a:t>
            </a:fld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21360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F29C4C51-BD06-4A14-99D1-18F93654EA64}" type="slidenum">
              <a:rPr lang="cs-CZ" altLang="cs-CZ">
                <a:latin typeface="Arial" panose="020B0604020202020204" pitchFamily="34" charset="0"/>
              </a:rPr>
              <a:pPr/>
              <a:t>20</a:t>
            </a:fld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06019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fld id="{D3128AE6-2E48-407F-B1C6-A48192FB4292}" type="slidenum">
              <a:rPr lang="cs-CZ" altLang="cs-CZ">
                <a:latin typeface="Arial" panose="020B0604020202020204" pitchFamily="34" charset="0"/>
              </a:rPr>
              <a:pPr/>
              <a:t>21</a:t>
            </a:fld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86487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F2DF684-23AD-4BBD-97FF-9D02AC43E6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C5621B1-3DA7-44E4-8EB1-448B861FCA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BD350EB-51CF-4DBA-9A1E-7595EF6E81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C4F4A-9043-405C-BDC7-4F62C45661FC}" type="datetimeFigureOut">
              <a:rPr lang="cs-CZ" smtClean="0"/>
              <a:t>25.02.2021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D3C29BF-38C8-47A8-9DBA-FA29EAF0CB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F905B45-D368-4B58-99C6-CADC91D43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260E0-45F8-4B2D-9453-E2910D34AE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79333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A2061E8-2ED4-490E-B18F-1FB40EF764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53632461-0E0E-492B-84C4-359953C5EC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8B855BB-BC46-4C60-896A-86B27D3422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C4F4A-9043-405C-BDC7-4F62C45661FC}" type="datetimeFigureOut">
              <a:rPr lang="cs-CZ" smtClean="0"/>
              <a:t>25.02.2021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6E6A6F6-8BAB-4A36-8C58-5D712C8F2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56EC263-DBBA-4388-A8FB-67B0DA6B58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260E0-45F8-4B2D-9453-E2910D34AE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02562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4977EF01-132B-452F-AD90-95B5041E1D2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D4BF6E7-E04E-418A-AF63-D6D6E91E81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DB8C4E7-D7EF-4B17-B5B5-A69457C324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C4F4A-9043-405C-BDC7-4F62C45661FC}" type="datetimeFigureOut">
              <a:rPr lang="cs-CZ" smtClean="0"/>
              <a:t>25.02.2021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BBECC5E-9A06-4006-B2DA-E305081FEE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4F00B27-3210-4B42-AAD7-EA588571B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260E0-45F8-4B2D-9453-E2910D34AE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11944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0CA0870-1B16-4A7B-8209-B58F2BC897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BDA7969-643F-4B36-89DC-CFF159056B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1E4F58E-1C89-48C0-8107-3E618C8D8D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C4F4A-9043-405C-BDC7-4F62C45661FC}" type="datetimeFigureOut">
              <a:rPr lang="cs-CZ" smtClean="0"/>
              <a:t>25.02.2021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FCEC0AA-CD2D-466E-9D9C-BC6358836A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C42AD38-DA4D-4764-B342-A0F24CF72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260E0-45F8-4B2D-9453-E2910D34AE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0257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43A48A0-1118-44DA-A42F-42D8F6B4E3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69A295F-0B9C-4B9B-A98E-D3CE932BB6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6CCE00E-605D-4048-85E4-D5AB4DE23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C4F4A-9043-405C-BDC7-4F62C45661FC}" type="datetimeFigureOut">
              <a:rPr lang="cs-CZ" smtClean="0"/>
              <a:t>25.02.2021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288ACE6-641F-4DD8-884F-36E24300A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82A6219-6310-40E2-A772-98D2E9E254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260E0-45F8-4B2D-9453-E2910D34AE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74524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929FF1-BFF2-4ECC-B2C0-F8D86F6088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5FBD34A-A70C-431D-9187-3A04CF1E32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2372A540-18D5-47EE-A299-BE0C676680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AC970D4-625E-435E-8E22-08B8DD576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C4F4A-9043-405C-BDC7-4F62C45661FC}" type="datetimeFigureOut">
              <a:rPr lang="cs-CZ" smtClean="0"/>
              <a:t>25.02.2021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06D00FE-2510-4427-A52D-9A9BC7D22B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2E8F6C0-46CA-4DC4-BB89-F61B82B381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260E0-45F8-4B2D-9453-E2910D34AE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5915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C0E170-E3D9-4871-BA63-0D52649288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B3FC56E-E3A1-4CD9-8E45-6DB441A79A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78226DF-565E-474C-8393-4D18845745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390835BA-5F4F-42BF-8E9A-FABF208EC6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AE6974AB-10E5-48CE-B0FC-8F1E7AD879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71FE35D9-653D-4238-980E-B83ED9F0D7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C4F4A-9043-405C-BDC7-4F62C45661FC}" type="datetimeFigureOut">
              <a:rPr lang="cs-CZ" smtClean="0"/>
              <a:t>25.02.2021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FDDBFBBB-C540-410A-959F-7B900AD303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E49C52F4-94B0-402E-ABF8-BD8A1BEE8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260E0-45F8-4B2D-9453-E2910D34AE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9559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1B5ECD5-3574-487F-B082-BCE59AAC86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3E8206EA-9082-4C70-9766-28AE86B590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C4F4A-9043-405C-BDC7-4F62C45661FC}" type="datetimeFigureOut">
              <a:rPr lang="cs-CZ" smtClean="0"/>
              <a:t>25.02.2021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FB5C869F-EB89-4260-A8A3-EE4FB2EAF6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BBF372B-5215-430E-97FB-F854F158B2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260E0-45F8-4B2D-9453-E2910D34AE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90899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316EA96D-8B8A-4EED-AABA-F842B60F5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C4F4A-9043-405C-BDC7-4F62C45661FC}" type="datetimeFigureOut">
              <a:rPr lang="cs-CZ" smtClean="0"/>
              <a:t>25.02.2021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3B28B6A0-D1B4-44BB-B9AD-949221BA7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7E191D2-6393-4AAE-9B03-7475F9BAD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260E0-45F8-4B2D-9453-E2910D34AE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079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1FF0861-EE44-4016-BA3A-0997BE781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5A7E6B2-A1CD-476D-BECC-8ACE70F09D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06D6F99E-863F-459C-BE13-2D64EC24D4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A3DBDF3-30FC-4B35-B08C-2AF284067F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C4F4A-9043-405C-BDC7-4F62C45661FC}" type="datetimeFigureOut">
              <a:rPr lang="cs-CZ" smtClean="0"/>
              <a:t>25.02.2021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C2DBA15-DAF2-44AD-9208-6E14BA491A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A8AC7FC-44BD-4C82-A856-2E1CCB06B2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260E0-45F8-4B2D-9453-E2910D34AE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44946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5F2153-3778-484E-8DAE-F5617F4A2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0E7C8BA3-7C34-4CFA-BFB6-0906B9DD66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D65622A2-C479-47DD-85D6-A0A896A76B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C1D01CE-9428-4771-8AE7-DCD8A350D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C4F4A-9043-405C-BDC7-4F62C45661FC}" type="datetimeFigureOut">
              <a:rPr lang="cs-CZ" smtClean="0"/>
              <a:t>25.02.2021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95D379C-5736-48C8-9AB1-1BA09E578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0E11436-F69F-4BB2-B953-7A6BA4E21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260E0-45F8-4B2D-9453-E2910D34AE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3459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DFE6F25F-510F-4A87-AEB5-9BD7AEA02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060B051-C871-4CCC-A4B9-7BDC870C21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06B70D1-4A99-4BA3-98BD-F0321C9F1A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BC4F4A-9043-405C-BDC7-4F62C45661FC}" type="datetimeFigureOut">
              <a:rPr lang="cs-CZ" smtClean="0"/>
              <a:t>25.02.2021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71A7E99-A474-4A6A-890E-D4A803E2DC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2356383-8828-4360-A085-4337E59E1E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4260E0-45F8-4B2D-9453-E2910D34AE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21918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package" Target="../embeddings/Microsoft_PowerPoint_Presentation.pptx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cs.wikipedia.org/wiki/%C4%8Cesk%C3%A1_advok%C3%A1tn%C3%AD_komora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reativecommons.org/licenses/by-sa/3.0/" TargetMode="External"/><Relationship Id="rId4" Type="http://schemas.openxmlformats.org/officeDocument/2006/relationships/image" Target="../media/image6.jp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182A2122-56D1-4987-97E7-E56AA49AACB9}"/>
              </a:ext>
            </a:extLst>
          </p:cNvPr>
          <p:cNvSpPr txBox="1"/>
          <p:nvPr/>
        </p:nvSpPr>
        <p:spPr>
          <a:xfrm>
            <a:off x="1000664" y="759125"/>
            <a:ext cx="10075653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cs-CZ" sz="6000" b="1" dirty="0"/>
          </a:p>
          <a:p>
            <a:pPr algn="ctr"/>
            <a:r>
              <a:rPr lang="cs-CZ" sz="6000" b="1" dirty="0"/>
              <a:t>VSTUPNÍ ŠKOLENÍ  PRO ADVOKÁTNÍ KONCIPIENTY</a:t>
            </a:r>
          </a:p>
          <a:p>
            <a:pPr algn="ctr"/>
            <a:endParaRPr lang="cs-CZ" sz="6000" dirty="0"/>
          </a:p>
          <a:p>
            <a:pPr algn="ctr"/>
            <a:r>
              <a:rPr lang="cs-CZ" sz="6000" dirty="0"/>
              <a:t> 24.02.2021</a:t>
            </a:r>
          </a:p>
          <a:p>
            <a:pPr algn="ctr"/>
            <a:r>
              <a:rPr lang="cs-CZ" sz="6000" dirty="0"/>
              <a:t>JUDr. Radim Miketa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15374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77334" y="304800"/>
            <a:ext cx="9015306" cy="140208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cs-CZ" altLang="cs-CZ" b="1" i="1" dirty="0">
                <a:solidFill>
                  <a:schemeClr val="tx1"/>
                </a:solidFill>
                <a:latin typeface="Times New Roman" panose="02020603050405020304" pitchFamily="18" charset="0"/>
              </a:rPr>
              <a:t>Podmínky zápisu do seznamu advokátních koncipientů</a:t>
            </a:r>
            <a:br>
              <a:rPr lang="cs-CZ" altLang="cs-CZ" sz="3200" b="1" i="1" dirty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cs-CZ" altLang="cs-CZ" sz="2400" b="1" i="1" dirty="0">
                <a:solidFill>
                  <a:schemeClr val="tx1"/>
                </a:solidFill>
                <a:latin typeface="Times New Roman" panose="02020603050405020304" pitchFamily="18" charset="0"/>
              </a:rPr>
              <a:t>(§ 37 odst. 1 zákona o advokacii)</a:t>
            </a:r>
          </a:p>
        </p:txBody>
      </p:sp>
      <p:sp>
        <p:nvSpPr>
          <p:cNvPr id="92163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677334" y="1564640"/>
            <a:ext cx="9645226" cy="4937759"/>
          </a:xfrm>
        </p:spPr>
        <p:txBody>
          <a:bodyPr>
            <a:normAutofit fontScale="92500" lnSpcReduction="10000"/>
          </a:bodyPr>
          <a:lstStyle/>
          <a:p>
            <a:pPr marL="609600" indent="-609600">
              <a:lnSpc>
                <a:spcPct val="80000"/>
              </a:lnSpc>
              <a:buNone/>
              <a:defRPr/>
            </a:pPr>
            <a:endParaRPr lang="cs-CZ" dirty="0"/>
          </a:p>
          <a:p>
            <a:pPr marL="990600" lvl="1" indent="-533400">
              <a:lnSpc>
                <a:spcPct val="80000"/>
              </a:lnSpc>
              <a:defRPr/>
            </a:pPr>
            <a:r>
              <a:rPr lang="cs-CZ" sz="2600" dirty="0">
                <a:latin typeface="Times New Roman" pitchFamily="18" charset="0"/>
              </a:rPr>
              <a:t>plná svéprávnost,</a:t>
            </a:r>
          </a:p>
          <a:p>
            <a:pPr marL="990600" lvl="1" indent="-533400">
              <a:lnSpc>
                <a:spcPct val="80000"/>
              </a:lnSpc>
              <a:defRPr/>
            </a:pPr>
            <a:r>
              <a:rPr lang="cs-CZ" sz="2600" dirty="0">
                <a:latin typeface="Times New Roman" pitchFamily="18" charset="0"/>
              </a:rPr>
              <a:t>vysokoškolské vzdělání v oboru právo získané</a:t>
            </a:r>
          </a:p>
          <a:p>
            <a:pPr marL="1371600" lvl="2" indent="-457200">
              <a:lnSpc>
                <a:spcPct val="80000"/>
              </a:lnSpc>
              <a:defRPr/>
            </a:pPr>
            <a:r>
              <a:rPr lang="cs-CZ" sz="2600" dirty="0">
                <a:latin typeface="Times New Roman" pitchFamily="18" charset="0"/>
              </a:rPr>
              <a:t>v magisterském studijním programu studiem na vysoké škole v České republice, nebo </a:t>
            </a:r>
          </a:p>
          <a:p>
            <a:pPr marL="1371600" lvl="2" indent="-457200">
              <a:lnSpc>
                <a:spcPct val="80000"/>
              </a:lnSpc>
              <a:defRPr/>
            </a:pPr>
            <a:r>
              <a:rPr lang="cs-CZ" sz="2600" dirty="0">
                <a:latin typeface="Times New Roman" pitchFamily="18" charset="0"/>
              </a:rPr>
              <a:t>studiem na vysoké škole v zahraničí, pokud je takové vzdělání v České republice uznáváno … a současně odpovídá obsahem a rozsahem obecnému vzdělání, které lze získat v oboru právo na vysoké škole v České republice,</a:t>
            </a:r>
          </a:p>
          <a:p>
            <a:pPr marL="990600" lvl="1" indent="-533400">
              <a:lnSpc>
                <a:spcPct val="80000"/>
              </a:lnSpc>
              <a:defRPr/>
            </a:pPr>
            <a:r>
              <a:rPr lang="cs-CZ" sz="2600" dirty="0">
                <a:latin typeface="Times New Roman" pitchFamily="18" charset="0"/>
              </a:rPr>
              <a:t>bezúhonnost,</a:t>
            </a:r>
          </a:p>
          <a:p>
            <a:pPr marL="990600" lvl="1" indent="-533400">
              <a:lnSpc>
                <a:spcPct val="80000"/>
              </a:lnSpc>
              <a:defRPr/>
            </a:pPr>
            <a:r>
              <a:rPr lang="cs-CZ" sz="2600" dirty="0">
                <a:latin typeface="Times New Roman" pitchFamily="18" charset="0"/>
              </a:rPr>
              <a:t>nebylo uloženo kárné opatření vyškrtnutí ze seznamu advokátních koncipientů nebo se hledí, jako by toto kárné opatření nebylo uloženo, a</a:t>
            </a:r>
          </a:p>
          <a:p>
            <a:pPr marL="1009650" lvl="1" indent="-609600">
              <a:lnSpc>
                <a:spcPct val="80000"/>
              </a:lnSpc>
              <a:defRPr/>
            </a:pPr>
            <a:r>
              <a:rPr lang="cs-CZ" sz="2600" dirty="0">
                <a:latin typeface="Times New Roman" pitchFamily="18" charset="0"/>
              </a:rPr>
              <a:t>pracovní poměr k advokátovi nebo ke společnosti sjednaný na stanovenou týdenní pracovní dobu podle zákoníku práce </a:t>
            </a:r>
          </a:p>
        </p:txBody>
      </p:sp>
    </p:spTree>
    <p:extLst>
      <p:ext uri="{BB962C8B-B14F-4D97-AF65-F5344CB8AC3E}">
        <p14:creationId xmlns:p14="http://schemas.microsoft.com/office/powerpoint/2010/main" val="1704860811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Odpovědnost advokáta</a:t>
            </a:r>
            <a:endParaRPr lang="cs-CZ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Font typeface="Wingdings 2" panose="05020102010507070707" pitchFamily="18" charset="2"/>
              <a:buNone/>
            </a:pPr>
            <a:r>
              <a:rPr lang="cs-CZ" altLang="cs-CZ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Předběžná otázka úspěchu v dovolacím řízení </a:t>
            </a:r>
          </a:p>
          <a:p>
            <a:pPr marL="0" indent="0" algn="just">
              <a:buFont typeface="Wingdings 2" panose="05020102010507070707" pitchFamily="18" charset="2"/>
              <a:buNone/>
            </a:pPr>
            <a:r>
              <a:rPr lang="cs-CZ" altLang="cs-CZ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0" algn="just">
              <a:buFont typeface="Wingdings 2" panose="05020102010507070707" pitchFamily="18" charset="2"/>
              <a:buNone/>
            </a:pPr>
            <a:r>
              <a:rPr lang="cs-CZ" altLang="cs-CZ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Při zkoumání podmínek odpovědnosti advokáta za škodu způsobenou v souvislosti s výkonem advokacie je soud povinen jako předběžnou otázku zkoumat, zda při řádném postupu advokáta by jeho klient se svým nárokem uspěl, a to i pokud jde o úspěch v řízení dovolacím.</a:t>
            </a:r>
            <a:endParaRPr lang="cs-CZ" altLang="cs-CZ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Wingdings 2" panose="05020102010507070707" pitchFamily="18" charset="2"/>
              <a:buNone/>
            </a:pPr>
            <a:endParaRPr lang="cs-CZ" altLang="cs-CZ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Font typeface="Wingdings 2" panose="05020102010507070707" pitchFamily="18" charset="2"/>
              <a:buNone/>
            </a:pPr>
            <a:r>
              <a:rPr lang="cs-CZ" altLang="cs-CZ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Usnesení NS ze dne 26. 7. 2007, sp. zn. 25 Cdo 2213/2005 (C 5244)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36270313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338666"/>
            <a:ext cx="8596668" cy="1320800"/>
          </a:xfrm>
        </p:spPr>
        <p:txBody>
          <a:bodyPr/>
          <a:lstStyle/>
          <a:p>
            <a:r>
              <a:rPr lang="cs-CZ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Odpovědnost advokáta</a:t>
            </a:r>
            <a:endParaRPr lang="cs-CZ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altLang="cs-CZ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Nesprávná procesní strategie</a:t>
            </a:r>
          </a:p>
          <a:p>
            <a:pPr marL="0" indent="0" algn="just">
              <a:buNone/>
            </a:pPr>
            <a:endParaRPr lang="cs-CZ" altLang="cs-CZ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cs-CZ" altLang="cs-CZ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Advokát neodpovídá za škodu, jestliže na pokyn klienta, poučeného o možných důsledcích, zvolí z možných procesních strategií (kdy všechny nesou určitá rizika) tu, jež v důsledku okolností, které advokát nemohl předem vědět ani ovlivnit, nevedla k úspěchu v soudním sporu.</a:t>
            </a:r>
            <a:endParaRPr lang="cs-CZ" altLang="cs-CZ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cs-CZ" altLang="cs-CZ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cs-CZ" altLang="cs-CZ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Rozsudek NS ze dne 27. 9. 2017, sp. zn. 25 Cdo 1734/2016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04365325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Odpovědnost advokáta</a:t>
            </a:r>
            <a:endParaRPr lang="cs-CZ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1638301"/>
            <a:ext cx="10825818" cy="4403062"/>
          </a:xfrm>
          <a:noFill/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endParaRPr lang="cs-CZ" altLang="cs-CZ" b="1" dirty="0"/>
          </a:p>
          <a:p>
            <a:pPr marL="0" indent="0" algn="just">
              <a:buNone/>
            </a:pPr>
            <a:r>
              <a:rPr lang="cs-CZ" altLang="cs-CZ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Neodpovídající text smlouvy o půjčce</a:t>
            </a:r>
          </a:p>
          <a:p>
            <a:pPr marL="0" indent="0" algn="just">
              <a:buNone/>
            </a:pPr>
            <a:r>
              <a:rPr lang="cs-CZ" altLang="cs-CZ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Neodpovídá-li advokátem sepsaný text smlouvy o půjčce skutečnému průběhu realizace půjčky, nelze právní služby advokáta (výkon advokacie) omezit jen na samotný sepis smlouvy a ve sporu o náhradu škody způsobené advokátem je třeba posoudit i případný nedostatek poučení klienta o právních důsledcích okolnosti, že v rozporu s textem smlouvy nebyly peníze řádně předány, že závazkový vztah dosud nevznikl a jeho vznik bude závislý na dalším postupu stran.</a:t>
            </a:r>
          </a:p>
          <a:p>
            <a:pPr marL="0" indent="0" algn="just">
              <a:buNone/>
            </a:pPr>
            <a:endParaRPr lang="cs-CZ" altLang="cs-CZ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cs-CZ" altLang="cs-CZ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Rozsudek NS ze dne 20. 12. 2017, sp. zn. 25 Cdo 347/2016 (PrRo 13-14/2018, Rc – říjen 2018)</a:t>
            </a:r>
          </a:p>
          <a:p>
            <a:pPr marL="0" indent="0" algn="just">
              <a:buNone/>
            </a:pPr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2783105954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20208"/>
          </a:xfrm>
        </p:spPr>
        <p:txBody>
          <a:bodyPr/>
          <a:lstStyle/>
          <a:p>
            <a:r>
              <a:rPr lang="cs-CZ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Odpovědnost advokáta</a:t>
            </a:r>
            <a:endParaRPr lang="cs-CZ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85334"/>
            <a:ext cx="11173968" cy="5672666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cs-CZ" altLang="cs-CZ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Pokud se jednotlivec rozhodne, že nebude před soudy uvádět vědomě nepravdivé či zavádějící informace ani předkládat takové důkazy, jeho jednání podléhá ochraně podle čl. 2 odst. 3 Listiny (právo jednotlivce na svobodné jednání). Za takové jednání nemohou soudy jednotlivce sankcionovat ani jakkoliv zhoršovat jeho právní postavení, protože zákon takové negativní důsledky nestanoví ani nemůže stanovit. </a:t>
            </a:r>
            <a:endParaRPr lang="cs-CZ" altLang="cs-CZ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cs-CZ" altLang="cs-CZ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Rozhodnutí klienta, že se nebude řídit pokyny advokáta a nebude se podílet na předkládání nepravdivých důkazů soudům, je ústavně chráněným projevem práva tohoto jednotlivce na svobodné jednání dle čl. 2 odst. 3 Listiny.  Advokát nemůže po klientovi požadovat, aby před soudy uvedl vědomě nepravdivé nebo zavádějící informace nebo soudům předložil vědomě nepravdivé či zavádějící důkazy, jakými jsou i antedatované smlouvy. Pokud to advokát přesto učiní, nezprostí se tím odpovědnosti za svá předchozí pochybení. Skutečnost, že klient v takovém případě neposkytl advokátovi součinnost, nemůže jít ve sporu mezi klientem a advokátem k tíži klienta. </a:t>
            </a:r>
            <a:endParaRPr lang="cs-CZ" altLang="cs-CZ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cs-CZ" altLang="cs-CZ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Nález ÚS ze dne 17. 8. 2018, sp. zn. II. ÚS 644/18 </a:t>
            </a:r>
          </a:p>
          <a:p>
            <a:pPr marL="0" indent="0" algn="just">
              <a:buNone/>
            </a:pPr>
            <a:r>
              <a:rPr lang="cs-CZ" altLang="cs-CZ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Obecné soudy zamítly žalobu pro nedostatečnou aktivitu a součinnost klientky, která žalovanému ani přes jeho výzvu nepředala podepsanou smlouvu o zpětném postoupení pohledávky a odmítla také podepsat dohodu o vymáhání postoupeného nároku (§ 530 obč. zák.). </a:t>
            </a:r>
          </a:p>
          <a:p>
            <a:endParaRPr lang="cs-C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95829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Odpovědnost advokáta</a:t>
            </a:r>
            <a:endParaRPr lang="cs-CZ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3" y="1591733"/>
            <a:ext cx="9110133" cy="526626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cs-CZ" altLang="cs-CZ" sz="1600" b="1" dirty="0"/>
              <a:t> </a:t>
            </a:r>
            <a:r>
              <a:rPr lang="cs-CZ" altLang="cs-CZ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§ 347a trestního zákoníku, ve znění účinném od 1. 2. 2019</a:t>
            </a:r>
          </a:p>
          <a:p>
            <a:pPr marL="0" indent="0" algn="ctr">
              <a:buNone/>
            </a:pPr>
            <a:r>
              <a:rPr lang="cs-CZ" altLang="cs-CZ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Maření spravedlnosti</a:t>
            </a:r>
          </a:p>
          <a:p>
            <a:pPr marL="0" indent="0" algn="just">
              <a:buNone/>
            </a:pPr>
            <a:r>
              <a:rPr lang="cs-CZ" altLang="cs-CZ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(1) Kdo pro účely zahájení řízení před soudem, před mezinárodním soudním orgánem nebo trestního řízení anebo v takovém řízení předloží věcný nebo listinný důkazní prostředek, který má podstatný význam pro rozhodnutí, o kterém ví, že je padělaný nebo pozměněný, v úmyslu, aby byl použit jako pravý, anebo padělá nebo pozmění takový důkazní prostředek v úmyslu, aby byl použit jako pravý, bude potrestán odnětím svobody až na dvě léta.</a:t>
            </a:r>
          </a:p>
          <a:p>
            <a:pPr marL="0" indent="0" algn="just">
              <a:buNone/>
            </a:pPr>
            <a:r>
              <a:rPr lang="cs-CZ" altLang="cs-CZ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(2) Kdo sám nebo prostřednictvím jiného poskytne, nabídne nebo slíbí prospěch jinému nebo pro jiného za účelem spáchání trestného činu křivého obvinění (§ 345), křivé výpovědi a nepravdivého znaleckého posudku (§ 346) nebo křivého tlumočení (§ 347), bude potrestán odnětím svobody až na tři léta.</a:t>
            </a:r>
            <a:endParaRPr lang="cs-CZ" altLang="cs-CZ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9306502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go c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82693" y="698496"/>
            <a:ext cx="1785950" cy="11430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391886"/>
            <a:ext cx="8596668" cy="1538514"/>
          </a:xfr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txBody>
          <a:bodyPr/>
          <a:lstStyle/>
          <a:p>
            <a:r>
              <a:rPr lang="cs-CZ" dirty="0">
                <a:effectLst>
                  <a:outerShdw blurRad="50800" dist="50800" dir="5400000" algn="ctr" rotWithShape="0">
                    <a:schemeClr val="bg2">
                      <a:lumMod val="25000"/>
                      <a:alpha val="0"/>
                    </a:schemeClr>
                  </a:outerShdw>
                </a:effectLst>
              </a:rPr>
              <a:t>   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3054095"/>
            <a:ext cx="10515600" cy="3122867"/>
          </a:xfrm>
        </p:spPr>
        <p:txBody>
          <a:bodyPr>
            <a:normAutofit/>
          </a:bodyPr>
          <a:lstStyle/>
          <a:p>
            <a:pPr marL="274320" lvl="0" indent="-274320" algn="ctr" defTabSz="914400">
              <a:spcBef>
                <a:spcPct val="20000"/>
              </a:spcBef>
              <a:buClr>
                <a:srgbClr val="FE8637"/>
              </a:buClr>
              <a:buSzPct val="85000"/>
              <a:buNone/>
              <a:defRPr/>
            </a:pPr>
            <a:r>
              <a:rPr lang="cs-CZ" sz="4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Děkuji za Vaši laskavou pozornost </a:t>
            </a:r>
          </a:p>
          <a:p>
            <a:pPr marL="0" indent="0">
              <a:buNone/>
            </a:pPr>
            <a:r>
              <a:rPr lang="cs-CZ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cs-CZ" sz="4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Radim Miketa</a:t>
            </a:r>
          </a:p>
        </p:txBody>
      </p:sp>
    </p:spTree>
    <p:extLst>
      <p:ext uri="{BB962C8B-B14F-4D97-AF65-F5344CB8AC3E}">
        <p14:creationId xmlns:p14="http://schemas.microsoft.com/office/powerpoint/2010/main" val="41342256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76746" y="0"/>
            <a:ext cx="3729076" cy="1381991"/>
          </a:xfrm>
        </p:spPr>
        <p:txBody>
          <a:bodyPr anchor="ctr">
            <a:normAutofit/>
          </a:bodyPr>
          <a:lstStyle/>
          <a:p>
            <a:pPr eaLnBrk="1" hangingPunct="1">
              <a:defRPr/>
            </a:pPr>
            <a:r>
              <a:rPr lang="cs-CZ" b="1" i="1" dirty="0">
                <a:solidFill>
                  <a:schemeClr val="tx1"/>
                </a:solidFill>
                <a:latin typeface="Times New Roman" pitchFamily="18" charset="0"/>
              </a:rPr>
              <a:t>Pracovní poměr</a:t>
            </a:r>
          </a:p>
        </p:txBody>
      </p:sp>
      <p:sp>
        <p:nvSpPr>
          <p:cNvPr id="79875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685167" y="1465118"/>
            <a:ext cx="6757033" cy="4256204"/>
          </a:xfrm>
        </p:spPr>
        <p:txBody>
          <a:bodyPr>
            <a:noAutofit/>
          </a:bodyPr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sz="2400" dirty="0">
                <a:latin typeface="Times New Roman" pitchFamily="18" charset="0"/>
              </a:rPr>
              <a:t>	Koncipient musí být</a:t>
            </a:r>
            <a:r>
              <a:rPr lang="cs-CZ" sz="2400" dirty="0">
                <a:effectLst/>
                <a:latin typeface="Times New Roman" pitchFamily="18" charset="0"/>
              </a:rPr>
              <a:t> </a:t>
            </a:r>
            <a:r>
              <a:rPr lang="cs-CZ" sz="2400" dirty="0">
                <a:latin typeface="Times New Roman" pitchFamily="18" charset="0"/>
                <a:ea typeface="MS Mincho" pitchFamily="49" charset="-128"/>
              </a:rPr>
              <a:t>k advokátovi nebo ke spole</a:t>
            </a:r>
            <a:r>
              <a:rPr lang="cs-CZ" sz="2400" dirty="0">
                <a:latin typeface="Times New Roman" pitchFamily="18" charset="0"/>
              </a:rPr>
              <a:t>č</a:t>
            </a:r>
            <a:r>
              <a:rPr lang="cs-CZ" sz="2400" dirty="0">
                <a:latin typeface="Times New Roman" pitchFamily="18" charset="0"/>
                <a:ea typeface="MS Mincho" pitchFamily="49" charset="-128"/>
              </a:rPr>
              <a:t>nosti v pracovním pom</a:t>
            </a:r>
            <a:r>
              <a:rPr lang="cs-CZ" sz="2400" dirty="0">
                <a:latin typeface="Times New Roman" pitchFamily="18" charset="0"/>
              </a:rPr>
              <a:t>ě</a:t>
            </a:r>
            <a:r>
              <a:rPr lang="cs-CZ" sz="2400" dirty="0">
                <a:latin typeface="Times New Roman" pitchFamily="18" charset="0"/>
                <a:ea typeface="MS Mincho" pitchFamily="49" charset="-128"/>
              </a:rPr>
              <a:t>ru sjednaném na </a:t>
            </a:r>
            <a:r>
              <a:rPr lang="cs-CZ" sz="2400" b="1" u="sng" dirty="0">
                <a:latin typeface="Times New Roman" pitchFamily="18" charset="0"/>
                <a:ea typeface="MS Mincho" pitchFamily="49" charset="-128"/>
              </a:rPr>
              <a:t>stanovenou týdenní pracovní dobu</a:t>
            </a:r>
            <a:r>
              <a:rPr lang="cs-CZ" sz="2400" dirty="0">
                <a:latin typeface="Times New Roman" pitchFamily="18" charset="0"/>
                <a:ea typeface="MS Mincho" pitchFamily="49" charset="-128"/>
              </a:rPr>
              <a:t> podle </a:t>
            </a:r>
            <a:r>
              <a:rPr lang="cs-CZ" sz="2400" dirty="0">
                <a:latin typeface="Times New Roman" pitchFamily="18" charset="0"/>
              </a:rPr>
              <a:t>zákoníku práce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sz="2400" dirty="0">
                <a:latin typeface="Times New Roman" pitchFamily="18" charset="0"/>
              </a:rPr>
              <a:t>	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Koncipient smí být v pracovním poměru jen </a:t>
            </a:r>
            <a:r>
              <a:rPr lang="cs-CZ" sz="2400" b="1" u="sng" dirty="0">
                <a:latin typeface="Times New Roman" pitchFamily="18" charset="0"/>
                <a:cs typeface="Times New Roman" pitchFamily="18" charset="0"/>
              </a:rPr>
              <a:t>k jednomu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 advokátovi </a:t>
            </a:r>
            <a:r>
              <a:rPr lang="cs-CZ" sz="2400" dirty="0">
                <a:latin typeface="Times New Roman" pitchFamily="18" charset="0"/>
                <a:ea typeface="MS Mincho" pitchFamily="49" charset="-128"/>
              </a:rPr>
              <a:t>nebo </a:t>
            </a:r>
            <a:r>
              <a:rPr lang="cs-CZ" sz="2400" dirty="0">
                <a:latin typeface="Times New Roman" pitchFamily="18" charset="0"/>
              </a:rPr>
              <a:t>jedné</a:t>
            </a:r>
            <a:r>
              <a:rPr lang="cs-CZ" sz="2400" dirty="0">
                <a:latin typeface="Times New Roman" pitchFamily="18" charset="0"/>
                <a:ea typeface="MS Mincho" pitchFamily="49" charset="-128"/>
              </a:rPr>
              <a:t> spole</a:t>
            </a:r>
            <a:r>
              <a:rPr lang="cs-CZ" sz="2400" dirty="0">
                <a:latin typeface="Times New Roman" pitchFamily="18" charset="0"/>
              </a:rPr>
              <a:t>č</a:t>
            </a:r>
            <a:r>
              <a:rPr lang="cs-CZ" sz="2400" dirty="0">
                <a:latin typeface="Times New Roman" pitchFamily="18" charset="0"/>
                <a:ea typeface="MS Mincho" pitchFamily="49" charset="-128"/>
              </a:rPr>
              <a:t>nosti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cs-CZ" sz="2400" b="1" dirty="0">
                <a:latin typeface="Times New Roman" pitchFamily="18" charset="0"/>
                <a:cs typeface="Times New Roman" pitchFamily="18" charset="0"/>
              </a:rPr>
              <a:t>Školitel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 nejméně 1 rok advokátní praxe, nejvíce 5 5 koncipientů. 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727ADAC7-F779-485D-A037-E67499EE3F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0400" y="3606800"/>
            <a:ext cx="3987800" cy="289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8094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cs-CZ" sz="3200" b="1" i="1" dirty="0">
                <a:solidFill>
                  <a:schemeClr val="tx1"/>
                </a:solidFill>
                <a:latin typeface="Times New Roman" pitchFamily="18" charset="0"/>
              </a:rPr>
              <a:t>Určení školitele v rámci advokátní společnosti</a:t>
            </a:r>
            <a:br>
              <a:rPr lang="cs-CZ" sz="3200" b="1" i="1" dirty="0">
                <a:solidFill>
                  <a:schemeClr val="tx1"/>
                </a:solidFill>
                <a:latin typeface="Times New Roman" pitchFamily="18" charset="0"/>
              </a:rPr>
            </a:br>
            <a:r>
              <a:rPr lang="cs-CZ" sz="3200" b="1" dirty="0">
                <a:solidFill>
                  <a:schemeClr val="tx1"/>
                </a:solidFill>
              </a:rPr>
              <a:t> </a:t>
            </a:r>
            <a:r>
              <a:rPr lang="cs-CZ" sz="2400" b="1" i="1" dirty="0">
                <a:solidFill>
                  <a:schemeClr val="tx1"/>
                </a:solidFill>
                <a:latin typeface="Times New Roman" pitchFamily="18" charset="0"/>
              </a:rPr>
              <a:t>čl. 15 odst. 2 Etického kodexu</a:t>
            </a:r>
          </a:p>
        </p:txBody>
      </p:sp>
      <p:sp>
        <p:nvSpPr>
          <p:cNvPr id="89091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dirty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sz="2800" dirty="0"/>
              <a:t>   </a:t>
            </a:r>
            <a:r>
              <a:rPr lang="cs-CZ" sz="2800" dirty="0">
                <a:latin typeface="Times New Roman" pitchFamily="18" charset="0"/>
                <a:cs typeface="Times New Roman" pitchFamily="18" charset="0"/>
              </a:rPr>
              <a:t>Je-li koncipient v pracovním poměru ke společnosti, určí společnost advokáta k plnění povinností </a:t>
            </a:r>
            <a:r>
              <a:rPr lang="cs-CZ" sz="2800" u="sng" dirty="0">
                <a:latin typeface="Times New Roman" pitchFamily="18" charset="0"/>
              </a:rPr>
              <a:t>školitele</a:t>
            </a:r>
            <a:r>
              <a:rPr lang="cs-CZ" sz="2800" dirty="0">
                <a:latin typeface="Times New Roman" pitchFamily="18" charset="0"/>
              </a:rPr>
              <a:t> </a:t>
            </a:r>
            <a:r>
              <a:rPr lang="cs-CZ" sz="2800" dirty="0">
                <a:latin typeface="Times New Roman" pitchFamily="18" charset="0"/>
                <a:cs typeface="Times New Roman" pitchFamily="18" charset="0"/>
              </a:rPr>
              <a:t>podle </a:t>
            </a:r>
            <a:r>
              <a:rPr lang="cs-CZ" sz="2800" dirty="0">
                <a:latin typeface="Times New Roman" pitchFamily="18" charset="0"/>
              </a:rPr>
              <a:t>čl. 15 </a:t>
            </a:r>
            <a:r>
              <a:rPr lang="cs-CZ" sz="2800" dirty="0">
                <a:latin typeface="Times New Roman" pitchFamily="18" charset="0"/>
                <a:cs typeface="Times New Roman" pitchFamily="18" charset="0"/>
              </a:rPr>
              <a:t>odst</a:t>
            </a:r>
            <a:r>
              <a:rPr lang="cs-CZ" sz="2800" dirty="0">
                <a:latin typeface="Times New Roman" pitchFamily="18" charset="0"/>
              </a:rPr>
              <a:t>.</a:t>
            </a:r>
            <a:r>
              <a:rPr lang="cs-CZ" sz="2800" dirty="0">
                <a:latin typeface="Times New Roman" pitchFamily="18" charset="0"/>
                <a:cs typeface="Times New Roman" pitchFamily="18" charset="0"/>
              </a:rPr>
              <a:t> 1</a:t>
            </a:r>
            <a:r>
              <a:rPr lang="cs-CZ" sz="2800" dirty="0">
                <a:latin typeface="Times New Roman" pitchFamily="18" charset="0"/>
              </a:rPr>
              <a:t> Etického kodexu</a:t>
            </a:r>
            <a:r>
              <a:rPr lang="cs-CZ" sz="2800" dirty="0">
                <a:latin typeface="Times New Roman" pitchFamily="18" charset="0"/>
                <a:cs typeface="Times New Roman" pitchFamily="18" charset="0"/>
              </a:rPr>
              <a:t> a oznámí to Komoře bez zbytečného odkladu.</a:t>
            </a:r>
            <a:endParaRPr lang="cs-CZ" sz="2800" dirty="0">
              <a:latin typeface="Times New Roman" pitchFamily="18" charset="0"/>
              <a:cs typeface="Courier New" pitchFamily="49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sz="28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27583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 anchor="t">
            <a:normAutofit/>
          </a:bodyPr>
          <a:lstStyle/>
          <a:p>
            <a:r>
              <a:rPr lang="cs-CZ" altLang="cs-CZ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Kárné provinění koncipienta</a:t>
            </a:r>
          </a:p>
        </p:txBody>
      </p:sp>
      <p:sp>
        <p:nvSpPr>
          <p:cNvPr id="34818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677334" y="1930400"/>
            <a:ext cx="6830382" cy="418332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None/>
            </a:pPr>
            <a:r>
              <a:rPr lang="cs-CZ" altLang="cs-CZ" b="1" dirty="0">
                <a:latin typeface="Times New Roman" panose="02020603050405020304" pitchFamily="18" charset="0"/>
              </a:rPr>
              <a:t>  </a:t>
            </a:r>
          </a:p>
          <a:p>
            <a:pPr>
              <a:buFont typeface="Wingdings" panose="05000000000000000000" pitchFamily="2" charset="2"/>
              <a:buNone/>
            </a:pPr>
            <a:r>
              <a:rPr lang="cs-CZ" altLang="cs-CZ" sz="2400" b="1" dirty="0">
                <a:latin typeface="Times New Roman" panose="02020603050405020304" pitchFamily="18" charset="0"/>
              </a:rPr>
              <a:t>    K 15/2006:</a:t>
            </a:r>
            <a:r>
              <a:rPr lang="cs-CZ" altLang="cs-CZ" sz="2400" dirty="0">
                <a:latin typeface="Times New Roman" panose="02020603050405020304" pitchFamily="18" charset="0"/>
              </a:rPr>
              <a:t> Je závažným porušením povinnosti advokátního koncipienta, jestliže bez vědomí advokáta, u kterého je zaměstnán, se uvede jako jeho zástupce na základě údajné substituční plné moci, převezme právní zastoupení, přičemž navíc při zastupování neplní pokyny klienta. </a:t>
            </a:r>
          </a:p>
        </p:txBody>
      </p:sp>
    </p:spTree>
    <p:extLst>
      <p:ext uri="{BB962C8B-B14F-4D97-AF65-F5344CB8AC3E}">
        <p14:creationId xmlns:p14="http://schemas.microsoft.com/office/powerpoint/2010/main" val="26273078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1026"/>
          <p:cNvSpPr>
            <a:spLocks noGrp="1" noRot="1" noChangeArrowheads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 anchor="t">
            <a:noAutofit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cs-CZ" b="1" i="1" dirty="0">
                <a:solidFill>
                  <a:schemeClr val="tx1"/>
                </a:solidFill>
                <a:latin typeface="Times New Roman" pitchFamily="18" charset="0"/>
              </a:rPr>
              <a:t>Povinnosti školitele z hlediska koncipientské praxe čl. 15 odst. 1 Etického kodexu</a:t>
            </a:r>
          </a:p>
        </p:txBody>
      </p:sp>
      <p:sp>
        <p:nvSpPr>
          <p:cNvPr id="81923" name="Rectangle 1027"/>
          <p:cNvSpPr>
            <a:spLocks noGrp="1" noRot="1" noChangeArrowheads="1"/>
          </p:cNvSpPr>
          <p:nvPr>
            <p:ph idx="1"/>
          </p:nvPr>
        </p:nvSpPr>
        <p:spPr>
          <a:xfrm>
            <a:off x="677334" y="2160590"/>
            <a:ext cx="5220430" cy="3701270"/>
          </a:xfrm>
        </p:spPr>
        <p:txBody>
          <a:bodyPr>
            <a:normAutofit/>
          </a:bodyPr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dirty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dirty="0"/>
              <a:t>	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Advokát je </a:t>
            </a:r>
            <a:r>
              <a:rPr lang="cs-CZ" sz="2400" u="sng" dirty="0">
                <a:latin typeface="Times New Roman" pitchFamily="18" charset="0"/>
                <a:cs typeface="Times New Roman" pitchFamily="18" charset="0"/>
              </a:rPr>
              <a:t>povinen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 umožnit advokátnímu koncipientovi, který je k němu v pracovním poměru, účelnou právní praxi, pečlivě ho </a:t>
            </a:r>
            <a:r>
              <a:rPr lang="cs-CZ" sz="2400" u="sng" dirty="0">
                <a:latin typeface="Times New Roman" pitchFamily="18" charset="0"/>
                <a:cs typeface="Times New Roman" pitchFamily="18" charset="0"/>
              </a:rPr>
              <a:t>vést a dohlížet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 na něj tak, aby získal znalosti a zkušenosti potřebné ke složení advokátní zkoušky a </a:t>
            </a:r>
            <a:r>
              <a:rPr lang="cs-CZ" sz="2400" u="sng" dirty="0">
                <a:latin typeface="Times New Roman" pitchFamily="18" charset="0"/>
                <a:cs typeface="Times New Roman" pitchFamily="18" charset="0"/>
              </a:rPr>
              <a:t>k výkonu advokacie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 a aby si osvojil a dodržoval </a:t>
            </a:r>
            <a:r>
              <a:rPr lang="cs-CZ" sz="2400" u="sng" dirty="0">
                <a:latin typeface="Times New Roman" pitchFamily="18" charset="0"/>
                <a:cs typeface="Times New Roman" pitchFamily="18" charset="0"/>
              </a:rPr>
              <a:t>pravidla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  profesionální </a:t>
            </a:r>
            <a:r>
              <a:rPr lang="cs-CZ" sz="2400" u="sng" dirty="0">
                <a:latin typeface="Times New Roman" pitchFamily="18" charset="0"/>
                <a:cs typeface="Times New Roman" pitchFamily="18" charset="0"/>
              </a:rPr>
              <a:t>etiky</a:t>
            </a:r>
            <a:r>
              <a:rPr lang="cs-CZ" sz="2400" dirty="0">
                <a:latin typeface="Times New Roman" pitchFamily="18" charset="0"/>
              </a:rPr>
              <a:t> 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06D02312-2840-4AB5-B485-CAB0C2BFEE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3266" y="1803604"/>
            <a:ext cx="3568647" cy="3250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1597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5" name="Rectangle 3"/>
          <p:cNvSpPr>
            <a:spLocks noGrp="1" noRot="1" noChangeArrowheads="1"/>
          </p:cNvSpPr>
          <p:nvPr>
            <p:ph type="body" idx="4294967295"/>
          </p:nvPr>
        </p:nvSpPr>
        <p:spPr>
          <a:xfrm>
            <a:off x="0" y="2160588"/>
            <a:ext cx="7538720" cy="35544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None/>
            </a:pPr>
            <a:r>
              <a:rPr lang="cs-CZ" altLang="cs-CZ" sz="2800" dirty="0">
                <a:latin typeface="Times New Roman" panose="02020603050405020304" pitchFamily="18" charset="0"/>
              </a:rPr>
              <a:t>   </a:t>
            </a:r>
            <a:r>
              <a:rPr lang="cs-CZ" altLang="cs-CZ" sz="2800" b="1" dirty="0">
                <a:latin typeface="Times New Roman" panose="02020603050405020304" pitchFamily="18" charset="0"/>
              </a:rPr>
              <a:t>K 3/1997:</a:t>
            </a:r>
            <a:r>
              <a:rPr lang="cs-CZ" altLang="cs-CZ" sz="2800" dirty="0">
                <a:latin typeface="Times New Roman" panose="02020603050405020304" pitchFamily="18" charset="0"/>
              </a:rPr>
              <a:t> </a:t>
            </a:r>
            <a:r>
              <a:rPr lang="cs-CZ" alt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Advokát je kárně odpovědný za to, že řádně nedohlíží na práci svého koncipienta.</a:t>
            </a:r>
            <a:r>
              <a:rPr lang="cs-CZ" altLang="cs-C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cs-CZ" altLang="cs-CZ" sz="2800" b="1" dirty="0">
              <a:latin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cs-CZ" altLang="cs-CZ" sz="2800" b="1" dirty="0">
                <a:latin typeface="Times New Roman" panose="02020603050405020304" pitchFamily="18" charset="0"/>
              </a:rPr>
              <a:t>	</a:t>
            </a:r>
          </a:p>
          <a:p>
            <a:pPr>
              <a:buFont typeface="Wingdings" panose="05000000000000000000" pitchFamily="2" charset="2"/>
              <a:buNone/>
            </a:pPr>
            <a:r>
              <a:rPr lang="cs-CZ" altLang="cs-CZ" sz="2400" b="1" dirty="0">
                <a:latin typeface="Times New Roman" panose="02020603050405020304" pitchFamily="18" charset="0"/>
              </a:rPr>
              <a:t>	</a:t>
            </a:r>
            <a:r>
              <a:rPr lang="cs-CZ" altLang="cs-CZ" sz="2800" b="1" dirty="0">
                <a:latin typeface="Times New Roman" panose="02020603050405020304" pitchFamily="18" charset="0"/>
              </a:rPr>
              <a:t>K 9/2004: </a:t>
            </a:r>
            <a:r>
              <a:rPr lang="cs-CZ" alt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Advokát, který pověří svého advokátního koncipienta vyřízením věci, ale pak jej nijak neinstruuje ani nekontroluje a zaviní tak jeho vážné profesní pochybení a neodčinitelné poškození klienta, porušuje povinnosti advokáta a dopouští se kárného provinění.</a:t>
            </a:r>
            <a:r>
              <a:rPr lang="cs-CZ" altLang="cs-CZ" sz="2800" dirty="0"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3" name="Obdélník 2"/>
          <p:cNvSpPr/>
          <p:nvPr/>
        </p:nvSpPr>
        <p:spPr>
          <a:xfrm>
            <a:off x="995680" y="670560"/>
            <a:ext cx="65430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altLang="cs-CZ" sz="3600" b="1" i="1">
                <a:latin typeface="Times New Roman" pitchFamily="18" charset="0"/>
                <a:cs typeface="Times New Roman" pitchFamily="18" charset="0"/>
              </a:rPr>
              <a:t>Kárné provinění školitele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9155216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800100" y="609600"/>
            <a:ext cx="8473902" cy="647700"/>
          </a:xfrm>
        </p:spPr>
        <p:txBody>
          <a:bodyPr>
            <a:normAutofit fontScale="90000"/>
          </a:bodyPr>
          <a:lstStyle/>
          <a:p>
            <a:r>
              <a:rPr lang="cs-CZ" altLang="cs-CZ" b="1" i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Kárné provinění školitele</a:t>
            </a:r>
          </a:p>
        </p:txBody>
      </p:sp>
      <p:sp>
        <p:nvSpPr>
          <p:cNvPr id="38914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800" b="1">
                <a:latin typeface="Times New Roman" panose="02020603050405020304" pitchFamily="18" charset="0"/>
              </a:rPr>
              <a:t>   K 21/2010:</a:t>
            </a:r>
            <a:r>
              <a:rPr lang="cs-CZ" altLang="cs-CZ" sz="2800">
                <a:latin typeface="Times New Roman" panose="02020603050405020304" pitchFamily="18" charset="0"/>
              </a:rPr>
              <a:t> Jde o závažná porušení povinností advokáta, jestliže advokátního koncipienta, který u něho vykonává právní praxi, nevede řádně k osvojování si norem upravujících povolání advokáta a nedohlíží  nad  jeho  činností  v  pobočce  v jiném městě a v rámci toho připustí, aby tento advokátní koncipient odmítl po ukončení  poskytování  právních služeb  vrátit   klientovi písemnosti do doby, než klient zaplatí údajný nedoplatek na odměně za poskytnuté právní služby.</a:t>
            </a:r>
            <a:r>
              <a:rPr lang="cs-CZ" altLang="cs-CZ">
                <a:latin typeface="Times New Roman" panose="02020603050405020304" pitchFamily="18" charset="0"/>
              </a:rPr>
              <a:t>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cs-CZ" altLang="cs-CZ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67860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76746" y="609600"/>
            <a:ext cx="6181254" cy="1320800"/>
          </a:xfrm>
        </p:spPr>
        <p:txBody>
          <a:bodyPr anchor="ctr">
            <a:normAutofit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cs-CZ" sz="2800" b="1" i="1" dirty="0">
                <a:solidFill>
                  <a:schemeClr val="tx1"/>
                </a:solidFill>
                <a:latin typeface="Times New Roman" pitchFamily="18" charset="0"/>
              </a:rPr>
              <a:t>Přiměřená aplikace povinností advokáta</a:t>
            </a:r>
            <a:br>
              <a:rPr lang="cs-CZ" sz="2800" b="1" i="1" dirty="0">
                <a:solidFill>
                  <a:schemeClr val="tx1"/>
                </a:solidFill>
                <a:latin typeface="Times New Roman" pitchFamily="18" charset="0"/>
              </a:rPr>
            </a:br>
            <a:r>
              <a:rPr lang="cs-CZ" sz="2800" b="1" i="1" dirty="0">
                <a:solidFill>
                  <a:schemeClr val="tx1"/>
                </a:solidFill>
                <a:latin typeface="Times New Roman" pitchFamily="18" charset="0"/>
              </a:rPr>
              <a:t>§ 39 zákona o advokacii</a:t>
            </a:r>
          </a:p>
        </p:txBody>
      </p:sp>
      <p:sp>
        <p:nvSpPr>
          <p:cNvPr id="14438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482600" y="2108200"/>
            <a:ext cx="6375400" cy="3989389"/>
          </a:xfrm>
        </p:spPr>
        <p:txBody>
          <a:bodyPr>
            <a:normAutofit/>
          </a:bodyPr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dirty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dirty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dirty="0"/>
              <a:t>    </a:t>
            </a:r>
            <a:r>
              <a:rPr lang="cs-CZ" dirty="0">
                <a:latin typeface="Times New Roman" pitchFamily="18" charset="0"/>
              </a:rPr>
              <a:t>Ustanovení § 16, 17,</a:t>
            </a:r>
            <a:r>
              <a:rPr lang="cs-CZ" b="1" dirty="0">
                <a:latin typeface="Times New Roman" pitchFamily="18" charset="0"/>
              </a:rPr>
              <a:t> </a:t>
            </a:r>
            <a:r>
              <a:rPr lang="cs-CZ" dirty="0">
                <a:latin typeface="Times New Roman" pitchFamily="18" charset="0"/>
              </a:rPr>
              <a:t>17a, 21 a 29 se použijí pro advokátního koncipienta přiměřeně.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dirty="0">
                <a:latin typeface="Times New Roman" pitchFamily="18" charset="0"/>
              </a:rPr>
              <a:t>   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16EF57DF-4687-48C8-9C08-EF5166F125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7800" y="3989389"/>
            <a:ext cx="3327400" cy="210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4331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cs-CZ" b="1" i="1" dirty="0">
                <a:solidFill>
                  <a:schemeClr val="tx1"/>
                </a:solidFill>
                <a:latin typeface="Times New Roman" pitchFamily="18" charset="0"/>
              </a:rPr>
              <a:t>Přiměřená aplikace zákona při vyškrtnutí či pozastavení </a:t>
            </a:r>
            <a:br>
              <a:rPr lang="cs-CZ" sz="2800" b="1" i="1" dirty="0">
                <a:solidFill>
                  <a:schemeClr val="tx1"/>
                </a:solidFill>
                <a:latin typeface="Times New Roman" pitchFamily="18" charset="0"/>
              </a:rPr>
            </a:br>
            <a:r>
              <a:rPr lang="cs-CZ" sz="2800" b="1" i="1" dirty="0">
                <a:solidFill>
                  <a:schemeClr val="tx1"/>
                </a:solidFill>
                <a:latin typeface="Times New Roman" pitchFamily="18" charset="0"/>
              </a:rPr>
              <a:t>§ 37 odst. 6 zákona o advokacii</a:t>
            </a:r>
          </a:p>
        </p:txBody>
      </p:sp>
      <p:sp>
        <p:nvSpPr>
          <p:cNvPr id="97283" name="Rectangle 3"/>
          <p:cNvSpPr>
            <a:spLocks noGrp="1" noRot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09600" indent="-609600">
              <a:buNone/>
              <a:defRPr/>
            </a:pPr>
            <a:endParaRPr lang="cs-CZ" sz="3600" dirty="0"/>
          </a:p>
          <a:p>
            <a:pPr marL="609600" indent="-609600">
              <a:buNone/>
              <a:defRPr/>
            </a:pPr>
            <a:r>
              <a:rPr lang="cs-CZ" sz="3600" dirty="0"/>
              <a:t>     </a:t>
            </a:r>
            <a:r>
              <a:rPr lang="cs-CZ" sz="2400" dirty="0">
                <a:latin typeface="Times New Roman" pitchFamily="18" charset="0"/>
              </a:rPr>
              <a:t>V případě vyškrtnutí ze seznamu advokátních koncipientů nebo pozastavení výkonu právní praxe advokátního koncipienta se ustanovení    </a:t>
            </a:r>
          </a:p>
          <a:p>
            <a:pPr marL="609600" indent="-609600">
              <a:buNone/>
              <a:defRPr/>
            </a:pPr>
            <a:r>
              <a:rPr lang="cs-CZ" sz="2400" dirty="0">
                <a:latin typeface="Times New Roman" pitchFamily="18" charset="0"/>
              </a:rPr>
              <a:t>        § 7b odst. 2, § 8 odst. 3, § 8b odst. 1 písm. d) až e), § 8b odst. 2, § 9 odst. 4, § 9a odst. 1 písm. a) a b), § 9a odst. 2 písm. d) a § 9b použijí přiměřeně.</a:t>
            </a:r>
          </a:p>
          <a:p>
            <a:pPr marL="609600" indent="-609600">
              <a:buNone/>
              <a:defRPr/>
            </a:pPr>
            <a:endParaRPr lang="cs-CZ" sz="2400" dirty="0">
              <a:latin typeface="Times New Roman" pitchFamily="18" charset="0"/>
            </a:endParaRPr>
          </a:p>
          <a:p>
            <a:pPr marL="609600" indent="-609600">
              <a:buNone/>
              <a:defRPr/>
            </a:pPr>
            <a:r>
              <a:rPr lang="cs-CZ" sz="2400" dirty="0">
                <a:latin typeface="Times New Roman" pitchFamily="18" charset="0"/>
              </a:rPr>
              <a:t>	Např. lhůty, účinnost, kárná odpovědnost, zánik.</a:t>
            </a:r>
          </a:p>
        </p:txBody>
      </p:sp>
    </p:spTree>
    <p:extLst>
      <p:ext uri="{BB962C8B-B14F-4D97-AF65-F5344CB8AC3E}">
        <p14:creationId xmlns:p14="http://schemas.microsoft.com/office/powerpoint/2010/main" val="1255132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r>
              <a:rPr lang="cs-CZ" altLang="cs-CZ" dirty="0">
                <a:solidFill>
                  <a:schemeClr val="tx1"/>
                </a:solidFill>
              </a:rPr>
              <a:t> </a:t>
            </a:r>
            <a:r>
              <a:rPr lang="cs-CZ" altLang="cs-CZ" b="1" i="1" dirty="0">
                <a:solidFill>
                  <a:schemeClr val="tx1"/>
                </a:solidFill>
                <a:latin typeface="Times New Roman" panose="02020603050405020304" pitchFamily="18" charset="0"/>
              </a:rPr>
              <a:t>Informační povinnost</a:t>
            </a:r>
            <a:br>
              <a:rPr lang="cs-CZ" altLang="cs-CZ" sz="4000" b="1" i="1" dirty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cs-CZ" altLang="cs-CZ" sz="2400" b="1" i="1" dirty="0">
                <a:solidFill>
                  <a:schemeClr val="tx1"/>
                </a:solidFill>
                <a:latin typeface="Times New Roman" panose="02020603050405020304" pitchFamily="18" charset="0"/>
              </a:rPr>
              <a:t>§ 29 zákona o advokacii</a:t>
            </a:r>
          </a:p>
        </p:txBody>
      </p:sp>
      <p:sp>
        <p:nvSpPr>
          <p:cNvPr id="132099" name="Rectangle 3"/>
          <p:cNvSpPr>
            <a:spLocks noGrp="1" noChangeArrowheads="1"/>
          </p:cNvSpPr>
          <p:nvPr>
            <p:ph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cs-CZ" altLang="cs-CZ" sz="2400" dirty="0"/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400" dirty="0">
                <a:latin typeface="Times New Roman" panose="02020603050405020304" pitchFamily="18" charset="0"/>
              </a:rPr>
              <a:t>(1) Advokát je povinen oznámit Komoře bez odkladu po zahájení výkonu advokacie své sídlo, způsob, jakým vykonává advokacii, jakož i další skutečnosti nezbytné pro vedení seznamu advokátů stanovené stavovským předpisem; advokát je povinen oznámit Komoře bez odkladu i změny těchto skutečností, a to do jednoho týdne poté, co nastaly.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400" dirty="0">
                <a:latin typeface="Times New Roman" panose="02020603050405020304" pitchFamily="18" charset="0"/>
              </a:rPr>
              <a:t>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400" dirty="0">
                <a:latin typeface="Times New Roman" panose="02020603050405020304" pitchFamily="18" charset="0"/>
              </a:rPr>
              <a:t>(2) Advokát je povinen oznámit Komoře ve lhůtě uvedené v odstavci 1 veškeré skutečnosti, které by mohly být důvodem k pozastavení výkonu advokacie nebo k vyškrtnutí ze seznamu advokátů.</a:t>
            </a:r>
            <a:r>
              <a:rPr lang="cs-CZ" altLang="cs-CZ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425776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>
            <a:hlinkClick r:id="" action="ppaction://ole?verb=0"/>
            <a:extLst>
              <a:ext uri="{FF2B5EF4-FFF2-40B4-BE49-F238E27FC236}">
                <a16:creationId xmlns:a16="http://schemas.microsoft.com/office/drawing/2014/main" id="{42237CCB-525C-474E-8C69-1F96141B379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98991108"/>
              </p:ext>
            </p:extLst>
          </p:nvPr>
        </p:nvGraphicFramePr>
        <p:xfrm>
          <a:off x="92075" y="92074"/>
          <a:ext cx="12226446" cy="67659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2" imgW="6096088" imgH="3429060" progId="PowerPoint.Show.12">
                  <p:embed/>
                </p:oleObj>
              </mc:Choice>
              <mc:Fallback>
                <p:oleObj name="Presentation" r:id="rId2" imgW="6096088" imgH="3429060" progId="PowerPoint.Show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92075" y="92074"/>
                        <a:ext cx="12226446" cy="676592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Obdélník 4">
            <a:extLst>
              <a:ext uri="{FF2B5EF4-FFF2-40B4-BE49-F238E27FC236}">
                <a16:creationId xmlns:a16="http://schemas.microsoft.com/office/drawing/2014/main" id="{0CB42CC6-BA8D-4FDA-BD82-50FCC9BB1BA1}"/>
              </a:ext>
            </a:extLst>
          </p:cNvPr>
          <p:cNvSpPr/>
          <p:nvPr/>
        </p:nvSpPr>
        <p:spPr>
          <a:xfrm>
            <a:off x="5172799" y="2967335"/>
            <a:ext cx="1846403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cs-CZ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cs-CZ" sz="54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r>
              <a:rPr lang="cs-CZ" sz="5400" b="1" i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I. část</a:t>
            </a:r>
          </a:p>
        </p:txBody>
      </p:sp>
    </p:spTree>
    <p:extLst>
      <p:ext uri="{BB962C8B-B14F-4D97-AF65-F5344CB8AC3E}">
        <p14:creationId xmlns:p14="http://schemas.microsoft.com/office/powerpoint/2010/main" val="27090891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77334" y="839788"/>
            <a:ext cx="9238826" cy="1801811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cs-CZ" b="1" i="1" dirty="0">
                <a:solidFill>
                  <a:schemeClr val="tx1"/>
                </a:solidFill>
                <a:latin typeface="Times New Roman" pitchFamily="18" charset="0"/>
              </a:rPr>
              <a:t>Pozastavení výkonu právní praxe </a:t>
            </a:r>
            <a:br>
              <a:rPr lang="cs-CZ" b="1" i="1" dirty="0">
                <a:solidFill>
                  <a:schemeClr val="tx1"/>
                </a:solidFill>
                <a:latin typeface="Times New Roman" pitchFamily="18" charset="0"/>
              </a:rPr>
            </a:br>
            <a:r>
              <a:rPr lang="cs-CZ" b="1" i="1" dirty="0">
                <a:solidFill>
                  <a:schemeClr val="tx1"/>
                </a:solidFill>
                <a:latin typeface="Times New Roman" pitchFamily="18" charset="0"/>
              </a:rPr>
              <a:t>advokátního koncipienta</a:t>
            </a:r>
            <a:br>
              <a:rPr lang="cs-CZ" sz="2400" b="1" i="1" dirty="0">
                <a:solidFill>
                  <a:schemeClr val="tx1"/>
                </a:solidFill>
                <a:latin typeface="Times New Roman" pitchFamily="18" charset="0"/>
              </a:rPr>
            </a:br>
            <a:r>
              <a:rPr lang="cs-CZ" sz="2400" b="1" i="1" dirty="0">
                <a:solidFill>
                  <a:schemeClr val="tx1"/>
                </a:solidFill>
                <a:latin typeface="Times New Roman" pitchFamily="18" charset="0"/>
              </a:rPr>
              <a:t> (§ 37 odst. 5 zákona o advokacii)</a:t>
            </a:r>
          </a:p>
        </p:txBody>
      </p:sp>
      <p:sp>
        <p:nvSpPr>
          <p:cNvPr id="95235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677334" y="2362200"/>
            <a:ext cx="8682566" cy="3679162"/>
          </a:xfrm>
        </p:spPr>
        <p:txBody>
          <a:bodyPr>
            <a:normAutofit/>
          </a:bodyPr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sz="2800" dirty="0"/>
          </a:p>
          <a:p>
            <a:pPr eaLnBrk="1" hangingPunct="1">
              <a:buFontTx/>
              <a:buChar char="-"/>
              <a:defRPr/>
            </a:pPr>
            <a:r>
              <a:rPr lang="cs-CZ" sz="2400" dirty="0">
                <a:latin typeface="Times New Roman" pitchFamily="18" charset="0"/>
              </a:rPr>
              <a:t>písemná žádost advokátního koncipienta</a:t>
            </a:r>
          </a:p>
          <a:p>
            <a:pPr eaLnBrk="1" hangingPunct="1">
              <a:buFontTx/>
              <a:buChar char="-"/>
              <a:defRPr/>
            </a:pPr>
            <a:r>
              <a:rPr lang="cs-CZ" sz="2400" dirty="0">
                <a:latin typeface="Times New Roman" pitchFamily="18" charset="0"/>
              </a:rPr>
              <a:t>některý z důvodů v § 9 odst. 2, 3 zákona o advokacii (např. trestní stíhání, řízení o omezení </a:t>
            </a:r>
            <a:r>
              <a:rPr lang="cs-CZ" sz="2400" dirty="0" err="1">
                <a:latin typeface="Times New Roman" pitchFamily="18" charset="0"/>
              </a:rPr>
              <a:t>svépravnosti</a:t>
            </a:r>
            <a:r>
              <a:rPr lang="cs-CZ" sz="2400" dirty="0">
                <a:latin typeface="Times New Roman" pitchFamily="18" charset="0"/>
              </a:rPr>
              <a:t>, insolvenční řízení, průtahy ze strany kárně obviněného v kárném řízení o velmi závažném provinění)</a:t>
            </a:r>
          </a:p>
          <a:p>
            <a:pPr eaLnBrk="1" hangingPunct="1">
              <a:buFontTx/>
              <a:buChar char="-"/>
              <a:defRPr/>
            </a:pPr>
            <a:r>
              <a:rPr lang="cs-CZ" sz="2400" dirty="0">
                <a:latin typeface="Times New Roman" pitchFamily="18" charset="0"/>
              </a:rPr>
              <a:t>vazba, výkon trestu, zákaz činnosti</a:t>
            </a:r>
          </a:p>
        </p:txBody>
      </p:sp>
    </p:spTree>
    <p:extLst>
      <p:ext uri="{BB962C8B-B14F-4D97-AF65-F5344CB8AC3E}">
        <p14:creationId xmlns:p14="http://schemas.microsoft.com/office/powerpoint/2010/main" val="11904458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 anchor="t">
            <a:normAutofit/>
          </a:bodyPr>
          <a:lstStyle/>
          <a:p>
            <a:pPr eaLnBrk="1" hangingPunct="1"/>
            <a:r>
              <a:rPr lang="cs-CZ" altLang="cs-CZ" sz="3300" b="1" i="1" dirty="0">
                <a:solidFill>
                  <a:schemeClr val="tx1"/>
                </a:solidFill>
                <a:latin typeface="Times New Roman" panose="02020603050405020304" pitchFamily="18" charset="0"/>
              </a:rPr>
              <a:t>Vyškrtnutí ze seznamu advokátních koncipientů</a:t>
            </a:r>
            <a:br>
              <a:rPr lang="cs-CZ" altLang="cs-CZ" sz="3300" b="1" i="1" dirty="0">
                <a:solidFill>
                  <a:schemeClr val="tx1"/>
                </a:solidFill>
                <a:latin typeface="Times New Roman" panose="02020603050405020304" pitchFamily="18" charset="0"/>
              </a:rPr>
            </a:br>
            <a:r>
              <a:rPr lang="cs-CZ" altLang="cs-CZ" sz="3300" b="1" i="1" dirty="0">
                <a:solidFill>
                  <a:schemeClr val="tx1"/>
                </a:solidFill>
                <a:latin typeface="Times New Roman" panose="02020603050405020304" pitchFamily="18" charset="0"/>
              </a:rPr>
              <a:t>(§ 37 odst. 3, 4 zákona o advokacii)</a:t>
            </a:r>
          </a:p>
        </p:txBody>
      </p:sp>
      <p:sp>
        <p:nvSpPr>
          <p:cNvPr id="94211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677334" y="2160589"/>
            <a:ext cx="7298265" cy="3880773"/>
          </a:xfrm>
        </p:spPr>
        <p:txBody>
          <a:bodyPr>
            <a:normAutofit fontScale="92500"/>
          </a:bodyPr>
          <a:lstStyle/>
          <a:p>
            <a:pPr marL="609600" indent="-609600">
              <a:buNone/>
            </a:pPr>
            <a:r>
              <a:rPr lang="cs-CZ" altLang="cs-CZ" dirty="0"/>
              <a:t>	</a:t>
            </a:r>
          </a:p>
          <a:p>
            <a:pPr marL="990600" lvl="1" indent="-533400"/>
            <a:r>
              <a:rPr lang="cs-CZ" altLang="cs-CZ" dirty="0">
                <a:latin typeface="Times New Roman" panose="02020603050405020304" pitchFamily="18" charset="0"/>
              </a:rPr>
              <a:t>dodatečné zjištění nesplnění některé z podmínek zápisu uvedených v § 37 odst. 1,  </a:t>
            </a:r>
          </a:p>
          <a:p>
            <a:pPr marL="990600" lvl="1" indent="-533400"/>
            <a:r>
              <a:rPr lang="cs-CZ" altLang="cs-CZ" dirty="0">
                <a:latin typeface="Times New Roman" panose="02020603050405020304" pitchFamily="18" charset="0"/>
              </a:rPr>
              <a:t>kárné opatření vyškrtnutí ze seznamu advokátních koncipientů,</a:t>
            </a:r>
          </a:p>
          <a:p>
            <a:pPr marL="990600" lvl="1" indent="-533400"/>
            <a:r>
              <a:rPr lang="cs-CZ" altLang="cs-CZ" dirty="0">
                <a:latin typeface="Times New Roman" panose="02020603050405020304" pitchFamily="18" charset="0"/>
              </a:rPr>
              <a:t>písemná žádost o vyškrtnutí ze seznamu advokátních koncipientů, </a:t>
            </a:r>
          </a:p>
          <a:p>
            <a:pPr marL="990600" lvl="1" indent="-533400"/>
            <a:r>
              <a:rPr lang="cs-CZ" altLang="cs-CZ" dirty="0">
                <a:latin typeface="Times New Roman" panose="02020603050405020304" pitchFamily="18" charset="0"/>
              </a:rPr>
              <a:t>zápis do seznamu advokátů, </a:t>
            </a:r>
          </a:p>
          <a:p>
            <a:pPr marL="990600" lvl="1" indent="-533400"/>
            <a:r>
              <a:rPr lang="cs-CZ" altLang="cs-CZ" dirty="0">
                <a:latin typeface="Times New Roman" panose="02020603050405020304" pitchFamily="18" charset="0"/>
              </a:rPr>
              <a:t>po úspěšném složení advokátní zkoušky uplynutím šestého kalendářního měsíce, není-li do té doby vyškrtnut na žádost či zapsán do seznamu advokátů.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93FF062F-58CD-4A17-9214-3B5D4C8075C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-2" b="1735"/>
          <a:stretch/>
        </p:blipFill>
        <p:spPr>
          <a:xfrm>
            <a:off x="8432799" y="2501900"/>
            <a:ext cx="1297887" cy="185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7716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 anchor="t">
            <a:normAutofit fontScale="90000"/>
          </a:bodyPr>
          <a:lstStyle/>
          <a:p>
            <a:pPr eaLnBrk="1" hangingPunct="1">
              <a:defRPr/>
            </a:pPr>
            <a:r>
              <a:rPr lang="cs-CZ" b="1" i="1" dirty="0">
                <a:solidFill>
                  <a:schemeClr val="tx1"/>
                </a:solidFill>
                <a:latin typeface="Times New Roman" pitchFamily="18" charset="0"/>
              </a:rPr>
              <a:t>Právní praxe advokátního koncipienta </a:t>
            </a:r>
            <a:br>
              <a:rPr lang="cs-CZ" b="1" i="1" dirty="0">
                <a:solidFill>
                  <a:schemeClr val="tx1"/>
                </a:solidFill>
                <a:latin typeface="Times New Roman" pitchFamily="18" charset="0"/>
              </a:rPr>
            </a:br>
            <a:r>
              <a:rPr lang="cs-CZ" b="1" i="1" dirty="0">
                <a:solidFill>
                  <a:schemeClr val="tx1"/>
                </a:solidFill>
                <a:latin typeface="Times New Roman" pitchFamily="18" charset="0"/>
              </a:rPr>
              <a:t> § 38 zákona o advokacii</a:t>
            </a:r>
          </a:p>
        </p:txBody>
      </p:sp>
      <p:sp>
        <p:nvSpPr>
          <p:cNvPr id="37891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677334" y="2160590"/>
            <a:ext cx="5979498" cy="3701270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defRPr/>
            </a:pPr>
            <a:endParaRPr lang="cs-CZ" dirty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dirty="0"/>
              <a:t>	</a:t>
            </a:r>
            <a:r>
              <a:rPr lang="cs-CZ" dirty="0">
                <a:latin typeface="Times New Roman" pitchFamily="18" charset="0"/>
              </a:rPr>
              <a:t>Cílem je získat pod </a:t>
            </a:r>
            <a:r>
              <a:rPr lang="cs-CZ" b="1" u="sng" dirty="0">
                <a:latin typeface="Times New Roman" pitchFamily="18" charset="0"/>
              </a:rPr>
              <a:t>vedením a dohledem</a:t>
            </a:r>
            <a:r>
              <a:rPr lang="cs-CZ" dirty="0">
                <a:latin typeface="Times New Roman" pitchFamily="18" charset="0"/>
              </a:rPr>
              <a:t> advokáta znalosti a osvojit si zkušenosti potřebné </a:t>
            </a:r>
            <a:r>
              <a:rPr lang="cs-CZ" b="1" u="sng" dirty="0">
                <a:latin typeface="Times New Roman" pitchFamily="18" charset="0"/>
              </a:rPr>
              <a:t>k výkonu advokacie</a:t>
            </a:r>
            <a:r>
              <a:rPr lang="cs-CZ" dirty="0">
                <a:latin typeface="Times New Roman" pitchFamily="18" charset="0"/>
              </a:rPr>
              <a:t>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dirty="0">
              <a:latin typeface="Times New Roman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dirty="0">
                <a:latin typeface="Times New Roman" pitchFamily="18" charset="0"/>
              </a:rPr>
              <a:t>	Advokátní koncipient </a:t>
            </a:r>
            <a:r>
              <a:rPr lang="cs-CZ" b="1" u="sng" dirty="0">
                <a:latin typeface="Times New Roman" pitchFamily="18" charset="0"/>
              </a:rPr>
              <a:t>je povinen</a:t>
            </a:r>
            <a:r>
              <a:rPr lang="cs-CZ" dirty="0">
                <a:latin typeface="Times New Roman" pitchFamily="18" charset="0"/>
              </a:rPr>
              <a:t> absolvovat vzdělávací akce, které stanoví Komora stavovským předpisem jako součást právní praxe (účast je výkonem práce)</a:t>
            </a:r>
          </a:p>
        </p:txBody>
      </p:sp>
    </p:spTree>
    <p:extLst>
      <p:ext uri="{BB962C8B-B14F-4D97-AF65-F5344CB8AC3E}">
        <p14:creationId xmlns:p14="http://schemas.microsoft.com/office/powerpoint/2010/main" val="14780997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cs-CZ" sz="3200" b="1" i="1" dirty="0">
                <a:solidFill>
                  <a:schemeClr val="tx1"/>
                </a:solidFill>
                <a:latin typeface="Times New Roman" pitchFamily="18" charset="0"/>
              </a:rPr>
              <a:t>Jiná výdělečná činnost advokátního koncipienta</a:t>
            </a:r>
            <a:br>
              <a:rPr lang="cs-CZ" sz="2400" b="1" i="1" dirty="0">
                <a:solidFill>
                  <a:schemeClr val="tx1"/>
                </a:solidFill>
                <a:latin typeface="Times New Roman" pitchFamily="18" charset="0"/>
              </a:rPr>
            </a:br>
            <a:r>
              <a:rPr lang="cs-CZ" sz="2400" b="1" i="1" dirty="0">
                <a:solidFill>
                  <a:schemeClr val="tx1"/>
                </a:solidFill>
                <a:latin typeface="Times New Roman" pitchFamily="18" charset="0"/>
              </a:rPr>
              <a:t> čl. 15 odst. 4 Etického kodexu</a:t>
            </a:r>
          </a:p>
        </p:txBody>
      </p:sp>
      <p:sp>
        <p:nvSpPr>
          <p:cNvPr id="103427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dirty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sz="3600" dirty="0"/>
              <a:t>   </a:t>
            </a:r>
            <a:r>
              <a:rPr lang="cs-CZ" sz="2800" dirty="0">
                <a:latin typeface="Times New Roman" pitchFamily="18" charset="0"/>
              </a:rPr>
              <a:t>- </a:t>
            </a:r>
            <a:r>
              <a:rPr lang="cs-CZ" sz="2800" dirty="0">
                <a:latin typeface="Times New Roman" pitchFamily="18" charset="0"/>
                <a:cs typeface="Times New Roman" pitchFamily="18" charset="0"/>
              </a:rPr>
              <a:t>jen výjime</a:t>
            </a:r>
            <a:r>
              <a:rPr lang="cs-CZ" sz="2800" dirty="0">
                <a:latin typeface="Times New Roman" pitchFamily="18" charset="0"/>
              </a:rPr>
              <a:t>č</a:t>
            </a:r>
            <a:r>
              <a:rPr lang="cs-CZ" sz="2800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cs-CZ" sz="2800" dirty="0">
                <a:latin typeface="Times New Roman" pitchFamily="18" charset="0"/>
              </a:rPr>
              <a:t>ě</a:t>
            </a:r>
            <a:r>
              <a:rPr lang="cs-CZ" sz="2800" dirty="0">
                <a:latin typeface="Times New Roman" pitchFamily="18" charset="0"/>
                <a:cs typeface="Times New Roman" pitchFamily="18" charset="0"/>
              </a:rPr>
              <a:t>, </a:t>
            </a:r>
            <a:endParaRPr lang="cs-CZ" sz="2800" dirty="0">
              <a:latin typeface="Times New Roman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sz="2800" dirty="0">
                <a:latin typeface="Times New Roman" pitchFamily="18" charset="0"/>
              </a:rPr>
              <a:t>	- </a:t>
            </a:r>
            <a:r>
              <a:rPr lang="cs-CZ" sz="2800" b="1" u="sng" dirty="0">
                <a:latin typeface="Times New Roman" pitchFamily="18" charset="0"/>
              </a:rPr>
              <a:t>se souhlasem</a:t>
            </a:r>
            <a:r>
              <a:rPr lang="cs-CZ" sz="2800" dirty="0">
                <a:latin typeface="Times New Roman" pitchFamily="18" charset="0"/>
              </a:rPr>
              <a:t> advokáta,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sz="2800" dirty="0">
                <a:latin typeface="Times New Roman" pitchFamily="18" charset="0"/>
              </a:rPr>
              <a:t>	- </a:t>
            </a:r>
            <a:r>
              <a:rPr lang="cs-CZ" sz="2800" dirty="0">
                <a:latin typeface="Times New Roman" pitchFamily="18" charset="0"/>
                <a:cs typeface="Times New Roman" pitchFamily="18" charset="0"/>
              </a:rPr>
              <a:t>pokud jsou k tomu záva</a:t>
            </a:r>
            <a:r>
              <a:rPr lang="cs-CZ" sz="2800" dirty="0">
                <a:latin typeface="Times New Roman" pitchFamily="18" charset="0"/>
              </a:rPr>
              <a:t>ž</a:t>
            </a:r>
            <a:r>
              <a:rPr lang="cs-CZ" sz="2800" dirty="0">
                <a:latin typeface="Times New Roman" pitchFamily="18" charset="0"/>
                <a:cs typeface="Times New Roman" pitchFamily="18" charset="0"/>
              </a:rPr>
              <a:t>né d</a:t>
            </a:r>
            <a:r>
              <a:rPr lang="cs-CZ" sz="2800" dirty="0">
                <a:latin typeface="Times New Roman" pitchFamily="18" charset="0"/>
              </a:rPr>
              <a:t>ů</a:t>
            </a:r>
            <a:r>
              <a:rPr lang="cs-CZ" sz="2800" dirty="0">
                <a:latin typeface="Times New Roman" pitchFamily="18" charset="0"/>
                <a:cs typeface="Times New Roman" pitchFamily="18" charset="0"/>
              </a:rPr>
              <a:t>vody a </a:t>
            </a:r>
            <a:endParaRPr lang="cs-CZ" sz="2800" dirty="0">
              <a:latin typeface="Times New Roman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sz="2800" dirty="0">
                <a:latin typeface="Times New Roman" pitchFamily="18" charset="0"/>
              </a:rPr>
              <a:t>	- </a:t>
            </a:r>
            <a:r>
              <a:rPr lang="cs-CZ" sz="2800" dirty="0">
                <a:latin typeface="Times New Roman" pitchFamily="18" charset="0"/>
                <a:cs typeface="Times New Roman" pitchFamily="18" charset="0"/>
              </a:rPr>
              <a:t>nenaruší-li to </a:t>
            </a:r>
            <a:r>
              <a:rPr lang="cs-CZ" sz="2800" dirty="0">
                <a:latin typeface="Times New Roman" pitchFamily="18" charset="0"/>
              </a:rPr>
              <a:t>ř</a:t>
            </a:r>
            <a:r>
              <a:rPr lang="cs-CZ" sz="2800" dirty="0">
                <a:latin typeface="Times New Roman" pitchFamily="18" charset="0"/>
                <a:cs typeface="Times New Roman" pitchFamily="18" charset="0"/>
              </a:rPr>
              <a:t>ádný výkon právní praxe</a:t>
            </a:r>
          </a:p>
        </p:txBody>
      </p:sp>
    </p:spTree>
    <p:extLst>
      <p:ext uri="{BB962C8B-B14F-4D97-AF65-F5344CB8AC3E}">
        <p14:creationId xmlns:p14="http://schemas.microsoft.com/office/powerpoint/2010/main" val="4445511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04334" y="368300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cs-CZ" sz="3200" b="1" i="1" cap="small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poskytování právních služeb</a:t>
            </a:r>
            <a:endParaRPr lang="cs-CZ" sz="32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Poskytování právních služeb - § 1 odst. 2 AZ</a:t>
            </a:r>
          </a:p>
          <a:p>
            <a:pPr lvl="0"/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Zastupování před soudy a jinými orgány, obhajoba v trestních věcech, udělování právních porad, sepisování listin, zpracování rozborů, další formy právní pomoci, jsou-li vykonávány  soustavně a za úplatu</a:t>
            </a:r>
          </a:p>
          <a:p>
            <a:pPr lvl="0"/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Poskytováním právních služeb se rozumí i výkon opatrovníka pro řízení v němž byl advokát ustanoven soudem</a:t>
            </a:r>
          </a:p>
          <a:p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Výkon advokacie – širší pojem –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insolv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správce, správa majetku, mediátor,  </a:t>
            </a:r>
          </a:p>
          <a:p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Rozhodci -  stálé rozhodčí smlouvy, „soukromí rozhodci“, spotřebitelské spory!!! problematické, zejména. je-li rozhodce opakovaně jmenován jednou stranou.  </a:t>
            </a:r>
          </a:p>
          <a:p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Mediace </a:t>
            </a:r>
          </a:p>
          <a:p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Výkon advokacie velmi různorodý 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554958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Zastupování před soudy a obhajoba ve věcech ve věcech trestních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cs-CZ" dirty="0"/>
          </a:p>
          <a:p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Dříve stěžejní činnost</a:t>
            </a:r>
          </a:p>
          <a:p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Ustanovení soudem </a:t>
            </a:r>
          </a:p>
          <a:p>
            <a:pPr>
              <a:buNone/>
            </a:pP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- trestní,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posl.novely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trestního řádu výrazné omezení práv obhajoby</a:t>
            </a:r>
          </a:p>
          <a:p>
            <a:pPr>
              <a:buNone/>
            </a:pP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- civilní –ustanovovací  byznys</a:t>
            </a:r>
          </a:p>
          <a:p>
            <a:pPr lvl="0"/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Obecní zmocněnci </a:t>
            </a:r>
          </a:p>
          <a:p>
            <a:pPr lvl="0"/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§52d – přestupek - </a:t>
            </a:r>
            <a:r>
              <a:rPr lang="cs-CZ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Mspr</a:t>
            </a: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Zastupování poškozených - podnikání</a:t>
            </a:r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440B501B-E8C8-4DB6-BC14-60532567EA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0" y="3936066"/>
            <a:ext cx="2825996" cy="1880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7098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0" y="609600"/>
            <a:ext cx="8596313" cy="1320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cs-CZ" altLang="cs-CZ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Koncipient jako obecný zmocněnec</a:t>
            </a:r>
          </a:p>
        </p:txBody>
      </p:sp>
      <p:sp>
        <p:nvSpPr>
          <p:cNvPr id="129027" name="Rectangle 3"/>
          <p:cNvSpPr>
            <a:spLocks noGrp="1" noRot="1" noChangeArrowheads="1"/>
          </p:cNvSpPr>
          <p:nvPr>
            <p:ph type="body" idx="4294967295"/>
          </p:nvPr>
        </p:nvSpPr>
        <p:spPr>
          <a:xfrm>
            <a:off x="0" y="2160588"/>
            <a:ext cx="8596313" cy="38814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endParaRPr lang="cs-CZ" altLang="cs-CZ" b="1" dirty="0">
              <a:effectLst/>
              <a:latin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None/>
            </a:pPr>
            <a:endParaRPr lang="cs-CZ" altLang="cs-CZ" b="1" dirty="0">
              <a:effectLst/>
              <a:latin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cs-CZ" altLang="cs-CZ" b="1" dirty="0">
                <a:effectLst/>
                <a:latin typeface="Times New Roman" panose="02020603050405020304" pitchFamily="18" charset="0"/>
              </a:rPr>
              <a:t>   </a:t>
            </a:r>
            <a:r>
              <a:rPr lang="cs-CZ" altLang="cs-CZ" sz="2800" b="1" dirty="0">
                <a:latin typeface="Times New Roman" panose="02020603050405020304" pitchFamily="18" charset="0"/>
              </a:rPr>
              <a:t>K 4/2003: </a:t>
            </a:r>
            <a:r>
              <a:rPr lang="cs-CZ" alt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 závažným porušením povinností advokátního koncipienta, jestliže </a:t>
            </a:r>
            <a:r>
              <a:rPr lang="cs-CZ" altLang="cs-CZ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byť jen jednorázově</a:t>
            </a:r>
            <a:r>
              <a:rPr lang="cs-CZ" alt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vystupuje jako obecný zmocněnec. </a:t>
            </a:r>
          </a:p>
        </p:txBody>
      </p:sp>
    </p:spTree>
    <p:extLst>
      <p:ext uri="{BB962C8B-B14F-4D97-AF65-F5344CB8AC3E}">
        <p14:creationId xmlns:p14="http://schemas.microsoft.com/office/powerpoint/2010/main" val="37267613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cs-CZ" sz="3200" b="1" i="1" dirty="0">
                <a:solidFill>
                  <a:schemeClr val="tx1"/>
                </a:solidFill>
                <a:latin typeface="Times New Roman" pitchFamily="18" charset="0"/>
              </a:rPr>
              <a:t>Potvrzení o délce praxe</a:t>
            </a:r>
            <a:br>
              <a:rPr lang="cs-CZ" sz="3200" b="1" dirty="0">
                <a:solidFill>
                  <a:schemeClr val="tx1"/>
                </a:solidFill>
                <a:latin typeface="Times New Roman" pitchFamily="18" charset="0"/>
              </a:rPr>
            </a:br>
            <a:r>
              <a:rPr lang="cs-CZ" sz="3200" b="1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cs-CZ" sz="2400" b="1" i="1" dirty="0">
                <a:solidFill>
                  <a:schemeClr val="tx1"/>
                </a:solidFill>
                <a:latin typeface="Times New Roman" pitchFamily="18" charset="0"/>
              </a:rPr>
              <a:t>čl. 15 odst. 5, 6 Etického kodexu</a:t>
            </a:r>
          </a:p>
        </p:txBody>
      </p:sp>
      <p:sp>
        <p:nvSpPr>
          <p:cNvPr id="84995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dirty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sz="2800" dirty="0"/>
              <a:t>	</a:t>
            </a:r>
            <a:r>
              <a:rPr lang="cs-CZ" sz="2800" dirty="0">
                <a:latin typeface="Times New Roman" pitchFamily="18" charset="0"/>
                <a:cs typeface="Times New Roman" pitchFamily="18" charset="0"/>
              </a:rPr>
              <a:t>Advokát je povinen vydat koncipientovi </a:t>
            </a:r>
            <a:r>
              <a:rPr lang="cs-CZ" sz="2800" b="1" u="sng" dirty="0">
                <a:latin typeface="Times New Roman" pitchFamily="18" charset="0"/>
                <a:cs typeface="Times New Roman" pitchFamily="18" charset="0"/>
              </a:rPr>
              <a:t>potvrzení</a:t>
            </a:r>
            <a:r>
              <a:rPr lang="cs-CZ" sz="2800" dirty="0">
                <a:latin typeface="Times New Roman" pitchFamily="18" charset="0"/>
                <a:cs typeface="Times New Roman" pitchFamily="18" charset="0"/>
              </a:rPr>
              <a:t> o délce jeho koncipientské prax</a:t>
            </a:r>
            <a:r>
              <a:rPr lang="cs-CZ" sz="2800" dirty="0">
                <a:latin typeface="Times New Roman" pitchFamily="18" charset="0"/>
              </a:rPr>
              <a:t>e, v potvrzení </a:t>
            </a:r>
            <a:r>
              <a:rPr lang="cs-CZ" sz="2800" dirty="0">
                <a:latin typeface="Times New Roman" pitchFamily="18" charset="0"/>
                <a:cs typeface="Times New Roman" pitchFamily="18" charset="0"/>
              </a:rPr>
              <a:t>též zhodnotit výkon koncipientské praxe s ohledem na dosažení jejího účelu</a:t>
            </a:r>
            <a:r>
              <a:rPr lang="cs-CZ" sz="2800" dirty="0">
                <a:cs typeface="Times New Roman" pitchFamily="18" charset="0"/>
              </a:rPr>
              <a:t> </a:t>
            </a:r>
            <a:endParaRPr lang="cs-CZ" sz="2800" dirty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17870286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676746" y="609600"/>
            <a:ext cx="6257454" cy="13208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Výchova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advokátních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koncipientů</a:t>
            </a:r>
            <a:b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čl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1 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usnesení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28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výchově</a:t>
            </a:r>
            <a:r>
              <a:rPr lang="cs-CZ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1/1988 Věstníku</a:t>
            </a:r>
            <a:endParaRPr lang="en-US" sz="28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939" name="Rectangle 3"/>
          <p:cNvSpPr>
            <a:spLocks noGrp="1" noRot="1" noChangeArrowheads="1"/>
          </p:cNvSpPr>
          <p:nvPr>
            <p:ph type="body" idx="4294967295"/>
          </p:nvPr>
        </p:nvSpPr>
        <p:spPr>
          <a:xfrm>
            <a:off x="685167" y="1651000"/>
            <a:ext cx="8493135" cy="4597400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defRPr/>
            </a:pPr>
            <a:endParaRPr lang="en-US" dirty="0"/>
          </a:p>
          <a:p>
            <a:pPr>
              <a:lnSpc>
                <a:spcPct val="90000"/>
              </a:lnSpc>
              <a:defRPr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Proces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jehož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rámci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koncipient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získává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znalosti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zkušenosti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potřebné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složení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advokátní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zkoušky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pro </a:t>
            </a:r>
            <a:r>
              <a:rPr lang="en-US" sz="2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výkon</a:t>
            </a:r>
            <a:r>
              <a:rPr 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advokacie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90000"/>
              </a:lnSpc>
              <a:defRPr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defRPr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výchovu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advokátního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koncipienta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odpovídá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advokát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nebo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společnost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níž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koncipient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pracovním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poměru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C237BB6E-A45C-4D54-A08F-C046057888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9400" y="4673600"/>
            <a:ext cx="3433748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7257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cs-CZ" b="1" i="1" dirty="0">
                <a:solidFill>
                  <a:schemeClr val="tx1"/>
                </a:solidFill>
                <a:latin typeface="Times New Roman" pitchFamily="18" charset="0"/>
              </a:rPr>
              <a:t>Způsob výkonu koncipientské praxe</a:t>
            </a:r>
            <a:br>
              <a:rPr lang="cs-CZ" sz="3200" b="1" i="1" dirty="0">
                <a:solidFill>
                  <a:schemeClr val="tx1"/>
                </a:solidFill>
                <a:latin typeface="Times New Roman" pitchFamily="18" charset="0"/>
              </a:rPr>
            </a:br>
            <a:r>
              <a:rPr lang="cs-CZ" sz="3200" b="1" i="1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cs-CZ" sz="2400" b="1" i="1" dirty="0">
                <a:solidFill>
                  <a:schemeClr val="tx1"/>
                </a:solidFill>
                <a:latin typeface="Times New Roman" pitchFamily="18" charset="0"/>
              </a:rPr>
              <a:t>čl. 3 odst. 2 usnesení o výchově</a:t>
            </a:r>
          </a:p>
        </p:txBody>
      </p:sp>
      <p:sp>
        <p:nvSpPr>
          <p:cNvPr id="48131" name="Rectangle 3"/>
          <p:cNvSpPr>
            <a:spLocks noGrp="1" noRot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defRPr/>
            </a:pPr>
            <a:endParaRPr lang="cs-CZ" sz="2800" dirty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sz="2800" dirty="0"/>
              <a:t>	</a:t>
            </a:r>
            <a:r>
              <a:rPr lang="cs-CZ" sz="2800" dirty="0">
                <a:latin typeface="Times New Roman" pitchFamily="18" charset="0"/>
                <a:cs typeface="Times New Roman" pitchFamily="18" charset="0"/>
              </a:rPr>
              <a:t>Koncipient je povinen rozšiřovat si své znalosti a osvojovat si </a:t>
            </a:r>
            <a:r>
              <a:rPr lang="cs-CZ" sz="2800" b="1" u="sng" dirty="0">
                <a:latin typeface="Times New Roman" pitchFamily="18" charset="0"/>
                <a:cs typeface="Times New Roman" pitchFamily="18" charset="0"/>
              </a:rPr>
              <a:t>zkušenosti potřebné pro výkon advokacie</a:t>
            </a:r>
            <a:r>
              <a:rPr lang="cs-CZ" sz="2800" b="1" u="sng" dirty="0">
                <a:latin typeface="Times New Roman" pitchFamily="18" charset="0"/>
              </a:rPr>
              <a:t>: </a:t>
            </a:r>
          </a:p>
          <a:p>
            <a:pPr eaLnBrk="1" hangingPunct="1">
              <a:lnSpc>
                <a:spcPct val="90000"/>
              </a:lnSpc>
              <a:defRPr/>
            </a:pPr>
            <a:endParaRPr lang="cs-CZ" sz="2800" b="1" u="sng" dirty="0"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sz="2800" dirty="0">
                <a:latin typeface="Times New Roman" pitchFamily="18" charset="0"/>
              </a:rPr>
              <a:t>	</a:t>
            </a:r>
            <a:r>
              <a:rPr lang="cs-CZ" sz="2800" dirty="0">
                <a:latin typeface="Times New Roman" pitchFamily="18" charset="0"/>
                <a:cs typeface="Times New Roman" pitchFamily="18" charset="0"/>
              </a:rPr>
              <a:t>soustavným studiem právních předpisů, ostatních pramenů práva, judikatury a odborné literatury, konzultacemi s advokátem, </a:t>
            </a:r>
            <a:endParaRPr lang="cs-CZ" sz="28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38506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809720" y="282418"/>
            <a:ext cx="7467600" cy="1143000"/>
          </a:xfrm>
        </p:spPr>
        <p:txBody>
          <a:bodyPr>
            <a:normAutofit/>
          </a:bodyPr>
          <a:lstStyle/>
          <a:p>
            <a:r>
              <a:rPr lang="cs-CZ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Advokacie, společenský a sportovní život</a:t>
            </a:r>
          </a:p>
        </p:txBody>
      </p:sp>
      <p:pic>
        <p:nvPicPr>
          <p:cNvPr id="1026" name="Picture 2" descr="C:\Users\Radim\Desktop\CAK_FOTBAL_BA071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00728" y="1325826"/>
            <a:ext cx="4238655" cy="2997843"/>
          </a:xfrm>
          <a:prstGeom prst="rect">
            <a:avLst/>
          </a:prstGeom>
          <a:noFill/>
        </p:spPr>
      </p:pic>
      <p:pic>
        <p:nvPicPr>
          <p:cNvPr id="1028" name="Picture 4" descr="http://www.bulletin-advokacie.cz/assets/zdroje/Sportovní%20dny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66431" y="4674734"/>
            <a:ext cx="3384991" cy="1954222"/>
          </a:xfrm>
          <a:prstGeom prst="rect">
            <a:avLst/>
          </a:prstGeom>
          <a:noFill/>
        </p:spPr>
      </p:pic>
      <p:sp>
        <p:nvSpPr>
          <p:cNvPr id="7" name="Obdélník 6"/>
          <p:cNvSpPr/>
          <p:nvPr/>
        </p:nvSpPr>
        <p:spPr>
          <a:xfrm>
            <a:off x="4945686" y="3244334"/>
            <a:ext cx="8066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dirty="0">
                <a:latin typeface="Baskerville Old Face" pitchFamily="18" charset="0"/>
              </a:rPr>
              <a:t>4.Míst</a:t>
            </a:r>
            <a:endParaRPr lang="cs-CZ" dirty="0"/>
          </a:p>
        </p:txBody>
      </p:sp>
      <p:sp>
        <p:nvSpPr>
          <p:cNvPr id="8" name="Obdélník 7"/>
          <p:cNvSpPr/>
          <p:nvPr/>
        </p:nvSpPr>
        <p:spPr>
          <a:xfrm>
            <a:off x="3967785" y="5717660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cs-CZ" b="1" dirty="0">
                <a:solidFill>
                  <a:prstClr val="black"/>
                </a:solidFill>
                <a:latin typeface="Baskerville Old Face" pitchFamily="18" charset="0"/>
              </a:rPr>
              <a:t> </a:t>
            </a:r>
            <a:endParaRPr lang="cs-CZ" dirty="0">
              <a:solidFill>
                <a:prstClr val="black"/>
              </a:solidFill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6524628" y="2214554"/>
            <a:ext cx="22860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Fotbalové MS advokátů </a:t>
            </a:r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Obdélník 10"/>
          <p:cNvSpPr/>
          <p:nvPr/>
        </p:nvSpPr>
        <p:spPr>
          <a:xfrm>
            <a:off x="7524760" y="4000504"/>
            <a:ext cx="20002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>
                <a:solidFill>
                  <a:prstClr val="black"/>
                </a:solidFill>
                <a:latin typeface="Baskerville Old Face" pitchFamily="18" charset="0"/>
              </a:rPr>
              <a:t>Nymburk – sportovní hry </a:t>
            </a:r>
            <a:endParaRPr lang="cs-CZ" dirty="0"/>
          </a:p>
        </p:txBody>
      </p:sp>
      <p:pic>
        <p:nvPicPr>
          <p:cNvPr id="1031" name="Picture 7" descr="C:\Users\Radim\Desktop\1011852_10151916635001616_2038407085_n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395959" y="4502553"/>
            <a:ext cx="2882097" cy="2177206"/>
          </a:xfrm>
          <a:prstGeom prst="rect">
            <a:avLst/>
          </a:prstGeom>
          <a:noFill/>
        </p:spPr>
      </p:pic>
      <p:sp>
        <p:nvSpPr>
          <p:cNvPr id="14" name="Obdélník 13"/>
          <p:cNvSpPr/>
          <p:nvPr/>
        </p:nvSpPr>
        <p:spPr>
          <a:xfrm rot="10800000" flipV="1">
            <a:off x="880306" y="5549303"/>
            <a:ext cx="15156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>
                <a:solidFill>
                  <a:prstClr val="black"/>
                </a:solidFill>
                <a:latin typeface="Baskerville Old Face" pitchFamily="18" charset="0"/>
              </a:rPr>
              <a:t>Právník roku</a:t>
            </a:r>
          </a:p>
        </p:txBody>
      </p:sp>
    </p:spTree>
    <p:extLst>
      <p:ext uri="{BB962C8B-B14F-4D97-AF65-F5344CB8AC3E}">
        <p14:creationId xmlns:p14="http://schemas.microsoft.com/office/powerpoint/2010/main" val="3070139940"/>
      </p:ext>
    </p:extLst>
  </p:cSld>
  <p:clrMapOvr>
    <a:masterClrMapping/>
  </p:clrMapOvr>
  <p:transition>
    <p:dissolv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cs-CZ" b="1" i="1" dirty="0">
                <a:solidFill>
                  <a:schemeClr val="tx1"/>
                </a:solidFill>
                <a:latin typeface="Times New Roman" pitchFamily="18" charset="0"/>
              </a:rPr>
              <a:t>Způsob výkonu koncipientské praxe</a:t>
            </a:r>
          </a:p>
        </p:txBody>
      </p:sp>
      <p:sp>
        <p:nvSpPr>
          <p:cNvPr id="52226" name="Rectangle 3"/>
          <p:cNvSpPr>
            <a:spLocks noGrp="1" noRot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endParaRPr lang="cs-CZ" altLang="cs-CZ">
              <a:effectLst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cs-CZ" altLang="cs-CZ" sz="2800"/>
              <a:t>	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účastí na poskytování právních služeb advokátem, včetně zastupování advokáta při jednotlivých úkonech právní pomoci, </a:t>
            </a:r>
            <a:endParaRPr lang="cs-CZ" altLang="cs-CZ" sz="2800">
              <a:latin typeface="Times New Roman" panose="02020603050405020304" pitchFamily="18" charset="0"/>
            </a:endParaRPr>
          </a:p>
          <a:p>
            <a:pPr eaLnBrk="1" hangingPunct="1"/>
            <a:endParaRPr lang="cs-CZ" altLang="cs-CZ" sz="2800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cs-CZ" altLang="cs-CZ" sz="2800">
                <a:latin typeface="Times New Roman" panose="02020603050405020304" pitchFamily="18" charset="0"/>
              </a:rPr>
              <a:t>	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účastí na výchovných akcích pořádaných Komorou</a:t>
            </a:r>
            <a:r>
              <a:rPr lang="cs-CZ" altLang="cs-CZ" sz="2800">
                <a:latin typeface="Times New Roman" panose="02020603050405020304" pitchFamily="18" charset="0"/>
              </a:rPr>
              <a:t> 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cs-CZ" altLang="cs-CZ" sz="2800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cs-CZ" altLang="cs-CZ" sz="2800">
                <a:latin typeface="Times New Roman" panose="02020603050405020304" pitchFamily="18" charset="0"/>
              </a:rPr>
              <a:t>	délka praxe nejméně tři roky</a:t>
            </a:r>
          </a:p>
          <a:p>
            <a:pPr eaLnBrk="1" hangingPunct="1"/>
            <a:endParaRPr lang="cs-CZ" altLang="cs-CZ" sz="28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527022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76746" y="609600"/>
            <a:ext cx="7171854" cy="1320800"/>
          </a:xfrm>
        </p:spPr>
        <p:txBody>
          <a:bodyPr anchor="ctr">
            <a:normAutofit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cs-CZ" sz="2300" b="1" i="1" dirty="0">
                <a:solidFill>
                  <a:schemeClr val="tx1"/>
                </a:solidFill>
                <a:latin typeface="Times New Roman" pitchFamily="18" charset="0"/>
              </a:rPr>
              <a:t>Účast na výchovných akcích</a:t>
            </a:r>
            <a:br>
              <a:rPr lang="cs-CZ" sz="2300" b="1" i="1" dirty="0">
                <a:solidFill>
                  <a:schemeClr val="tx1"/>
                </a:solidFill>
                <a:latin typeface="Times New Roman" pitchFamily="18" charset="0"/>
              </a:rPr>
            </a:br>
            <a:r>
              <a:rPr lang="cs-CZ" sz="2300" b="1" i="1" dirty="0">
                <a:solidFill>
                  <a:schemeClr val="tx1"/>
                </a:solidFill>
                <a:latin typeface="Times New Roman" pitchFamily="18" charset="0"/>
              </a:rPr>
              <a:t> čl. 5, 8 až 15 usnesení o výchově</a:t>
            </a:r>
          </a:p>
        </p:txBody>
      </p:sp>
      <p:sp>
        <p:nvSpPr>
          <p:cNvPr id="54275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533776" y="1930400"/>
            <a:ext cx="8103494" cy="3740122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endParaRPr lang="cs-CZ" altLang="cs-CZ" sz="1500" dirty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1500" dirty="0"/>
              <a:t>	</a:t>
            </a:r>
            <a:r>
              <a:rPr lang="cs-CZ" alt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Advokát je povinen umo</a:t>
            </a:r>
            <a:r>
              <a:rPr lang="cs-CZ" altLang="cs-CZ" sz="2400" dirty="0">
                <a:latin typeface="Times New Roman" panose="02020603050405020304" pitchFamily="18" charset="0"/>
              </a:rPr>
              <a:t>ž</a:t>
            </a:r>
            <a:r>
              <a:rPr lang="cs-CZ" alt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nit koncipientovi účast na výchovných akcích  pořádaných Komorou podle tohoto usnesení</a:t>
            </a:r>
            <a:r>
              <a:rPr lang="cs-CZ" altLang="cs-CZ" sz="2400" dirty="0">
                <a:latin typeface="Times New Roman" panose="02020603050405020304" pitchFamily="18" charset="0"/>
              </a:rPr>
              <a:t>. </a:t>
            </a:r>
            <a:r>
              <a:rPr lang="cs-CZ" alt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Porušení této povinnosti advokáta může být posouzeno jako kárné provinění </a:t>
            </a:r>
            <a:r>
              <a:rPr lang="cs-CZ" altLang="cs-CZ" sz="2400" dirty="0">
                <a:latin typeface="Times New Roman" panose="02020603050405020304" pitchFamily="18" charset="0"/>
              </a:rPr>
              <a:t>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cs-CZ" altLang="cs-CZ" sz="2400" dirty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400" dirty="0">
                <a:latin typeface="Times New Roman" panose="02020603050405020304" pitchFamily="18" charset="0"/>
              </a:rPr>
              <a:t>	Povinná účast :   „vstupní“ školení (čl. 9)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400" dirty="0">
                <a:latin typeface="Times New Roman" panose="02020603050405020304" pitchFamily="18" charset="0"/>
              </a:rPr>
              <a:t>				 povinné semináře (čl. 10)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sz="2400" dirty="0">
                <a:latin typeface="Times New Roman" panose="02020603050405020304" pitchFamily="18" charset="0"/>
              </a:rPr>
              <a:t>				 volitelné semináře (čl. 10a)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1A9FAA5B-F2BB-4280-9C6C-B82EF6DE4E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7400" y="4122004"/>
            <a:ext cx="2999740" cy="1996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51641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cs-CZ" sz="3200" b="1" i="1" dirty="0">
                <a:solidFill>
                  <a:schemeClr val="tx1"/>
                </a:solidFill>
                <a:latin typeface="Times New Roman" pitchFamily="18" charset="0"/>
              </a:rPr>
              <a:t>Důsledky účasti a neúčasti na výchovných akcích</a:t>
            </a:r>
            <a:br>
              <a:rPr lang="cs-CZ" sz="3200" b="1" i="1" dirty="0">
                <a:solidFill>
                  <a:schemeClr val="tx1"/>
                </a:solidFill>
                <a:latin typeface="Times New Roman" pitchFamily="18" charset="0"/>
              </a:rPr>
            </a:br>
            <a:r>
              <a:rPr lang="cs-CZ" sz="3200" b="1" i="1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cs-CZ" sz="2400" b="1" i="1" dirty="0">
                <a:solidFill>
                  <a:schemeClr val="tx1"/>
                </a:solidFill>
                <a:latin typeface="Times New Roman" pitchFamily="18" charset="0"/>
              </a:rPr>
              <a:t>čl. 12 usnesení o výchově</a:t>
            </a:r>
          </a:p>
        </p:txBody>
      </p:sp>
      <p:sp>
        <p:nvSpPr>
          <p:cNvPr id="59395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cs-CZ" altLang="cs-CZ" sz="2800" u="sng" dirty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cs-CZ" altLang="cs-CZ" sz="2800" dirty="0"/>
              <a:t> 	</a:t>
            </a:r>
            <a:r>
              <a:rPr lang="cs-CZ" altLang="cs-CZ" sz="2800" u="sng" dirty="0">
                <a:latin typeface="Times New Roman" panose="02020603050405020304" pitchFamily="18" charset="0"/>
              </a:rPr>
              <a:t>Ř</a:t>
            </a:r>
            <a:r>
              <a:rPr lang="cs-CZ" altLang="cs-CZ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ádná</a:t>
            </a:r>
            <a:r>
              <a:rPr lang="cs-CZ" alt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ú</a:t>
            </a:r>
            <a:r>
              <a:rPr lang="cs-CZ" altLang="cs-CZ" sz="2800" dirty="0">
                <a:latin typeface="Times New Roman" panose="02020603050405020304" pitchFamily="18" charset="0"/>
              </a:rPr>
              <a:t>č</a:t>
            </a:r>
            <a:r>
              <a:rPr lang="cs-CZ" alt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ast na výchovných akcích </a:t>
            </a:r>
            <a:r>
              <a:rPr lang="cs-CZ" altLang="cs-CZ" sz="2800" dirty="0">
                <a:latin typeface="Times New Roman" panose="02020603050405020304" pitchFamily="18" charset="0"/>
              </a:rPr>
              <a:t>je </a:t>
            </a:r>
            <a:r>
              <a:rPr lang="cs-CZ" alt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jedn</a:t>
            </a:r>
            <a:r>
              <a:rPr lang="cs-CZ" altLang="cs-CZ" sz="2800" dirty="0">
                <a:latin typeface="Times New Roman" panose="02020603050405020304" pitchFamily="18" charset="0"/>
              </a:rPr>
              <a:t>ou</a:t>
            </a:r>
            <a:r>
              <a:rPr lang="cs-CZ" alt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 podmínek</a:t>
            </a:r>
            <a:r>
              <a:rPr lang="cs-CZ" altLang="cs-CZ" sz="2800" dirty="0">
                <a:latin typeface="Times New Roman" panose="02020603050405020304" pitchFamily="18" charset="0"/>
              </a:rPr>
              <a:t> pro</a:t>
            </a:r>
            <a:r>
              <a:rPr lang="cs-CZ" alt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z="2800" dirty="0">
                <a:latin typeface="Times New Roman" panose="02020603050405020304" pitchFamily="18" charset="0"/>
              </a:rPr>
              <a:t>možnost skládat</a:t>
            </a:r>
            <a:r>
              <a:rPr lang="cs-CZ" alt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advokátní zkouš</a:t>
            </a:r>
            <a:r>
              <a:rPr lang="cs-CZ" altLang="cs-CZ" sz="2800" u="sng" dirty="0">
                <a:latin typeface="Times New Roman" panose="02020603050405020304" pitchFamily="18" charset="0"/>
              </a:rPr>
              <a:t>ku.</a:t>
            </a:r>
            <a:r>
              <a:rPr lang="cs-CZ" altLang="cs-CZ" u="sng" dirty="0">
                <a:latin typeface="Times New Roman" panose="02020603050405020304" pitchFamily="18" charset="0"/>
              </a:rPr>
              <a:t> 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cs-CZ" altLang="cs-CZ" u="sng" dirty="0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cs-CZ" altLang="cs-CZ" sz="2800" dirty="0">
                <a:latin typeface="Times New Roman" panose="02020603050405020304" pitchFamily="18" charset="0"/>
              </a:rPr>
              <a:t>	</a:t>
            </a:r>
            <a:r>
              <a:rPr lang="cs-CZ" alt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Neúčast koncipienta na školení, povinných seminářích v příslušném roce trvání právní praxe a volitelných seminářích, m</a:t>
            </a:r>
            <a:r>
              <a:rPr lang="cs-CZ" altLang="cs-CZ" sz="2800" dirty="0">
                <a:latin typeface="Times New Roman" panose="02020603050405020304" pitchFamily="18" charset="0"/>
              </a:rPr>
              <a:t>ůže</a:t>
            </a:r>
            <a:r>
              <a:rPr lang="cs-CZ" alt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být </a:t>
            </a:r>
            <a:r>
              <a:rPr lang="cs-CZ" altLang="cs-CZ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kárn</a:t>
            </a:r>
            <a:r>
              <a:rPr lang="cs-CZ" altLang="cs-CZ" sz="2800" u="sng" dirty="0">
                <a:latin typeface="Times New Roman" panose="02020603050405020304" pitchFamily="18" charset="0"/>
              </a:rPr>
              <a:t>ým</a:t>
            </a:r>
            <a:r>
              <a:rPr lang="cs-CZ" altLang="cs-CZ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provin</a:t>
            </a:r>
            <a:r>
              <a:rPr lang="cs-CZ" altLang="cs-CZ" sz="2800" u="sng" dirty="0">
                <a:latin typeface="Times New Roman" panose="02020603050405020304" pitchFamily="18" charset="0"/>
              </a:rPr>
              <a:t>ě</a:t>
            </a:r>
            <a:r>
              <a:rPr lang="cs-CZ" altLang="cs-CZ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ní</a:t>
            </a:r>
            <a:r>
              <a:rPr lang="cs-CZ" altLang="cs-CZ" sz="2800" u="sng" dirty="0">
                <a:latin typeface="Times New Roman" panose="02020603050405020304" pitchFamily="18" charset="0"/>
              </a:rPr>
              <a:t>m.</a:t>
            </a:r>
            <a:r>
              <a:rPr lang="cs-CZ" altLang="cs-CZ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300511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cs-CZ" b="1" i="1" dirty="0">
                <a:solidFill>
                  <a:schemeClr val="tx1"/>
                </a:solidFill>
                <a:latin typeface="Times New Roman" pitchFamily="18" charset="0"/>
              </a:rPr>
              <a:t>Praxe u jiného subjektu</a:t>
            </a:r>
            <a:br>
              <a:rPr lang="cs-CZ" b="1" i="1" dirty="0">
                <a:solidFill>
                  <a:schemeClr val="tx1"/>
                </a:solidFill>
                <a:latin typeface="Times New Roman" pitchFamily="18" charset="0"/>
              </a:rPr>
            </a:br>
            <a:r>
              <a:rPr lang="cs-CZ" sz="3200" b="1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cs-CZ" sz="2400" b="1" i="1" dirty="0">
                <a:solidFill>
                  <a:schemeClr val="tx1"/>
                </a:solidFill>
                <a:latin typeface="Times New Roman" pitchFamily="18" charset="0"/>
              </a:rPr>
              <a:t>čl. 4 usnesení o výchově</a:t>
            </a:r>
          </a:p>
        </p:txBody>
      </p:sp>
      <p:sp>
        <p:nvSpPr>
          <p:cNvPr id="51203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677334" y="1910081"/>
            <a:ext cx="8596668" cy="4511040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sz="2800" dirty="0"/>
              <a:t>	</a:t>
            </a:r>
            <a:r>
              <a:rPr lang="cs-CZ" sz="2800" dirty="0">
                <a:latin typeface="Times New Roman" pitchFamily="18" charset="0"/>
              </a:rPr>
              <a:t>Pokud </a:t>
            </a:r>
            <a:r>
              <a:rPr lang="cs-CZ" sz="2800" dirty="0">
                <a:latin typeface="Times New Roman" pitchFamily="18" charset="0"/>
                <a:cs typeface="Times New Roman" pitchFamily="18" charset="0"/>
              </a:rPr>
              <a:t>pracovní poměr </a:t>
            </a:r>
            <a:r>
              <a:rPr lang="cs-CZ" sz="2800" dirty="0">
                <a:latin typeface="Times New Roman" pitchFamily="18" charset="0"/>
              </a:rPr>
              <a:t>u advokáta trvá </a:t>
            </a:r>
            <a:r>
              <a:rPr lang="cs-CZ" sz="2800" dirty="0">
                <a:latin typeface="Times New Roman" pitchFamily="18" charset="0"/>
                <a:cs typeface="Times New Roman" pitchFamily="18" charset="0"/>
              </a:rPr>
              <a:t>alespoň </a:t>
            </a:r>
            <a:r>
              <a:rPr lang="cs-CZ" sz="2800" dirty="0">
                <a:latin typeface="Times New Roman" pitchFamily="18" charset="0"/>
              </a:rPr>
              <a:t>6</a:t>
            </a:r>
            <a:r>
              <a:rPr lang="cs-CZ" sz="2800" dirty="0">
                <a:latin typeface="Times New Roman" pitchFamily="18" charset="0"/>
                <a:cs typeface="Times New Roman" pitchFamily="18" charset="0"/>
              </a:rPr>
              <a:t> měsíců, </a:t>
            </a:r>
            <a:r>
              <a:rPr lang="cs-CZ" sz="2800" dirty="0">
                <a:latin typeface="Times New Roman" pitchFamily="18" charset="0"/>
              </a:rPr>
              <a:t>pak advokát koncipientovi umožní:</a:t>
            </a:r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sz="2800" dirty="0">
                <a:latin typeface="Times New Roman" pitchFamily="18" charset="0"/>
              </a:rPr>
              <a:t>	právní </a:t>
            </a:r>
            <a:r>
              <a:rPr lang="cs-CZ" sz="2800" dirty="0">
                <a:latin typeface="Times New Roman" pitchFamily="18" charset="0"/>
                <a:cs typeface="Times New Roman" pitchFamily="18" charset="0"/>
              </a:rPr>
              <a:t>prax</a:t>
            </a:r>
            <a:r>
              <a:rPr lang="cs-CZ" sz="2800" dirty="0">
                <a:latin typeface="Times New Roman" pitchFamily="18" charset="0"/>
              </a:rPr>
              <a:t>i</a:t>
            </a:r>
            <a:r>
              <a:rPr lang="cs-CZ" sz="2800" dirty="0">
                <a:latin typeface="Times New Roman" pitchFamily="18" charset="0"/>
                <a:cs typeface="Times New Roman" pitchFamily="18" charset="0"/>
              </a:rPr>
              <a:t> nepřesahující </a:t>
            </a:r>
            <a:r>
              <a:rPr lang="cs-CZ" sz="2800" dirty="0">
                <a:latin typeface="Times New Roman" pitchFamily="18" charset="0"/>
              </a:rPr>
              <a:t>6</a:t>
            </a:r>
            <a:r>
              <a:rPr lang="cs-CZ" sz="2800" dirty="0">
                <a:latin typeface="Times New Roman" pitchFamily="18" charset="0"/>
                <a:cs typeface="Times New Roman" pitchFamily="18" charset="0"/>
              </a:rPr>
              <a:t> měsíců u advokáta, soudu, státního zastupitelství, notáře, patentového zástupce, daňového poradce</a:t>
            </a:r>
            <a:r>
              <a:rPr lang="cs-CZ" sz="2800" dirty="0">
                <a:latin typeface="Times New Roman" pitchFamily="18" charset="0"/>
              </a:rPr>
              <a:t>,</a:t>
            </a:r>
            <a:r>
              <a:rPr lang="cs-CZ" sz="2800" dirty="0">
                <a:latin typeface="Times New Roman" pitchFamily="18" charset="0"/>
                <a:cs typeface="Times New Roman" pitchFamily="18" charset="0"/>
              </a:rPr>
              <a:t> stálého rozhodčího soudu</a:t>
            </a:r>
            <a:r>
              <a:rPr lang="cs-CZ" sz="2800" dirty="0">
                <a:latin typeface="Times New Roman" pitchFamily="18" charset="0"/>
              </a:rPr>
              <a:t>, </a:t>
            </a:r>
            <a:r>
              <a:rPr lang="cs-CZ" sz="2800" dirty="0">
                <a:latin typeface="Times New Roman" pitchFamily="18" charset="0"/>
                <a:cs typeface="Times New Roman" pitchFamily="18" charset="0"/>
              </a:rPr>
              <a:t>jiného subjektu či orgánu, pokud přispěje k výchově advokátního koncipienta.</a:t>
            </a:r>
          </a:p>
          <a:p>
            <a:pPr eaLnBrk="1" hangingPunct="1">
              <a:lnSpc>
                <a:spcPct val="90000"/>
              </a:lnSpc>
              <a:defRPr/>
            </a:pPr>
            <a:endParaRPr lang="cs-CZ" sz="28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039963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cs-CZ" b="1" i="1" dirty="0">
                <a:solidFill>
                  <a:schemeClr val="tx1"/>
                </a:solidFill>
                <a:latin typeface="Times New Roman" pitchFamily="18" charset="0"/>
              </a:rPr>
              <a:t>Vedení záznamů</a:t>
            </a:r>
            <a:br>
              <a:rPr lang="cs-CZ" b="1" i="1" dirty="0">
                <a:solidFill>
                  <a:schemeClr val="tx1"/>
                </a:solidFill>
                <a:latin typeface="Times New Roman" pitchFamily="18" charset="0"/>
              </a:rPr>
            </a:br>
            <a:r>
              <a:rPr lang="cs-CZ" b="1" i="1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cs-CZ" sz="2400" b="1" i="1" dirty="0">
                <a:solidFill>
                  <a:schemeClr val="tx1"/>
                </a:solidFill>
                <a:latin typeface="Times New Roman" pitchFamily="18" charset="0"/>
              </a:rPr>
              <a:t>čl. 7 usnesení o výchově</a:t>
            </a:r>
          </a:p>
        </p:txBody>
      </p:sp>
      <p:sp>
        <p:nvSpPr>
          <p:cNvPr id="58371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buFont typeface="Wingdings" panose="05000000000000000000" pitchFamily="2" charset="2"/>
              <a:buNone/>
              <a:defRPr/>
            </a:pPr>
            <a:endParaRPr lang="cs-CZ" sz="280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sz="2800"/>
              <a:t>	</a:t>
            </a:r>
            <a:r>
              <a:rPr lang="cs-CZ" sz="2800">
                <a:latin typeface="Times New Roman" pitchFamily="18" charset="0"/>
              </a:rPr>
              <a:t>Koncipient je </a:t>
            </a:r>
            <a:r>
              <a:rPr lang="cs-CZ" sz="2800" u="sng">
                <a:latin typeface="Times New Roman" pitchFamily="18" charset="0"/>
              </a:rPr>
              <a:t>povinen</a:t>
            </a:r>
            <a:r>
              <a:rPr lang="cs-CZ" sz="2800">
                <a:latin typeface="Times New Roman" pitchFamily="18" charset="0"/>
              </a:rPr>
              <a:t> vést </a:t>
            </a:r>
            <a:r>
              <a:rPr lang="cs-CZ" sz="2800">
                <a:latin typeface="Times New Roman" pitchFamily="18" charset="0"/>
                <a:cs typeface="Times New Roman" pitchFamily="18" charset="0"/>
              </a:rPr>
              <a:t>záznamy o všech </a:t>
            </a:r>
            <a:r>
              <a:rPr lang="cs-CZ" sz="2800" u="sng">
                <a:latin typeface="Times New Roman" pitchFamily="18" charset="0"/>
                <a:cs typeface="Times New Roman" pitchFamily="18" charset="0"/>
              </a:rPr>
              <a:t>významnějších</a:t>
            </a:r>
            <a:r>
              <a:rPr lang="cs-CZ" sz="2800">
                <a:latin typeface="Times New Roman" pitchFamily="18" charset="0"/>
                <a:cs typeface="Times New Roman" pitchFamily="18" charset="0"/>
              </a:rPr>
              <a:t> úkonech právních služeb, kterých se zúčastnil nebo při kterých zastupoval advokáta</a:t>
            </a:r>
            <a:endParaRPr lang="cs-CZ" sz="2800">
              <a:latin typeface="Times New Roman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  <a:defRPr/>
            </a:pPr>
            <a:endParaRPr lang="cs-CZ" sz="280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sz="2800">
                <a:latin typeface="Times New Roman" pitchFamily="18" charset="0"/>
              </a:rPr>
              <a:t>	Z</a:t>
            </a:r>
            <a:r>
              <a:rPr lang="cs-CZ" sz="2800">
                <a:latin typeface="Times New Roman" pitchFamily="18" charset="0"/>
                <a:cs typeface="Times New Roman" pitchFamily="18" charset="0"/>
              </a:rPr>
              <a:t>áznam musí obsahovat </a:t>
            </a:r>
            <a:r>
              <a:rPr lang="cs-CZ" sz="2800">
                <a:latin typeface="Times New Roman" pitchFamily="18" charset="0"/>
              </a:rPr>
              <a:t>(alespoň) </a:t>
            </a:r>
            <a:r>
              <a:rPr lang="cs-CZ" sz="2800">
                <a:latin typeface="Times New Roman" pitchFamily="18" charset="0"/>
                <a:cs typeface="Times New Roman" pitchFamily="18" charset="0"/>
              </a:rPr>
              <a:t>datum úkonu a jeho stručný popis</a:t>
            </a:r>
            <a:r>
              <a:rPr lang="cs-CZ" sz="2800">
                <a:latin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9021986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 anchor="t">
            <a:normAutofit/>
          </a:bodyPr>
          <a:lstStyle/>
          <a:p>
            <a:pPr eaLnBrk="1" hangingPunct="1">
              <a:defRPr/>
            </a:pPr>
            <a:r>
              <a:rPr lang="cs-CZ" b="1" i="1" dirty="0">
                <a:solidFill>
                  <a:schemeClr val="tx1"/>
                </a:solidFill>
                <a:latin typeface="Times New Roman" pitchFamily="18" charset="0"/>
              </a:rPr>
              <a:t>Příprava na advokátní zkoušku</a:t>
            </a:r>
            <a:br>
              <a:rPr lang="cs-CZ" b="1" i="1" dirty="0">
                <a:solidFill>
                  <a:schemeClr val="tx1"/>
                </a:solidFill>
                <a:latin typeface="Times New Roman" pitchFamily="18" charset="0"/>
              </a:rPr>
            </a:br>
            <a:r>
              <a:rPr lang="cs-CZ" b="1" i="1" dirty="0">
                <a:solidFill>
                  <a:schemeClr val="tx1"/>
                </a:solidFill>
                <a:latin typeface="Times New Roman" pitchFamily="18" charset="0"/>
              </a:rPr>
              <a:t> čl. 6 usnesení o výchově</a:t>
            </a:r>
          </a:p>
        </p:txBody>
      </p:sp>
      <p:sp>
        <p:nvSpPr>
          <p:cNvPr id="6246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677334" y="2160590"/>
            <a:ext cx="6507363" cy="370127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endParaRPr lang="cs-CZ" dirty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dirty="0"/>
              <a:t>	</a:t>
            </a:r>
            <a:r>
              <a:rPr lang="cs-CZ" dirty="0">
                <a:latin typeface="Times New Roman" pitchFamily="18" charset="0"/>
                <a:cs typeface="Times New Roman" pitchFamily="18" charset="0"/>
              </a:rPr>
              <a:t>Advokát je povinen umo</a:t>
            </a:r>
            <a:r>
              <a:rPr lang="cs-CZ" dirty="0">
                <a:latin typeface="Times New Roman" pitchFamily="18" charset="0"/>
              </a:rPr>
              <a:t>ž</a:t>
            </a:r>
            <a:r>
              <a:rPr lang="cs-CZ" dirty="0">
                <a:latin typeface="Times New Roman" pitchFamily="18" charset="0"/>
                <a:cs typeface="Times New Roman" pitchFamily="18" charset="0"/>
              </a:rPr>
              <a:t>nit koncipientovi p</a:t>
            </a:r>
            <a:r>
              <a:rPr lang="cs-CZ" dirty="0">
                <a:latin typeface="Times New Roman" pitchFamily="18" charset="0"/>
              </a:rPr>
              <a:t>ř</a:t>
            </a:r>
            <a:r>
              <a:rPr lang="cs-CZ" dirty="0">
                <a:latin typeface="Times New Roman" pitchFamily="18" charset="0"/>
                <a:cs typeface="Times New Roman" pitchFamily="18" charset="0"/>
              </a:rPr>
              <a:t>ípravu na advokátní zkoušku v délce alespo</a:t>
            </a:r>
            <a:r>
              <a:rPr lang="cs-CZ" dirty="0">
                <a:latin typeface="Times New Roman" pitchFamily="18" charset="0"/>
              </a:rPr>
              <a:t>ň</a:t>
            </a:r>
            <a:r>
              <a:rPr lang="cs-CZ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u="sng" dirty="0">
                <a:latin typeface="Times New Roman" pitchFamily="18" charset="0"/>
                <a:cs typeface="Times New Roman" pitchFamily="18" charset="0"/>
              </a:rPr>
              <a:t>jednoho měsíce</a:t>
            </a:r>
            <a:r>
              <a:rPr lang="cs-CZ" dirty="0">
                <a:latin typeface="Times New Roman" pitchFamily="18" charset="0"/>
              </a:rPr>
              <a:t> a</a:t>
            </a:r>
            <a:r>
              <a:rPr lang="cs-CZ" dirty="0">
                <a:latin typeface="Times New Roman" pitchFamily="18" charset="0"/>
                <a:cs typeface="Times New Roman" pitchFamily="18" charset="0"/>
              </a:rPr>
              <a:t> ú</a:t>
            </a:r>
            <a:r>
              <a:rPr lang="cs-CZ" dirty="0">
                <a:latin typeface="Times New Roman" pitchFamily="18" charset="0"/>
              </a:rPr>
              <a:t>č</a:t>
            </a:r>
            <a:r>
              <a:rPr lang="cs-CZ" dirty="0">
                <a:latin typeface="Times New Roman" pitchFamily="18" charset="0"/>
                <a:cs typeface="Times New Roman" pitchFamily="18" charset="0"/>
              </a:rPr>
              <a:t>ast u advokátní zkoušky</a:t>
            </a:r>
            <a:r>
              <a:rPr lang="cs-CZ" dirty="0">
                <a:latin typeface="Times New Roman" pitchFamily="18" charset="0"/>
              </a:rPr>
              <a:t>,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dirty="0">
                <a:latin typeface="Times New Roman" pitchFamily="18" charset="0"/>
              </a:rPr>
              <a:t>	k</a:t>
            </a:r>
            <a:r>
              <a:rPr lang="cs-CZ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dirty="0">
                <a:latin typeface="Times New Roman" pitchFamily="18" charset="0"/>
              </a:rPr>
              <a:t>přípravě na </a:t>
            </a:r>
            <a:r>
              <a:rPr lang="cs-CZ" dirty="0">
                <a:latin typeface="Times New Roman" pitchFamily="18" charset="0"/>
                <a:cs typeface="Times New Roman" pitchFamily="18" charset="0"/>
              </a:rPr>
              <a:t>opakovanou zkoušku</a:t>
            </a:r>
            <a:r>
              <a:rPr lang="cs-CZ" dirty="0">
                <a:latin typeface="Times New Roman" pitchFamily="18" charset="0"/>
              </a:rPr>
              <a:t> </a:t>
            </a:r>
            <a:r>
              <a:rPr lang="cs-CZ" dirty="0">
                <a:latin typeface="Times New Roman" pitchFamily="18" charset="0"/>
                <a:cs typeface="Times New Roman" pitchFamily="18" charset="0"/>
              </a:rPr>
              <a:t>alespo</a:t>
            </a:r>
            <a:r>
              <a:rPr lang="cs-CZ" dirty="0">
                <a:latin typeface="Times New Roman" pitchFamily="18" charset="0"/>
              </a:rPr>
              <a:t>ň</a:t>
            </a:r>
            <a:r>
              <a:rPr lang="cs-CZ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u="sng" dirty="0">
                <a:latin typeface="Times New Roman" pitchFamily="18" charset="0"/>
              </a:rPr>
              <a:t>2</a:t>
            </a:r>
            <a:r>
              <a:rPr lang="cs-CZ" u="sng" dirty="0">
                <a:latin typeface="Times New Roman" pitchFamily="18" charset="0"/>
                <a:cs typeface="Times New Roman" pitchFamily="18" charset="0"/>
              </a:rPr>
              <a:t> týdn</a:t>
            </a:r>
            <a:r>
              <a:rPr lang="cs-CZ" u="sng" dirty="0">
                <a:latin typeface="Times New Roman" pitchFamily="18" charset="0"/>
              </a:rPr>
              <a:t>y</a:t>
            </a:r>
            <a:r>
              <a:rPr lang="cs-CZ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>
              <a:defRPr/>
            </a:pPr>
            <a:endParaRPr lang="cs-CZ" dirty="0">
              <a:latin typeface="Times New Roman" pitchFamily="18" charset="0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053E43C8-C1D5-45A8-A64A-7C54B7082B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84697" y="2160590"/>
            <a:ext cx="2763975" cy="1978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18389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77334" y="609600"/>
            <a:ext cx="8596668" cy="1747520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cs-CZ" b="1" i="1" dirty="0">
                <a:solidFill>
                  <a:schemeClr val="tx1"/>
                </a:solidFill>
                <a:latin typeface="Times New Roman" pitchFamily="18" charset="0"/>
              </a:rPr>
              <a:t>Substituce</a:t>
            </a:r>
            <a:br>
              <a:rPr lang="cs-CZ" b="1" i="1" dirty="0">
                <a:solidFill>
                  <a:schemeClr val="tx1"/>
                </a:solidFill>
                <a:latin typeface="Times New Roman" pitchFamily="18" charset="0"/>
              </a:rPr>
            </a:br>
            <a:r>
              <a:rPr lang="cs-CZ" b="1" i="1" dirty="0">
                <a:solidFill>
                  <a:schemeClr val="tx1"/>
                </a:solidFill>
                <a:latin typeface="Times New Roman" pitchFamily="18" charset="0"/>
              </a:rPr>
              <a:t> čl. 2 usnesení o substitučním oprávnění</a:t>
            </a:r>
            <a:r>
              <a:rPr lang="cs-CZ" b="1" i="1" dirty="0">
                <a:solidFill>
                  <a:schemeClr val="tx1"/>
                </a:solidFill>
              </a:rPr>
              <a:t> </a:t>
            </a:r>
            <a:br>
              <a:rPr lang="cs-CZ" sz="2800" b="1" i="1" dirty="0">
                <a:solidFill>
                  <a:schemeClr val="tx1"/>
                </a:solidFill>
              </a:rPr>
            </a:br>
            <a:r>
              <a:rPr lang="cs-CZ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6/1998 Věstníku ČAK</a:t>
            </a:r>
          </a:p>
        </p:txBody>
      </p:sp>
      <p:sp>
        <p:nvSpPr>
          <p:cNvPr id="64515" name="Rectangle 3"/>
          <p:cNvSpPr>
            <a:spLocks noGrp="1" noRot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eaLnBrk="1" hangingPunct="1">
              <a:defRPr/>
            </a:pPr>
            <a:endParaRPr lang="cs-CZ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sz="2800"/>
              <a:t>	</a:t>
            </a:r>
            <a:r>
              <a:rPr lang="cs-CZ" sz="2800">
                <a:latin typeface="Times New Roman" pitchFamily="18" charset="0"/>
              </a:rPr>
              <a:t>Advokát může koncipienta pověřit </a:t>
            </a:r>
            <a:r>
              <a:rPr lang="cs-CZ" sz="2800" u="sng">
                <a:latin typeface="Times New Roman" pitchFamily="18" charset="0"/>
              </a:rPr>
              <a:t>pouze</a:t>
            </a:r>
            <a:r>
              <a:rPr lang="cs-CZ" sz="2800" u="sng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800" u="sng">
                <a:latin typeface="Times New Roman" pitchFamily="18" charset="0"/>
              </a:rPr>
              <a:t>t</a:t>
            </a:r>
            <a:r>
              <a:rPr lang="cs-CZ" sz="2800" u="sng">
                <a:latin typeface="Times New Roman" pitchFamily="18" charset="0"/>
                <a:cs typeface="Times New Roman" pitchFamily="18" charset="0"/>
              </a:rPr>
              <a:t>akov</a:t>
            </a:r>
            <a:r>
              <a:rPr lang="cs-CZ" sz="2800" u="sng">
                <a:latin typeface="Times New Roman" pitchFamily="18" charset="0"/>
              </a:rPr>
              <a:t>ým</a:t>
            </a:r>
            <a:r>
              <a:rPr lang="cs-CZ" sz="2800">
                <a:latin typeface="Times New Roman" pitchFamily="18" charset="0"/>
                <a:cs typeface="Times New Roman" pitchFamily="18" charset="0"/>
              </a:rPr>
              <a:t> úkon</a:t>
            </a:r>
            <a:r>
              <a:rPr lang="cs-CZ" sz="2800">
                <a:latin typeface="Times New Roman" pitchFamily="18" charset="0"/>
              </a:rPr>
              <a:t>em právní pomoci</a:t>
            </a:r>
            <a:r>
              <a:rPr lang="cs-CZ" sz="280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cs-CZ" sz="2800" u="sng">
                <a:latin typeface="Times New Roman" pitchFamily="18" charset="0"/>
                <a:cs typeface="Times New Roman" pitchFamily="18" charset="0"/>
              </a:rPr>
              <a:t>u n</a:t>
            </a:r>
            <a:r>
              <a:rPr lang="cs-CZ" sz="2800" u="sng">
                <a:latin typeface="Times New Roman" pitchFamily="18" charset="0"/>
              </a:rPr>
              <a:t>ě</a:t>
            </a:r>
            <a:r>
              <a:rPr lang="cs-CZ" sz="2800" u="sng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cs-CZ" sz="2800" u="sng">
                <a:latin typeface="Times New Roman" pitchFamily="18" charset="0"/>
              </a:rPr>
              <a:t>ož</a:t>
            </a:r>
            <a:r>
              <a:rPr lang="cs-CZ" sz="2800" u="sng">
                <a:latin typeface="Times New Roman" pitchFamily="18" charset="0"/>
                <a:cs typeface="Times New Roman" pitchFamily="18" charset="0"/>
              </a:rPr>
              <a:t> lze</a:t>
            </a:r>
            <a:r>
              <a:rPr lang="cs-CZ" sz="2800">
                <a:latin typeface="Times New Roman" pitchFamily="18" charset="0"/>
                <a:cs typeface="Times New Roman" pitchFamily="18" charset="0"/>
              </a:rPr>
              <a:t> vzhledem ke znalostem, osobním vlastnostem a dosavadní praxi</a:t>
            </a:r>
            <a:r>
              <a:rPr lang="cs-CZ" sz="2800">
                <a:latin typeface="Times New Roman" pitchFamily="18" charset="0"/>
              </a:rPr>
              <a:t> koncipienta</a:t>
            </a:r>
            <a:r>
              <a:rPr lang="cs-CZ" sz="2800">
                <a:latin typeface="Times New Roman" pitchFamily="18" charset="0"/>
                <a:cs typeface="Times New Roman" pitchFamily="18" charset="0"/>
              </a:rPr>
              <a:t>, jakož i vzhledem k povaze v</a:t>
            </a:r>
            <a:r>
              <a:rPr lang="cs-CZ" sz="2800">
                <a:latin typeface="Times New Roman" pitchFamily="18" charset="0"/>
              </a:rPr>
              <a:t>ě</a:t>
            </a:r>
            <a:r>
              <a:rPr lang="cs-CZ" sz="2800">
                <a:latin typeface="Times New Roman" pitchFamily="18" charset="0"/>
                <a:cs typeface="Times New Roman" pitchFamily="18" charset="0"/>
              </a:rPr>
              <a:t>ci </a:t>
            </a:r>
            <a:r>
              <a:rPr lang="cs-CZ" sz="2800" u="sng">
                <a:latin typeface="Times New Roman" pitchFamily="18" charset="0"/>
                <a:cs typeface="Times New Roman" pitchFamily="18" charset="0"/>
              </a:rPr>
              <a:t>předpokládat, </a:t>
            </a:r>
            <a:r>
              <a:rPr lang="cs-CZ" sz="2800" u="sng">
                <a:latin typeface="Times New Roman" pitchFamily="18" charset="0"/>
              </a:rPr>
              <a:t>ž</a:t>
            </a:r>
            <a:r>
              <a:rPr lang="cs-CZ" sz="2800" u="sng">
                <a:latin typeface="Times New Roman" pitchFamily="18" charset="0"/>
                <a:cs typeface="Times New Roman" pitchFamily="18" charset="0"/>
              </a:rPr>
              <a:t>e </a:t>
            </a:r>
            <a:r>
              <a:rPr lang="cs-CZ" sz="2800">
                <a:latin typeface="Times New Roman" pitchFamily="18" charset="0"/>
              </a:rPr>
              <a:t>koncipient úkon</a:t>
            </a:r>
            <a:r>
              <a:rPr lang="cs-CZ" sz="2800" u="sng">
                <a:latin typeface="Times New Roman" pitchFamily="18" charset="0"/>
                <a:cs typeface="Times New Roman" pitchFamily="18" charset="0"/>
              </a:rPr>
              <a:t> provede</a:t>
            </a:r>
            <a:r>
              <a:rPr lang="cs-CZ" sz="2800">
                <a:latin typeface="Times New Roman" pitchFamily="18" charset="0"/>
                <a:cs typeface="Times New Roman" pitchFamily="18" charset="0"/>
              </a:rPr>
              <a:t> s pot</a:t>
            </a:r>
            <a:r>
              <a:rPr lang="cs-CZ" sz="2800">
                <a:latin typeface="Times New Roman" pitchFamily="18" charset="0"/>
              </a:rPr>
              <a:t>ř</a:t>
            </a:r>
            <a:r>
              <a:rPr lang="cs-CZ" sz="2800">
                <a:latin typeface="Times New Roman" pitchFamily="18" charset="0"/>
                <a:cs typeface="Times New Roman" pitchFamily="18" charset="0"/>
              </a:rPr>
              <a:t>ebnou odbornou </a:t>
            </a:r>
            <a:r>
              <a:rPr lang="cs-CZ" sz="2800" u="sng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cs-CZ" sz="2800" u="sng">
                <a:latin typeface="Times New Roman" pitchFamily="18" charset="0"/>
              </a:rPr>
              <a:t>éč</a:t>
            </a:r>
            <a:r>
              <a:rPr lang="cs-CZ" sz="2800" u="sng">
                <a:latin typeface="Times New Roman" pitchFamily="18" charset="0"/>
                <a:cs typeface="Times New Roman" pitchFamily="18" charset="0"/>
              </a:rPr>
              <a:t>í a v souladu</a:t>
            </a:r>
            <a:r>
              <a:rPr lang="cs-CZ" sz="2800">
                <a:latin typeface="Times New Roman" pitchFamily="18" charset="0"/>
                <a:cs typeface="Times New Roman" pitchFamily="18" charset="0"/>
              </a:rPr>
              <a:t> s právy a povinnostmi</a:t>
            </a:r>
            <a:r>
              <a:rPr lang="cs-CZ" sz="2800">
                <a:latin typeface="Times New Roman" pitchFamily="18" charset="0"/>
              </a:rPr>
              <a:t> </a:t>
            </a:r>
            <a:r>
              <a:rPr lang="cs-CZ" sz="2800">
                <a:latin typeface="Times New Roman" pitchFamily="18" charset="0"/>
                <a:cs typeface="Times New Roman" pitchFamily="18" charset="0"/>
              </a:rPr>
              <a:t>advokáta vyplývají</a:t>
            </a:r>
            <a:r>
              <a:rPr lang="cs-CZ" sz="2800">
                <a:latin typeface="Times New Roman" pitchFamily="18" charset="0"/>
              </a:rPr>
              <a:t>cími</a:t>
            </a:r>
            <a:r>
              <a:rPr lang="cs-CZ" sz="2800">
                <a:latin typeface="Times New Roman" pitchFamily="18" charset="0"/>
                <a:cs typeface="Times New Roman" pitchFamily="18" charset="0"/>
              </a:rPr>
              <a:t> ze  zákona a ze stavovských předpisů.</a:t>
            </a:r>
          </a:p>
          <a:p>
            <a:pPr eaLnBrk="1" hangingPunct="1">
              <a:defRPr/>
            </a:pPr>
            <a:endParaRPr lang="cs-CZ" sz="28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98772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 anchor="t">
            <a:normAutofit/>
          </a:bodyPr>
          <a:lstStyle/>
          <a:p>
            <a:pPr eaLnBrk="1" hangingPunct="1">
              <a:defRPr/>
            </a:pPr>
            <a:r>
              <a:rPr lang="cs-CZ" sz="3300" b="1" i="1" dirty="0">
                <a:solidFill>
                  <a:schemeClr val="tx1"/>
                </a:solidFill>
                <a:latin typeface="Times New Roman" pitchFamily="18" charset="0"/>
              </a:rPr>
              <a:t>Substituce před soudem</a:t>
            </a:r>
            <a:br>
              <a:rPr lang="cs-CZ" sz="3300" b="1" i="1" dirty="0">
                <a:solidFill>
                  <a:schemeClr val="tx1"/>
                </a:solidFill>
                <a:latin typeface="Times New Roman" pitchFamily="18" charset="0"/>
              </a:rPr>
            </a:br>
            <a:r>
              <a:rPr lang="cs-CZ" sz="3300" b="1" i="1" dirty="0">
                <a:solidFill>
                  <a:schemeClr val="tx1"/>
                </a:solidFill>
                <a:latin typeface="Times New Roman" pitchFamily="18" charset="0"/>
              </a:rPr>
              <a:t> čl. 4 až 6 usnesení o substitučním oprávnění</a:t>
            </a:r>
          </a:p>
        </p:txBody>
      </p:sp>
      <p:sp>
        <p:nvSpPr>
          <p:cNvPr id="6758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677334" y="2160590"/>
            <a:ext cx="6714066" cy="370127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endParaRPr lang="cs-CZ" sz="2400" dirty="0"/>
          </a:p>
          <a:p>
            <a:pPr eaLnBrk="1" hangingPunct="1">
              <a:defRPr/>
            </a:pPr>
            <a:r>
              <a:rPr lang="cs-CZ" sz="2400" dirty="0">
                <a:latin typeface="Times New Roman" pitchFamily="18" charset="0"/>
              </a:rPr>
              <a:t>okresní soud po 3 měsících praxe</a:t>
            </a:r>
          </a:p>
          <a:p>
            <a:pPr eaLnBrk="1" hangingPunct="1">
              <a:defRPr/>
            </a:pPr>
            <a:endParaRPr lang="cs-CZ" sz="2400" dirty="0">
              <a:latin typeface="Times New Roman" pitchFamily="18" charset="0"/>
            </a:endParaRPr>
          </a:p>
          <a:p>
            <a:pPr eaLnBrk="1" hangingPunct="1">
              <a:defRPr/>
            </a:pPr>
            <a:r>
              <a:rPr lang="cs-CZ" sz="2400" dirty="0">
                <a:latin typeface="Times New Roman" pitchFamily="18" charset="0"/>
              </a:rPr>
              <a:t>krajský soud po 1 roce praxe (kromě trestní obhajoby v prvním stupni)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sz="2400" dirty="0">
              <a:latin typeface="Times New Roman" pitchFamily="18" charset="0"/>
            </a:endParaRPr>
          </a:p>
          <a:p>
            <a:pPr eaLnBrk="1" hangingPunct="1">
              <a:defRPr/>
            </a:pPr>
            <a:r>
              <a:rPr lang="cs-CZ" sz="2400" dirty="0">
                <a:latin typeface="Times New Roman" pitchFamily="18" charset="0"/>
              </a:rPr>
              <a:t>vrchní soud po 1 roce praxe (jen odvolací občanskoprávní a zmocněnec poškozeného v TŘ)</a:t>
            </a:r>
          </a:p>
          <a:p>
            <a:pPr eaLnBrk="1" hangingPunct="1">
              <a:defRPr/>
            </a:pPr>
            <a:endParaRPr lang="cs-CZ" dirty="0">
              <a:latin typeface="Times New Roman" pitchFamily="18" charset="0"/>
            </a:endParaRP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986DA84C-F136-46C6-8114-5D60DF75A1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0200" y="4361538"/>
            <a:ext cx="1239070" cy="1500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64532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cs-CZ" b="1" i="1" dirty="0">
                <a:solidFill>
                  <a:schemeClr val="tx1"/>
                </a:solidFill>
                <a:latin typeface="Times New Roman" pitchFamily="18" charset="0"/>
              </a:rPr>
              <a:t>Substituce před jinými orgány</a:t>
            </a:r>
            <a:br>
              <a:rPr lang="cs-CZ" b="1" i="1" dirty="0">
                <a:solidFill>
                  <a:schemeClr val="tx1"/>
                </a:solidFill>
                <a:latin typeface="Times New Roman" pitchFamily="18" charset="0"/>
              </a:rPr>
            </a:br>
            <a:r>
              <a:rPr lang="cs-CZ" b="1" i="1" dirty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cs-CZ" sz="2400" b="1" i="1" dirty="0">
                <a:solidFill>
                  <a:schemeClr val="tx1"/>
                </a:solidFill>
                <a:latin typeface="Times New Roman" pitchFamily="18" charset="0"/>
              </a:rPr>
              <a:t>čl. 6 a 7 usnesení o substitučním oprávnění</a:t>
            </a:r>
          </a:p>
        </p:txBody>
      </p:sp>
      <p:sp>
        <p:nvSpPr>
          <p:cNvPr id="70659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endParaRPr lang="cs-CZ"/>
          </a:p>
          <a:p>
            <a:pPr eaLnBrk="1" hangingPunct="1">
              <a:defRPr/>
            </a:pPr>
            <a:r>
              <a:rPr lang="cs-CZ" sz="2800">
                <a:latin typeface="Times New Roman" pitchFamily="18" charset="0"/>
              </a:rPr>
              <a:t>přípravné trestní řízení po 3 měsících praxe</a:t>
            </a:r>
          </a:p>
          <a:p>
            <a:pPr eaLnBrk="1" hangingPunct="1">
              <a:defRPr/>
            </a:pPr>
            <a:endParaRPr lang="cs-CZ" sz="2800">
              <a:latin typeface="Times New Roman" pitchFamily="18" charset="0"/>
            </a:endParaRPr>
          </a:p>
          <a:p>
            <a:pPr eaLnBrk="1" hangingPunct="1">
              <a:defRPr/>
            </a:pPr>
            <a:r>
              <a:rPr lang="cs-CZ" sz="2800">
                <a:latin typeface="Times New Roman" pitchFamily="18" charset="0"/>
              </a:rPr>
              <a:t>správní řízení v I. stupni po 3 měsících praxe</a:t>
            </a:r>
          </a:p>
          <a:p>
            <a:pPr eaLnBrk="1" hangingPunct="1">
              <a:defRPr/>
            </a:pPr>
            <a:endParaRPr lang="cs-CZ" sz="2800">
              <a:latin typeface="Times New Roman" pitchFamily="18" charset="0"/>
            </a:endParaRPr>
          </a:p>
          <a:p>
            <a:pPr eaLnBrk="1" hangingPunct="1">
              <a:defRPr/>
            </a:pPr>
            <a:r>
              <a:rPr lang="cs-CZ" sz="2800">
                <a:latin typeface="Times New Roman" pitchFamily="18" charset="0"/>
              </a:rPr>
              <a:t>správní řízení ve II. stupni po 6 měsících praxe</a:t>
            </a:r>
          </a:p>
          <a:p>
            <a:pPr eaLnBrk="1" hangingPunct="1"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4578563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cs-CZ" b="1" i="1" dirty="0">
                <a:solidFill>
                  <a:schemeClr val="tx1"/>
                </a:solidFill>
                <a:latin typeface="Times New Roman" pitchFamily="18" charset="0"/>
              </a:rPr>
              <a:t>Vyloučená substituce </a:t>
            </a:r>
            <a:br>
              <a:rPr lang="cs-CZ" b="1" i="1" dirty="0">
                <a:solidFill>
                  <a:schemeClr val="tx1"/>
                </a:solidFill>
                <a:latin typeface="Times New Roman" pitchFamily="18" charset="0"/>
              </a:rPr>
            </a:br>
            <a:r>
              <a:rPr lang="cs-CZ" sz="2400" b="1" i="1" dirty="0">
                <a:solidFill>
                  <a:schemeClr val="tx1"/>
                </a:solidFill>
                <a:latin typeface="Times New Roman" pitchFamily="18" charset="0"/>
              </a:rPr>
              <a:t>čl. 6 až 8 usnesení o substitučním oprávnění</a:t>
            </a:r>
          </a:p>
        </p:txBody>
      </p:sp>
      <p:sp>
        <p:nvSpPr>
          <p:cNvPr id="72707" name="Rectangle 3"/>
          <p:cNvSpPr>
            <a:spLocks noGrp="1" noRot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  <a:defRPr/>
            </a:pPr>
            <a:endParaRPr lang="cs-CZ" sz="2400" dirty="0"/>
          </a:p>
          <a:p>
            <a:pPr eaLnBrk="1" hangingPunct="1">
              <a:lnSpc>
                <a:spcPct val="90000"/>
              </a:lnSpc>
              <a:defRPr/>
            </a:pPr>
            <a:r>
              <a:rPr lang="cs-CZ" sz="2400" dirty="0">
                <a:latin typeface="Times New Roman" pitchFamily="18" charset="0"/>
              </a:rPr>
              <a:t>obhajoba v trestním řízení u krajského soudu v prvním stupni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cs-CZ" sz="2400" dirty="0"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cs-CZ" sz="2400" dirty="0">
                <a:latin typeface="Times New Roman" pitchFamily="18" charset="0"/>
              </a:rPr>
              <a:t>vrchní soud kromě odvolacího řízení občanskoprávního a zmocněnce poškozeného v trestním řízení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cs-CZ" sz="2400" dirty="0"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cs-CZ" sz="2400" dirty="0">
                <a:latin typeface="Times New Roman" pitchFamily="18" charset="0"/>
              </a:rPr>
              <a:t>Nejvyšší soud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sz="2400" dirty="0">
                <a:latin typeface="Times New Roman" pitchFamily="18" charset="0"/>
              </a:rPr>
              <a:t>Nejvyšší správní soud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sz="2400" dirty="0">
                <a:latin typeface="Times New Roman" pitchFamily="18" charset="0"/>
              </a:rPr>
              <a:t>Ústavní soud (platí i pro substituce mezi advokáty)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cs-CZ" sz="2400" dirty="0"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cs-CZ" sz="2400" dirty="0">
                <a:latin typeface="Times New Roman" pitchFamily="18" charset="0"/>
              </a:rPr>
              <a:t>ústřední orgány státní správy</a:t>
            </a:r>
          </a:p>
          <a:p>
            <a:pPr eaLnBrk="1" hangingPunct="1">
              <a:lnSpc>
                <a:spcPct val="90000"/>
              </a:lnSpc>
              <a:defRPr/>
            </a:pPr>
            <a:endParaRPr lang="cs-CZ" sz="2400" dirty="0"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cs-CZ" sz="28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21873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5065" y="609600"/>
            <a:ext cx="2930518" cy="1320800"/>
          </a:xfrm>
        </p:spPr>
        <p:txBody>
          <a:bodyPr anchor="ctr">
            <a:normAutofit/>
          </a:bodyPr>
          <a:lstStyle/>
          <a:p>
            <a:r>
              <a:rPr lang="cs-CZ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Úvod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1361" y="2160589"/>
            <a:ext cx="6059639" cy="3880773"/>
          </a:xfrm>
        </p:spPr>
        <p:txBody>
          <a:bodyPr>
            <a:normAutofit/>
          </a:bodyPr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Současný stav – 13.800 (12.400) advokátů, 2.800 koncipientů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Koncipient – příprava na povolání, nikoliv levná pracovní síla</a:t>
            </a:r>
          </a:p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Posilování advokátních dovedností</a:t>
            </a:r>
          </a:p>
        </p:txBody>
      </p:sp>
      <p:pic>
        <p:nvPicPr>
          <p:cNvPr id="5" name="Obrázek 4" descr="Obsah obrázku exteriér, budova, obloha, silnice&#10;&#10;Popis byl vytvořen automaticky">
            <a:extLst>
              <a:ext uri="{FF2B5EF4-FFF2-40B4-BE49-F238E27FC236}">
                <a16:creationId xmlns:a16="http://schemas.microsoft.com/office/drawing/2014/main" id="{A5F81609-4748-4633-8AD7-4D131DFBAE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162802" y="775504"/>
            <a:ext cx="3468995" cy="2918443"/>
          </a:xfrm>
          <a:prstGeom prst="rect">
            <a:avLst/>
          </a:prstGeom>
        </p:spPr>
      </p:pic>
      <p:pic>
        <p:nvPicPr>
          <p:cNvPr id="8" name="Obrázek 7" descr="Obsah obrázku budova, exteriér, silnice, obloha&#10;&#10;Popis byl vytvořen automaticky">
            <a:extLst>
              <a:ext uri="{FF2B5EF4-FFF2-40B4-BE49-F238E27FC236}">
                <a16:creationId xmlns:a16="http://schemas.microsoft.com/office/drawing/2014/main" id="{3C940A1F-30E4-4C41-80E3-F186631F7A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639291" y="3693947"/>
            <a:ext cx="2598731" cy="3009369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288748D5-D5A1-4CC3-975C-74563BC680CF}"/>
              </a:ext>
            </a:extLst>
          </p:cNvPr>
          <p:cNvSpPr txBox="1"/>
          <p:nvPr/>
        </p:nvSpPr>
        <p:spPr>
          <a:xfrm>
            <a:off x="9788778" y="6870700"/>
            <a:ext cx="2403222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cs-CZ" sz="700">
                <a:solidFill>
                  <a:srgbClr val="FFFFFF"/>
                </a:solidFill>
                <a:hlinkClick r:id="rId3" tooltip="https://cs.wikipedia.org/wiki/%C4%8Cesk%C3%A1_advok%C3%A1tn%C3%AD_komora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Tato fotka</a:t>
            </a:r>
            <a:r>
              <a:rPr lang="cs-CZ" sz="700">
                <a:solidFill>
                  <a:srgbClr val="FFFFFF"/>
                </a:solidFill>
              </a:rPr>
              <a:t> od autora Neznámý autor s licencí </a:t>
            </a:r>
            <a:r>
              <a:rPr lang="cs-CZ" sz="700">
                <a:solidFill>
                  <a:srgbClr val="FFFFFF"/>
                </a:solidFill>
                <a:hlinkClick r:id="rId5" tooltip="https://creativecommons.org/licenses/by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</a:t>
            </a:r>
            <a:endParaRPr lang="cs-CZ" sz="700">
              <a:solidFill>
                <a:srgbClr val="FFFFFF"/>
              </a:solidFill>
            </a:endParaRP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B0935B58-2B28-4FBE-82F1-10204B44161E}"/>
              </a:ext>
            </a:extLst>
          </p:cNvPr>
          <p:cNvSpPr txBox="1"/>
          <p:nvPr/>
        </p:nvSpPr>
        <p:spPr>
          <a:xfrm>
            <a:off x="7372856" y="6870700"/>
            <a:ext cx="2403222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cs-CZ" sz="700">
                <a:solidFill>
                  <a:srgbClr val="FFFFFF"/>
                </a:solidFill>
                <a:hlinkClick r:id="rId3" tooltip="https://cs.wikipedia.org/wiki/%C4%8Cesk%C3%A1_advok%C3%A1tn%C3%AD_komora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Tato fotka</a:t>
            </a:r>
            <a:r>
              <a:rPr lang="cs-CZ" sz="700">
                <a:solidFill>
                  <a:srgbClr val="FFFFFF"/>
                </a:solidFill>
              </a:rPr>
              <a:t> od autora Neznámý autor s licencí </a:t>
            </a:r>
            <a:r>
              <a:rPr lang="cs-CZ" sz="700">
                <a:solidFill>
                  <a:srgbClr val="FFFFFF"/>
                </a:solidFill>
                <a:hlinkClick r:id="rId5" tooltip="https://creativecommons.org/licenses/by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</a:t>
            </a:r>
            <a:endParaRPr lang="cs-CZ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9042732"/>
      </p:ext>
    </p:extLst>
  </p:cSld>
  <p:clrMapOvr>
    <a:masterClrMapping/>
  </p:clrMapOvr>
  <p:transition>
    <p:dissolv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cs-CZ" b="1" i="1" dirty="0">
                <a:solidFill>
                  <a:schemeClr val="tx1"/>
                </a:solidFill>
                <a:latin typeface="Times New Roman" pitchFamily="18" charset="0"/>
              </a:rPr>
              <a:t>Vyloučení substituce neplatí </a:t>
            </a:r>
            <a:br>
              <a:rPr lang="cs-CZ" b="1" i="1" dirty="0">
                <a:solidFill>
                  <a:schemeClr val="tx1"/>
                </a:solidFill>
                <a:latin typeface="Times New Roman" pitchFamily="18" charset="0"/>
              </a:rPr>
            </a:br>
            <a:r>
              <a:rPr lang="cs-CZ" sz="2400" b="1" i="1" dirty="0">
                <a:solidFill>
                  <a:schemeClr val="tx1"/>
                </a:solidFill>
                <a:latin typeface="Times New Roman" pitchFamily="18" charset="0"/>
              </a:rPr>
              <a:t>čl. 8 odst. 2 usnesení o substitučním oprávnění</a:t>
            </a:r>
          </a:p>
        </p:txBody>
      </p:sp>
      <p:sp>
        <p:nvSpPr>
          <p:cNvPr id="74755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endParaRPr lang="cs-CZ"/>
          </a:p>
          <a:p>
            <a:pPr algn="just" eaLnBrk="1" hangingPunct="1">
              <a:defRPr/>
            </a:pPr>
            <a:r>
              <a:rPr lang="cs-CZ" sz="2800"/>
              <a:t> </a:t>
            </a:r>
            <a:r>
              <a:rPr lang="cs-CZ" sz="2800">
                <a:latin typeface="Times New Roman" pitchFamily="18" charset="0"/>
                <a:cs typeface="Times New Roman" pitchFamily="18" charset="0"/>
              </a:rPr>
              <a:t>nahlížení do spisu</a:t>
            </a:r>
            <a:r>
              <a:rPr lang="cs-CZ" sz="2800">
                <a:latin typeface="Times New Roman" pitchFamily="18" charset="0"/>
              </a:rPr>
              <a:t>,</a:t>
            </a:r>
            <a:r>
              <a:rPr lang="cs-CZ" sz="2800">
                <a:latin typeface="Times New Roman" pitchFamily="18" charset="0"/>
                <a:cs typeface="Times New Roman" pitchFamily="18" charset="0"/>
              </a:rPr>
              <a:t> </a:t>
            </a:r>
            <a:endParaRPr lang="cs-CZ" sz="2800">
              <a:latin typeface="Times New Roman" pitchFamily="18" charset="0"/>
            </a:endParaRPr>
          </a:p>
          <a:p>
            <a:pPr algn="just" eaLnBrk="1" hangingPunct="1">
              <a:defRPr/>
            </a:pPr>
            <a:r>
              <a:rPr lang="cs-CZ" sz="2800">
                <a:latin typeface="Times New Roman" pitchFamily="18" charset="0"/>
              </a:rPr>
              <a:t> </a:t>
            </a:r>
            <a:r>
              <a:rPr lang="cs-CZ" sz="2800">
                <a:latin typeface="Times New Roman" pitchFamily="18" charset="0"/>
                <a:cs typeface="Times New Roman" pitchFamily="18" charset="0"/>
              </a:rPr>
              <a:t>pořizování výpisů nebo opisů ze spisu,</a:t>
            </a:r>
            <a:endParaRPr lang="cs-CZ" sz="2800">
              <a:latin typeface="Times New Roman" pitchFamily="18" charset="0"/>
            </a:endParaRPr>
          </a:p>
          <a:p>
            <a:pPr algn="just" eaLnBrk="1" hangingPunct="1">
              <a:defRPr/>
            </a:pPr>
            <a:r>
              <a:rPr lang="cs-CZ" sz="2800">
                <a:latin typeface="Times New Roman" pitchFamily="18" charset="0"/>
                <a:cs typeface="Times New Roman" pitchFamily="18" charset="0"/>
              </a:rPr>
              <a:t> obstarání výpisů a opisů z veřejných seznamů </a:t>
            </a:r>
            <a:r>
              <a:rPr lang="cs-CZ" sz="2800">
                <a:latin typeface="Times New Roman" pitchFamily="18" charset="0"/>
              </a:rPr>
              <a:t>  </a:t>
            </a:r>
            <a:r>
              <a:rPr lang="cs-CZ" sz="2800">
                <a:latin typeface="Times New Roman" pitchFamily="18" charset="0"/>
                <a:cs typeface="Times New Roman" pitchFamily="18" charset="0"/>
              </a:rPr>
              <a:t>(rejstříků),</a:t>
            </a:r>
            <a:endParaRPr lang="cs-CZ" sz="2800">
              <a:latin typeface="Times New Roman" pitchFamily="18" charset="0"/>
            </a:endParaRPr>
          </a:p>
          <a:p>
            <a:pPr algn="just" eaLnBrk="1" hangingPunct="1">
              <a:defRPr/>
            </a:pPr>
            <a:r>
              <a:rPr lang="cs-CZ" sz="2800">
                <a:latin typeface="Times New Roman" pitchFamily="18" charset="0"/>
                <a:cs typeface="Times New Roman" pitchFamily="18" charset="0"/>
              </a:rPr>
              <a:t> provedení jiných obdobných úkonů.</a:t>
            </a:r>
          </a:p>
          <a:p>
            <a:pPr eaLnBrk="1" hangingPunct="1">
              <a:defRPr/>
            </a:pPr>
            <a:endParaRPr lang="cs-CZ" sz="28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697385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ctrTitle"/>
          </p:nvPr>
        </p:nvSpPr>
        <p:spPr>
          <a:xfrm>
            <a:off x="534838" y="983411"/>
            <a:ext cx="10817524" cy="3053751"/>
          </a:xfrm>
          <a:ln/>
          <a:effectLst>
            <a:outerShdw blurRad="50800" dist="25000" dir="5400000" rotWithShape="0">
              <a:srgbClr val="000000">
                <a:alpha val="40000"/>
              </a:srgbClr>
            </a:outerShdw>
            <a:softEdge rad="12700"/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br>
              <a:rPr lang="cs-CZ" sz="4800" dirty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</a:rPr>
            </a:br>
            <a:br>
              <a:rPr lang="cs-CZ" sz="4800" dirty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</a:rPr>
            </a:br>
            <a:r>
              <a:rPr lang="cs-CZ" sz="4800" b="1" dirty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</a:rPr>
              <a:t>Pravidla profesionální etiky,</a:t>
            </a:r>
            <a:br>
              <a:rPr lang="cs-CZ" sz="4800" b="1" dirty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</a:rPr>
            </a:br>
            <a:r>
              <a:rPr lang="cs-CZ" sz="4800" i="1" dirty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</a:rPr>
              <a:t>aneb jak se chová a nechová advokát</a:t>
            </a:r>
            <a:br>
              <a:rPr lang="cs-CZ" sz="4800" i="1" dirty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</a:rPr>
            </a:br>
            <a:endParaRPr lang="cs-CZ" sz="4800" dirty="0">
              <a:solidFill>
                <a:schemeClr val="tx2">
                  <a:lumMod val="75000"/>
                </a:schemeClr>
              </a:solidFill>
              <a:latin typeface="Baskerville Old Face" pitchFamily="18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4175184"/>
            <a:ext cx="9144000" cy="1699405"/>
          </a:xfrm>
        </p:spPr>
        <p:txBody>
          <a:bodyPr>
            <a:normAutofit fontScale="92500" lnSpcReduction="10000"/>
          </a:bodyPr>
          <a:lstStyle/>
          <a:p>
            <a:pPr algn="ctr"/>
            <a:endParaRPr lang="cs-CZ" sz="6000" b="1" i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r>
              <a:rPr lang="cs-CZ" sz="6000" b="1" i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II. část</a:t>
            </a:r>
          </a:p>
        </p:txBody>
      </p:sp>
    </p:spTree>
  </p:cSld>
  <p:clrMapOvr>
    <a:masterClrMapping/>
  </p:clrMapOvr>
  <p:transition>
    <p:dissolv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6600" b="1" dirty="0">
                <a:solidFill>
                  <a:schemeClr val="accent1">
                    <a:lumMod val="75000"/>
                  </a:schemeClr>
                </a:solidFill>
              </a:rPr>
              <a:t>Některé instituty ZA</a:t>
            </a:r>
            <a:endParaRPr lang="cs-CZ" sz="6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>
              <a:buNone/>
            </a:pPr>
            <a:r>
              <a:rPr lang="cs-CZ" b="1" dirty="0"/>
              <a:t> </a:t>
            </a:r>
            <a:endParaRPr lang="cs-CZ" sz="2000" dirty="0"/>
          </a:p>
          <a:p>
            <a:r>
              <a:rPr lang="cs-CZ" sz="2500" b="1" dirty="0"/>
              <a:t>§ 3 nezávislost advokáta</a:t>
            </a:r>
            <a:r>
              <a:rPr lang="cs-CZ" sz="2500" dirty="0"/>
              <a:t>.  </a:t>
            </a:r>
          </a:p>
          <a:p>
            <a:r>
              <a:rPr lang="cs-CZ" sz="2500" b="1" dirty="0"/>
              <a:t>§ 4 advokát</a:t>
            </a:r>
            <a:r>
              <a:rPr lang="cs-CZ" sz="2500" dirty="0"/>
              <a:t> – ten kdo je zapsán v seznamu ČAK. (odborník a slušný člověk)</a:t>
            </a:r>
          </a:p>
          <a:p>
            <a:r>
              <a:rPr lang="cs-CZ" sz="2500" b="1" dirty="0"/>
              <a:t>§ 19 </a:t>
            </a:r>
            <a:r>
              <a:rPr lang="cs-CZ" sz="2500" dirty="0"/>
              <a:t>odmítnutí právních služeb  </a:t>
            </a:r>
          </a:p>
          <a:p>
            <a:r>
              <a:rPr lang="cs-CZ" sz="2500" b="1" dirty="0"/>
              <a:t>§ 21 Mlčenlivost</a:t>
            </a:r>
          </a:p>
          <a:p>
            <a:r>
              <a:rPr lang="cs-CZ" sz="2500" b="1" dirty="0"/>
              <a:t>§ 24 Odpovědnost advokáta</a:t>
            </a:r>
          </a:p>
        </p:txBody>
      </p:sp>
    </p:spTree>
  </p:cSld>
  <p:clrMapOvr>
    <a:masterClrMapping/>
  </p:clrMapOvr>
  <p:transition>
    <p:dissolv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 </a:t>
            </a:r>
            <a:br>
              <a:rPr lang="cs-CZ" b="1" dirty="0"/>
            </a:br>
            <a:r>
              <a:rPr lang="cs-CZ" b="1" dirty="0">
                <a:solidFill>
                  <a:schemeClr val="accent1">
                    <a:lumMod val="75000"/>
                  </a:schemeClr>
                </a:solidFill>
              </a:rPr>
              <a:t>MLČENLIVOST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endParaRPr lang="cs-CZ" dirty="0"/>
          </a:p>
          <a:p>
            <a:r>
              <a:rPr lang="cs-CZ" b="1" dirty="0"/>
              <a:t>§ 21 </a:t>
            </a:r>
            <a:r>
              <a:rPr lang="cs-CZ" b="1" dirty="0" err="1"/>
              <a:t>ZoA</a:t>
            </a:r>
            <a:r>
              <a:rPr lang="cs-CZ" b="1" dirty="0"/>
              <a:t>,čl.14 EK </a:t>
            </a:r>
          </a:p>
          <a:p>
            <a:r>
              <a:rPr lang="cs-CZ" b="1" dirty="0"/>
              <a:t>o všech skutečnostech, o nichž se advokát dozvěděl v souvislosti s poskytováním právních služeb. Ochrana klienta nikoliv advokáta.</a:t>
            </a:r>
          </a:p>
          <a:p>
            <a:r>
              <a:rPr lang="cs-CZ" b="1" dirty="0"/>
              <a:t>Zproštění povinnosti mlčenlivosti</a:t>
            </a:r>
          </a:p>
          <a:p>
            <a:r>
              <a:rPr lang="cs-CZ" b="1" dirty="0"/>
              <a:t>Prolomení povinnosti mlčenlivosti </a:t>
            </a:r>
          </a:p>
          <a:p>
            <a:r>
              <a:rPr lang="cs-CZ" b="1" dirty="0"/>
              <a:t>- v řízení u soudu ve sporu klientem</a:t>
            </a:r>
          </a:p>
          <a:p>
            <a:pPr lvl="0"/>
            <a:r>
              <a:rPr lang="cs-CZ" b="1" dirty="0"/>
              <a:t>- v řízení dle § 55 o žalobě proti rozhodnutí Komory</a:t>
            </a:r>
          </a:p>
          <a:p>
            <a:pPr lvl="0"/>
            <a:r>
              <a:rPr lang="cs-CZ" b="1" dirty="0"/>
              <a:t>- v řízení o kasační stížnosti proti žalobě dle § 55,</a:t>
            </a:r>
          </a:p>
          <a:p>
            <a:pPr marL="0" indent="0">
              <a:buNone/>
            </a:pPr>
            <a:r>
              <a:rPr lang="cs-CZ" b="1" dirty="0"/>
              <a:t>    - v řízeních dle 55b</a:t>
            </a:r>
          </a:p>
          <a:p>
            <a:r>
              <a:rPr lang="cs-CZ" b="1" dirty="0"/>
              <a:t>Povinnosti mlčenlivosti se nemůže advokát dovolávat v kárném řízení, plnění povinností AML, vůči správci daně</a:t>
            </a:r>
          </a:p>
          <a:p>
            <a:r>
              <a:rPr lang="cs-CZ" b="1" dirty="0"/>
              <a:t>Povinností mlčenlivosti není dotčena povinnost překazit spáchání trestného činu.</a:t>
            </a:r>
          </a:p>
          <a:p>
            <a:r>
              <a:rPr lang="cs-CZ" b="1" dirty="0"/>
              <a:t>Povinnost mlčenlivosti trvá i po vyškrtnutí ze seznamu advokátů</a:t>
            </a:r>
          </a:p>
        </p:txBody>
      </p:sp>
      <p:pic>
        <p:nvPicPr>
          <p:cNvPr id="5" name="Picture 2" descr="Zobrazit zdrojový obrázek">
            <a:extLst>
              <a:ext uri="{FF2B5EF4-FFF2-40B4-BE49-F238E27FC236}">
                <a16:creationId xmlns:a16="http://schemas.microsoft.com/office/drawing/2014/main" id="{ACD2E3F4-7954-422D-804C-45C8BDC5C8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08692"/>
            <a:ext cx="3073524" cy="1731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912621"/>
      </p:ext>
    </p:extLst>
  </p:cSld>
  <p:clrMapOvr>
    <a:masterClrMapping/>
  </p:clrMapOvr>
  <p:transition>
    <p:dissolv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C2A5812-DC00-4176-AAA6-F20368D787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  </a:t>
            </a:r>
            <a:r>
              <a:rPr lang="cs-CZ" b="1" dirty="0">
                <a:solidFill>
                  <a:schemeClr val="accent1">
                    <a:lumMod val="75000"/>
                  </a:schemeClr>
                </a:solidFill>
              </a:rPr>
              <a:t>Mlčenlivost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4B15375-C2CE-4844-9732-C3B19A6DD9E7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b="1" dirty="0"/>
              <a:t>Prolomení povinnosti mlčenlivosti při vlastní obhajobě advokáta. </a:t>
            </a:r>
          </a:p>
          <a:p>
            <a:pPr marL="0" indent="0">
              <a:buNone/>
            </a:pPr>
            <a:endParaRPr lang="cs-CZ" b="1" dirty="0"/>
          </a:p>
          <a:p>
            <a:r>
              <a:rPr lang="cs-CZ" b="1" dirty="0"/>
              <a:t>II. ÚS 4071/19 právo na obhajobu dle § 40 odst.3 Listiny převáží nad povinností mlčenlivosti</a:t>
            </a:r>
          </a:p>
          <a:p>
            <a:r>
              <a:rPr lang="cs-CZ" b="1" dirty="0"/>
              <a:t>Stále platí nutnost dbát oprávněných zájmů klienta a z mlčenlivosti vyňat jen rozsah nezbytný pro účinnou obhajobu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4090086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cs-CZ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cs-CZ" b="1" dirty="0">
                <a:solidFill>
                  <a:schemeClr val="accent1">
                    <a:lumMod val="75000"/>
                  </a:schemeClr>
                </a:solidFill>
              </a:rPr>
              <a:t>PRÁVA A POVINNOSTI ADVOKÁTA</a:t>
            </a:r>
            <a:br>
              <a:rPr lang="cs-CZ" dirty="0">
                <a:solidFill>
                  <a:schemeClr val="accent1">
                    <a:lumMod val="75000"/>
                  </a:schemeClr>
                </a:solidFill>
              </a:rPr>
            </a:br>
            <a:endParaRPr lang="cs-CZ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cs-CZ" dirty="0"/>
              <a:t>	</a:t>
            </a:r>
          </a:p>
          <a:p>
            <a:r>
              <a:rPr lang="cs-CZ" b="1" dirty="0"/>
              <a:t>§16,§17 </a:t>
            </a:r>
            <a:r>
              <a:rPr lang="cs-CZ" b="1" dirty="0" err="1"/>
              <a:t>ZoA</a:t>
            </a:r>
            <a:r>
              <a:rPr lang="cs-CZ" b="1" dirty="0"/>
              <a:t> + čl.4 , 6, - 9 Etického kodexu </a:t>
            </a:r>
          </a:p>
          <a:p>
            <a:r>
              <a:rPr lang="cs-CZ" b="1" dirty="0"/>
              <a:t>Povinnost advokáta chránit a prosazovat práva a oprávněné zájmy klienta </a:t>
            </a:r>
          </a:p>
          <a:p>
            <a:r>
              <a:rPr lang="cs-CZ" b="1" dirty="0"/>
              <a:t>Povinnost advokáta řídit se a dodržovat pokyny klienta</a:t>
            </a:r>
          </a:p>
          <a:p>
            <a:r>
              <a:rPr lang="cs-CZ" b="1" dirty="0"/>
              <a:t>Povinnost advokáta jednat čestně a svědomitě. </a:t>
            </a:r>
          </a:p>
          <a:p>
            <a:r>
              <a:rPr lang="cs-CZ" b="1" dirty="0"/>
              <a:t>Povinnost advokáta postupovat při výkonu advokacie tak, aby nesnižoval důstojnost advokátního stavu, povinnost advokáta dodržovat pravidla profesionální etiky a pravidla soutěže (etický kodex)</a:t>
            </a:r>
          </a:p>
          <a:p>
            <a:r>
              <a:rPr lang="cs-CZ" b="1" dirty="0"/>
              <a:t>§ 19 povinnost odmítnout právní služby </a:t>
            </a:r>
          </a:p>
          <a:p>
            <a:r>
              <a:rPr lang="cs-CZ" b="1" dirty="0"/>
              <a:t>Zásada: „Největší nebezpečí je klient ? “</a:t>
            </a:r>
          </a:p>
          <a:p>
            <a:endParaRPr lang="cs-CZ" b="1" dirty="0"/>
          </a:p>
          <a:p>
            <a:endParaRPr lang="cs-CZ" dirty="0"/>
          </a:p>
        </p:txBody>
      </p:sp>
    </p:spTree>
  </p:cSld>
  <p:clrMapOvr>
    <a:masterClrMapping/>
  </p:clrMapOvr>
  <p:transition>
    <p:dissolv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86595" y="274637"/>
            <a:ext cx="10023895" cy="1536909"/>
          </a:xfrm>
        </p:spPr>
        <p:txBody>
          <a:bodyPr anchor="b">
            <a:normAutofit fontScale="90000"/>
          </a:bodyPr>
          <a:lstStyle/>
          <a:p>
            <a:br>
              <a:rPr lang="cs-CZ" b="1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cs-CZ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cs-CZ" b="1" dirty="0">
                <a:solidFill>
                  <a:schemeClr val="accent1">
                    <a:lumMod val="75000"/>
                  </a:schemeClr>
                </a:solidFill>
              </a:rPr>
              <a:t>ETICKÝ KODEX 1/1997</a:t>
            </a:r>
            <a:br>
              <a:rPr lang="cs-CZ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cs-CZ" b="1" dirty="0">
                <a:solidFill>
                  <a:schemeClr val="accent1">
                    <a:lumMod val="75000"/>
                  </a:schemeClr>
                </a:solidFill>
              </a:rPr>
              <a:t>VŠEOBECNÁ PRAVIDLA</a:t>
            </a:r>
            <a:r>
              <a:rPr lang="cs-CZ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cs-CZ" b="1" dirty="0">
                <a:solidFill>
                  <a:schemeClr val="accent1">
                    <a:lumMod val="75000"/>
                  </a:schemeClr>
                </a:solidFill>
              </a:rPr>
              <a:t>ČL. 4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586595" y="1811546"/>
            <a:ext cx="6733541" cy="3743864"/>
          </a:xfrm>
        </p:spPr>
        <p:txBody>
          <a:bodyPr>
            <a:normAutofit/>
          </a:bodyPr>
          <a:lstStyle/>
          <a:p>
            <a:endParaRPr lang="cs-CZ" dirty="0"/>
          </a:p>
          <a:p>
            <a:r>
              <a:rPr lang="cs-CZ" b="1" dirty="0"/>
              <a:t>Důstojnost a vážnost stavu</a:t>
            </a:r>
          </a:p>
          <a:p>
            <a:r>
              <a:rPr lang="cs-CZ" b="1" dirty="0"/>
              <a:t>Plnění závazku a převzetí ručení</a:t>
            </a:r>
          </a:p>
          <a:p>
            <a:r>
              <a:rPr lang="cs-CZ" b="1" dirty="0"/>
              <a:t>Projevy věcné a střízlivé</a:t>
            </a:r>
          </a:p>
          <a:p>
            <a:r>
              <a:rPr lang="cs-CZ" b="1" dirty="0"/>
              <a:t>Jakékoliv obstarávání cizích záležitostí – výkon advokacie</a:t>
            </a:r>
          </a:p>
          <a:p>
            <a:pPr marL="0" indent="0">
              <a:buNone/>
            </a:pPr>
            <a:endParaRPr lang="cs-CZ" b="1" dirty="0"/>
          </a:p>
          <a:p>
            <a:endParaRPr lang="cs-CZ" dirty="0"/>
          </a:p>
        </p:txBody>
      </p:sp>
      <p:pic>
        <p:nvPicPr>
          <p:cNvPr id="1026" name="Picture 2" descr="Zobrazit zdrojový obrázek">
            <a:extLst>
              <a:ext uri="{FF2B5EF4-FFF2-40B4-BE49-F238E27FC236}">
                <a16:creationId xmlns:a16="http://schemas.microsoft.com/office/drawing/2014/main" id="{0EFD92F5-DB31-46EC-B513-F8CCC8F6A3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80177" y="2921496"/>
            <a:ext cx="1961403" cy="3099792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4036405562"/>
      </p:ext>
    </p:extLst>
  </p:cSld>
  <p:clrMapOvr>
    <a:masterClrMapping/>
  </p:clrMapOvr>
  <p:transition>
    <p:dissolve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879894"/>
            <a:ext cx="8581996" cy="1362974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chemeClr val="accent1">
                    <a:lumMod val="75000"/>
                  </a:schemeClr>
                </a:solidFill>
              </a:rPr>
              <a:t>ETICKÝ KODEX- ZÁKLADNÍ PRAVIDLA </a:t>
            </a:r>
            <a:br>
              <a:rPr lang="cs-CZ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cs-CZ" b="1" dirty="0">
                <a:solidFill>
                  <a:schemeClr val="accent1">
                    <a:lumMod val="75000"/>
                  </a:schemeClr>
                </a:solidFill>
              </a:rPr>
              <a:t>VE VZTAHU KE KLIENTOVI ČL. 6</a:t>
            </a:r>
            <a:br>
              <a:rPr lang="cs-CZ" dirty="0">
                <a:solidFill>
                  <a:schemeClr val="accent1">
                    <a:lumMod val="75000"/>
                  </a:schemeClr>
                </a:solidFill>
              </a:rPr>
            </a:br>
            <a:endParaRPr lang="cs-CZ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707366" y="2242867"/>
            <a:ext cx="10646434" cy="3934095"/>
          </a:xfrm>
        </p:spPr>
        <p:txBody>
          <a:bodyPr>
            <a:normAutofit/>
          </a:bodyPr>
          <a:lstStyle/>
          <a:p>
            <a:endParaRPr lang="cs-CZ" dirty="0"/>
          </a:p>
          <a:p>
            <a:r>
              <a:rPr lang="cs-CZ" b="1" dirty="0"/>
              <a:t>Oprávněné zájmy klienta mají přednost před zájmy vlastními i před jeho ohledem na jiné advokáty</a:t>
            </a:r>
          </a:p>
          <a:p>
            <a:pPr lvl="0"/>
            <a:r>
              <a:rPr lang="cs-CZ" b="1" dirty="0"/>
              <a:t> Informace klienta – ověřování pravdivosti (AML?)</a:t>
            </a:r>
          </a:p>
          <a:p>
            <a:pPr lvl="0"/>
            <a:r>
              <a:rPr lang="cs-CZ" b="1" dirty="0"/>
              <a:t> Zákaz využití informací</a:t>
            </a:r>
          </a:p>
          <a:p>
            <a:pPr lvl="0"/>
            <a:r>
              <a:rPr lang="cs-CZ" b="1" dirty="0"/>
              <a:t>Zákaz započtení pohledávek</a:t>
            </a:r>
          </a:p>
        </p:txBody>
      </p:sp>
    </p:spTree>
    <p:extLst>
      <p:ext uri="{BB962C8B-B14F-4D97-AF65-F5344CB8AC3E}">
        <p14:creationId xmlns:p14="http://schemas.microsoft.com/office/powerpoint/2010/main" val="894019474"/>
      </p:ext>
    </p:extLst>
  </p:cSld>
  <p:clrMapOvr>
    <a:masterClrMapping/>
  </p:clrMapOvr>
  <p:transition>
    <p:dissolve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4046089-86FE-45D1-844B-BD5B9D1385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608" y="274637"/>
            <a:ext cx="8793192" cy="1360449"/>
          </a:xfrm>
        </p:spPr>
        <p:txBody>
          <a:bodyPr anchor="b">
            <a:normAutofit/>
          </a:bodyPr>
          <a:lstStyle/>
          <a:p>
            <a:r>
              <a:rPr lang="cs-CZ" b="1" dirty="0">
                <a:solidFill>
                  <a:schemeClr val="accent1">
                    <a:lumMod val="75000"/>
                  </a:schemeClr>
                </a:solidFill>
              </a:rPr>
              <a:t>ETICKÝ KODEX- ZÁKLADNÍ PRAVIDLA </a:t>
            </a:r>
            <a:br>
              <a:rPr lang="cs-CZ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cs-CZ" b="1" dirty="0">
                <a:solidFill>
                  <a:schemeClr val="accent1">
                    <a:lumMod val="75000"/>
                  </a:schemeClr>
                </a:solidFill>
              </a:rPr>
              <a:t>VE VZTAHU KE KLIENTOVI ČL. 7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BEE662B-7773-467C-AC7E-D5B10714AC01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55608" y="1863306"/>
            <a:ext cx="7384608" cy="4308894"/>
          </a:xfrm>
        </p:spPr>
        <p:txBody>
          <a:bodyPr>
            <a:normAutofit/>
          </a:bodyPr>
          <a:lstStyle/>
          <a:p>
            <a:r>
              <a:rPr lang="cs-CZ" b="1" dirty="0"/>
              <a:t>Smluvní agenda – povinnost informace – písemná forma</a:t>
            </a:r>
          </a:p>
          <a:p>
            <a:pPr marL="0" indent="0">
              <a:buNone/>
            </a:pPr>
            <a:endParaRPr lang="cs-CZ" b="1" dirty="0"/>
          </a:p>
          <a:p>
            <a:r>
              <a:rPr lang="cs-CZ" b="1" dirty="0"/>
              <a:t>Zastupování více klientů, není a nebude rozpor (zjevně hrozí), vždy se souhlasem</a:t>
            </a:r>
          </a:p>
          <a:p>
            <a:endParaRPr lang="cs-CZ" b="1" dirty="0"/>
          </a:p>
          <a:p>
            <a:r>
              <a:rPr lang="cs-CZ" b="1" dirty="0"/>
              <a:t>Ledaže byl určen nebo ustanoven?</a:t>
            </a:r>
          </a:p>
          <a:p>
            <a:endParaRPr lang="cs-CZ" dirty="0"/>
          </a:p>
        </p:txBody>
      </p:sp>
      <p:pic>
        <p:nvPicPr>
          <p:cNvPr id="2050" name="Picture 2" descr="Nalezený obrázek pro smlouva">
            <a:extLst>
              <a:ext uri="{FF2B5EF4-FFF2-40B4-BE49-F238E27FC236}">
                <a16:creationId xmlns:a16="http://schemas.microsoft.com/office/drawing/2014/main" id="{A30F971D-98B5-4F6B-AB3E-F7BF830274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66" r="18297"/>
          <a:stretch/>
        </p:blipFill>
        <p:spPr bwMode="auto">
          <a:xfrm>
            <a:off x="8040216" y="1254156"/>
            <a:ext cx="2016224" cy="1777684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2052" name="Picture 4" descr="Nalezený obrázek pro fronta osob">
            <a:extLst>
              <a:ext uri="{FF2B5EF4-FFF2-40B4-BE49-F238E27FC236}">
                <a16:creationId xmlns:a16="http://schemas.microsoft.com/office/drawing/2014/main" id="{5122408C-6D4E-4AD3-941D-634CE38810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216" y="3548092"/>
            <a:ext cx="2084648" cy="1674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63246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681036"/>
            <a:ext cx="8581996" cy="1561831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chemeClr val="accent1">
                    <a:lumMod val="75000"/>
                  </a:schemeClr>
                </a:solidFill>
              </a:rPr>
              <a:t>ETICKÝ KODEX- ZÁKLADNÍ PRAVIDLA </a:t>
            </a:r>
            <a:br>
              <a:rPr lang="cs-CZ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cs-CZ" b="1" dirty="0">
                <a:solidFill>
                  <a:schemeClr val="accent1">
                    <a:lumMod val="75000"/>
                  </a:schemeClr>
                </a:solidFill>
              </a:rPr>
              <a:t>VE VZTAHU KE KLIENTOVI</a:t>
            </a:r>
            <a:br>
              <a:rPr lang="cs-CZ" b="1" dirty="0">
                <a:solidFill>
                  <a:schemeClr val="accent1">
                    <a:lumMod val="75000"/>
                  </a:schemeClr>
                </a:solidFill>
              </a:rPr>
            </a:br>
            <a:endParaRPr lang="cs-CZ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cs-CZ" dirty="0"/>
          </a:p>
          <a:p>
            <a:pPr lvl="0"/>
            <a:r>
              <a:rPr lang="cs-CZ" b="1" dirty="0"/>
              <a:t>Odmítnutí právních služeb - § 19 AZ – kolize, § 20 AZ vypovědět. </a:t>
            </a:r>
          </a:p>
          <a:p>
            <a:pPr lvl="0"/>
            <a:r>
              <a:rPr lang="cs-CZ" b="1" dirty="0"/>
              <a:t>Čl. 8 EK - Povinnost advokáta učinit vše k odvrácení závažné újmy</a:t>
            </a:r>
          </a:p>
          <a:p>
            <a:pPr lvl="0"/>
            <a:r>
              <a:rPr lang="cs-CZ" b="1" dirty="0"/>
              <a:t>- nedostatek zkušeností nebo speciálních znalostí – odmítnutí poskytnutí PS, ledaže i přes toto upozornění klient na poskytnutí právní služby trvá, využití spolupráce s jiným odborně znalým advokátem </a:t>
            </a:r>
            <a:r>
              <a:rPr lang="cs-CZ" b="1" i="1" dirty="0"/>
              <a:t>(</a:t>
            </a:r>
            <a:r>
              <a:rPr lang="cs-CZ" i="1" dirty="0"/>
              <a:t>neplatí pro ustanovení a určení)</a:t>
            </a:r>
          </a:p>
          <a:p>
            <a:pPr lvl="0"/>
            <a:r>
              <a:rPr lang="cs-CZ" b="1" dirty="0"/>
              <a:t>- odmítnutí v důsledku špatného zdravotního     stavu</a:t>
            </a:r>
            <a:r>
              <a:rPr lang="cs-CZ" b="1" i="1" dirty="0"/>
              <a:t> </a:t>
            </a:r>
            <a:r>
              <a:rPr lang="cs-CZ" b="1" dirty="0"/>
              <a:t> </a:t>
            </a:r>
          </a:p>
          <a:p>
            <a:pPr lvl="0"/>
            <a:r>
              <a:rPr lang="cs-CZ" b="1" dirty="0"/>
              <a:t>- dělba nákladů</a:t>
            </a:r>
          </a:p>
          <a:p>
            <a:endParaRPr lang="cs-CZ" dirty="0"/>
          </a:p>
        </p:txBody>
      </p:sp>
    </p:spTree>
  </p:cSld>
  <p:clrMapOvr>
    <a:masterClrMapping/>
  </p:clrMapOvr>
  <p:transition>
    <p:dissolv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B801DAC5-2435-440E-A259-3908BD4CBC7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511" r="20511"/>
          <a:stretch/>
        </p:blipFill>
        <p:spPr>
          <a:xfrm>
            <a:off x="4269854" y="-1"/>
            <a:ext cx="7922146" cy="6858001"/>
          </a:xfrm>
          <a:custGeom>
            <a:avLst/>
            <a:gdLst/>
            <a:ahLst/>
            <a:cxnLst/>
            <a:rect l="l" t="t" r="r" b="b"/>
            <a:pathLst>
              <a:path w="7922146" h="6858001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3" y="609600"/>
            <a:ext cx="3851123" cy="1320800"/>
          </a:xfrm>
        </p:spPr>
        <p:txBody>
          <a:bodyPr>
            <a:normAutofit/>
          </a:bodyPr>
          <a:lstStyle/>
          <a:p>
            <a:r>
              <a:rPr lang="cs-CZ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Předmět a účel přednášky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2160589"/>
            <a:ext cx="5621866" cy="3880773"/>
          </a:xfrm>
        </p:spPr>
        <p:txBody>
          <a:bodyPr>
            <a:normAutofit/>
          </a:bodyPr>
          <a:lstStyle/>
          <a:p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praktické zkušenosti</a:t>
            </a:r>
          </a:p>
          <a:p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advokacie jako noblesní povolání</a:t>
            </a:r>
          </a:p>
          <a:p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součást širší justice</a:t>
            </a:r>
          </a:p>
          <a:p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služba klientovi</a:t>
            </a:r>
          </a:p>
          <a:p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služba právu</a:t>
            </a:r>
          </a:p>
          <a:p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právo na slušný honorář</a:t>
            </a:r>
          </a:p>
          <a:p>
            <a:pPr>
              <a:buNone/>
            </a:pPr>
            <a:r>
              <a:rPr lang="cs-CZ" b="1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729819247"/>
      </p:ext>
    </p:extLst>
  </p:cSld>
  <p:clrMapOvr>
    <a:masterClrMapping/>
  </p:clrMapOvr>
  <p:transition>
    <p:dissolve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90112" y="274638"/>
            <a:ext cx="8758687" cy="1605920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cs-CZ" sz="4000" b="1" dirty="0">
                <a:solidFill>
                  <a:schemeClr val="accent1">
                    <a:lumMod val="75000"/>
                  </a:schemeClr>
                </a:solidFill>
              </a:rPr>
              <a:t>ETICKÝ KODEX- ZÁKLADNÍ PRAVIDLA </a:t>
            </a:r>
            <a:br>
              <a:rPr lang="cs-CZ" sz="40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cs-CZ" sz="4000" b="1" dirty="0">
                <a:solidFill>
                  <a:schemeClr val="accent1">
                    <a:lumMod val="75000"/>
                  </a:schemeClr>
                </a:solidFill>
              </a:rPr>
              <a:t>VE VZTAHU KE KLIENTOVI</a:t>
            </a:r>
            <a:br>
              <a:rPr lang="cs-CZ" sz="2300" dirty="0"/>
            </a:br>
            <a:endParaRPr lang="cs-CZ" sz="23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672860" y="1700808"/>
            <a:ext cx="7151332" cy="4441200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90000"/>
              </a:lnSpc>
            </a:pPr>
            <a:endParaRPr lang="cs-CZ" sz="1700" dirty="0"/>
          </a:p>
          <a:p>
            <a:pPr>
              <a:lnSpc>
                <a:spcPct val="90000"/>
              </a:lnSpc>
            </a:pPr>
            <a:r>
              <a:rPr lang="cs-CZ" sz="5800" b="1" dirty="0"/>
              <a:t>Odměna Vyhláška MSPR 177/1996  čl. 10 EK</a:t>
            </a:r>
          </a:p>
          <a:p>
            <a:pPr>
              <a:lnSpc>
                <a:spcPct val="90000"/>
              </a:lnSpc>
            </a:pPr>
            <a:r>
              <a:rPr lang="cs-CZ" sz="5800" b="1" dirty="0"/>
              <a:t>- přiměřenost, záznamy o úkonech </a:t>
            </a:r>
          </a:p>
          <a:p>
            <a:pPr>
              <a:lnSpc>
                <a:spcPct val="90000"/>
              </a:lnSpc>
            </a:pPr>
            <a:r>
              <a:rPr lang="cs-CZ" sz="5800" b="1" dirty="0"/>
              <a:t>- podíl na věci nebo na výsledku do 25%</a:t>
            </a:r>
          </a:p>
          <a:p>
            <a:pPr>
              <a:lnSpc>
                <a:spcPct val="90000"/>
              </a:lnSpc>
            </a:pPr>
            <a:r>
              <a:rPr lang="cs-CZ" sz="5800" b="1" dirty="0"/>
              <a:t>- klient slabší strana – nevýhodné podmínky,   </a:t>
            </a:r>
            <a:br>
              <a:rPr lang="cs-CZ" sz="5800" b="1" dirty="0"/>
            </a:br>
            <a:r>
              <a:rPr lang="cs-CZ" sz="5800" b="1" dirty="0"/>
              <a:t>   jiný advokát x zákaz dělby   přísudku</a:t>
            </a:r>
          </a:p>
          <a:p>
            <a:pPr>
              <a:lnSpc>
                <a:spcPct val="90000"/>
              </a:lnSpc>
            </a:pPr>
            <a:r>
              <a:rPr lang="cs-CZ" sz="5800" b="1" dirty="0"/>
              <a:t>- nejefektivnější řešení sporu</a:t>
            </a:r>
          </a:p>
          <a:p>
            <a:pPr>
              <a:lnSpc>
                <a:spcPct val="90000"/>
              </a:lnSpc>
            </a:pPr>
            <a:r>
              <a:rPr lang="cs-CZ" sz="5800" b="1" dirty="0"/>
              <a:t>- informace o bezplatné právní pomoci </a:t>
            </a:r>
          </a:p>
          <a:p>
            <a:pPr marL="0" indent="0">
              <a:buNone/>
            </a:pPr>
            <a:endParaRPr lang="cs-CZ" sz="1700" b="1" dirty="0"/>
          </a:p>
        </p:txBody>
      </p:sp>
      <p:pic>
        <p:nvPicPr>
          <p:cNvPr id="4098" name="Picture 2" descr="Nalezený obrázek pro bankovky">
            <a:extLst>
              <a:ext uri="{FF2B5EF4-FFF2-40B4-BE49-F238E27FC236}">
                <a16:creationId xmlns:a16="http://schemas.microsoft.com/office/drawing/2014/main" id="{93AE2029-707E-45F0-BF61-78F69672B8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57072" y="1700808"/>
            <a:ext cx="3122762" cy="2008550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224893579"/>
      </p:ext>
    </p:extLst>
  </p:cSld>
  <p:clrMapOvr>
    <a:masterClrMapping/>
  </p:clrMapOvr>
  <p:transition>
    <p:dissolve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8355" y="274638"/>
            <a:ext cx="8810445" cy="1642194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cs-CZ" b="1" dirty="0">
                <a:solidFill>
                  <a:schemeClr val="accent1">
                    <a:lumMod val="75000"/>
                  </a:schemeClr>
                </a:solidFill>
              </a:rPr>
              <a:t>ETICKÝ KODEX- ZÁKLADNÍ PRAVIDLA </a:t>
            </a:r>
            <a:br>
              <a:rPr lang="cs-CZ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cs-CZ" b="1" dirty="0">
                <a:solidFill>
                  <a:schemeClr val="accent1">
                    <a:lumMod val="75000"/>
                  </a:schemeClr>
                </a:solidFill>
              </a:rPr>
              <a:t>K ADVOKÁTNÍMU STAVU ČL.11-16</a:t>
            </a:r>
            <a:br>
              <a:rPr lang="cs-CZ" sz="2300" dirty="0"/>
            </a:br>
            <a:endParaRPr lang="cs-CZ" sz="23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638354" y="1916831"/>
            <a:ext cx="10627743" cy="4138911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buFontTx/>
              <a:buChar char="-"/>
            </a:pPr>
            <a:r>
              <a:rPr lang="cs-CZ" sz="4000" b="1" dirty="0"/>
              <a:t>Jednání mezi advokáty, smírčí řízení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cs-CZ" sz="4000" b="1" dirty="0"/>
              <a:t>Převzetí zastupovaného klienta </a:t>
            </a:r>
            <a:br>
              <a:rPr lang="cs-CZ" sz="4000" b="1" dirty="0"/>
            </a:br>
            <a:r>
              <a:rPr lang="cs-CZ" sz="4000" b="1" dirty="0"/>
              <a:t>(bez souhlasu advokáta!), po ukončení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cs-CZ" sz="4000" b="1" dirty="0"/>
              <a:t>Zákaz participace na „Vinklářích“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cs-CZ" sz="4000" b="1" dirty="0"/>
              <a:t>Společnost, sdružení - jako jeden muž (žena)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cs-CZ" sz="4000" b="1" dirty="0"/>
              <a:t>Spor proti advokátovi – oznamovací povinnost Komoře</a:t>
            </a:r>
          </a:p>
        </p:txBody>
      </p:sp>
      <p:pic>
        <p:nvPicPr>
          <p:cNvPr id="5122" name="Picture 2" descr="Zobrazit zdrojový obrázek">
            <a:extLst>
              <a:ext uri="{FF2B5EF4-FFF2-40B4-BE49-F238E27FC236}">
                <a16:creationId xmlns:a16="http://schemas.microsoft.com/office/drawing/2014/main" id="{FF5ABFD8-FD3D-4C17-AE34-CBCCDA00BB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981851" y="1567123"/>
            <a:ext cx="2751196" cy="1612776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1393892572"/>
      </p:ext>
    </p:extLst>
  </p:cSld>
  <p:clrMapOvr>
    <a:masterClrMapping/>
  </p:clrMapOvr>
  <p:transition>
    <p:dissolve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681038"/>
            <a:ext cx="9686026" cy="1441060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chemeClr val="accent1">
                    <a:lumMod val="75000"/>
                  </a:schemeClr>
                </a:solidFill>
              </a:rPr>
              <a:t>ETICKÝ KODEX- ZÁKLADNÍ PRAVIDLA </a:t>
            </a:r>
            <a:br>
              <a:rPr lang="cs-CZ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cs-CZ" b="1" dirty="0">
                <a:solidFill>
                  <a:schemeClr val="accent1">
                    <a:lumMod val="75000"/>
                  </a:schemeClr>
                </a:solidFill>
              </a:rPr>
              <a:t>K ADVOKÁTNÍMU STAVU</a:t>
            </a:r>
            <a:br>
              <a:rPr lang="cs-CZ" b="1" dirty="0"/>
            </a:b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838200" y="2467153"/>
            <a:ext cx="10515600" cy="3709809"/>
          </a:xfrm>
        </p:spPr>
        <p:txBody>
          <a:bodyPr>
            <a:normAutofit fontScale="92500"/>
          </a:bodyPr>
          <a:lstStyle/>
          <a:p>
            <a:r>
              <a:rPr lang="cs-CZ" sz="4000" b="1" dirty="0"/>
              <a:t>Ke koncipientům (čl.15) – oznamovací povinnost, mzda, výchovné akce, volno ke zkouškám, zvláštní mlčenlivost klienta po skončení pracovního poměru</a:t>
            </a:r>
          </a:p>
          <a:p>
            <a:r>
              <a:rPr lang="cs-CZ" sz="4000" b="1" dirty="0"/>
              <a:t>Zaměstnaný advokát (čl.15a) </a:t>
            </a:r>
          </a:p>
          <a:p>
            <a:r>
              <a:rPr lang="cs-CZ" sz="4000" b="1" dirty="0"/>
              <a:t>Vedení kanceláře (čl.16)  – především ve svém sídle</a:t>
            </a:r>
          </a:p>
          <a:p>
            <a:pPr marL="0" indent="0">
              <a:buNone/>
            </a:pPr>
            <a:r>
              <a:rPr lang="cs-CZ" sz="4000" b="1" dirty="0"/>
              <a:t> </a:t>
            </a:r>
          </a:p>
          <a:p>
            <a:pPr marL="0" indent="0">
              <a:buNone/>
            </a:pP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2953687086"/>
      </p:ext>
    </p:extLst>
  </p:cSld>
  <p:clrMapOvr>
    <a:masterClrMapping/>
  </p:clrMapOvr>
  <p:transition>
    <p:dissolve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38196" y="681036"/>
            <a:ext cx="9071962" cy="833955"/>
          </a:xfrm>
        </p:spPr>
        <p:txBody>
          <a:bodyPr>
            <a:normAutofit fontScale="90000"/>
          </a:bodyPr>
          <a:lstStyle/>
          <a:p>
            <a:br>
              <a:rPr lang="cs-CZ" sz="29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cs-CZ" sz="3100" b="1" dirty="0">
                <a:solidFill>
                  <a:schemeClr val="accent1">
                    <a:lumMod val="75000"/>
                  </a:schemeClr>
                </a:solidFill>
              </a:rPr>
              <a:t>ETICKÝ KODEX- JINÉ POVINNOSTI ČL. 17-18A</a:t>
            </a:r>
            <a:br>
              <a:rPr lang="cs-CZ" b="1" dirty="0">
                <a:solidFill>
                  <a:schemeClr val="accent1">
                    <a:lumMod val="75000"/>
                  </a:schemeClr>
                </a:solidFill>
              </a:rPr>
            </a:br>
            <a:endParaRPr lang="cs-CZ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sz="4000" b="1" dirty="0"/>
              <a:t>Před soudy a jinými orgány</a:t>
            </a:r>
          </a:p>
          <a:p>
            <a:pPr marL="0" indent="0">
              <a:buNone/>
            </a:pPr>
            <a:r>
              <a:rPr lang="cs-CZ" b="1" dirty="0"/>
              <a:t>    - s náležitou úctou a zdvořilostí</a:t>
            </a:r>
          </a:p>
          <a:p>
            <a:pPr marL="0" indent="0">
              <a:buNone/>
            </a:pPr>
            <a:r>
              <a:rPr lang="cs-CZ" b="1" dirty="0"/>
              <a:t>    - nepravdivá klamavá tvrzení a důkazy   (vědomě)</a:t>
            </a:r>
          </a:p>
          <a:p>
            <a:pPr marL="0" indent="0">
              <a:buNone/>
            </a:pPr>
            <a:r>
              <a:rPr lang="cs-CZ" b="1" dirty="0"/>
              <a:t>   - dodržování zvláštních pravidel (vstupy ??,hygien. opatření)</a:t>
            </a:r>
          </a:p>
          <a:p>
            <a:r>
              <a:rPr lang="cs-CZ" sz="4000" b="1" dirty="0"/>
              <a:t>Domovní prohlídky</a:t>
            </a:r>
          </a:p>
          <a:p>
            <a:r>
              <a:rPr lang="cs-CZ" sz="4000" b="1" dirty="0"/>
              <a:t>Povinnost podílet se PRO BONO</a:t>
            </a:r>
          </a:p>
          <a:p>
            <a:pPr marL="0" indent="0">
              <a:buNone/>
            </a:pPr>
            <a:r>
              <a:rPr lang="cs-CZ" b="1" dirty="0"/>
              <a:t> </a:t>
            </a:r>
          </a:p>
          <a:p>
            <a:pPr marL="0" indent="0">
              <a:buNone/>
            </a:pP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4255482856"/>
      </p:ext>
    </p:extLst>
  </p:cSld>
  <p:clrMapOvr>
    <a:masterClrMapping/>
  </p:clrMapOvr>
  <p:transition>
    <p:dissolve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214289"/>
            <a:ext cx="9427234" cy="2252865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chemeClr val="accent1">
                    <a:lumMod val="75000"/>
                  </a:schemeClr>
                </a:solidFill>
              </a:rPr>
              <a:t>ETICKÝ KODEX- PRAVIDLA SOUTĚŽE     ČL.19-32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838200" y="2242867"/>
            <a:ext cx="10515600" cy="3934095"/>
          </a:xfrm>
        </p:spPr>
        <p:txBody>
          <a:bodyPr>
            <a:normAutofit/>
          </a:bodyPr>
          <a:lstStyle/>
          <a:p>
            <a:r>
              <a:rPr lang="cs-CZ" sz="4000" b="1" dirty="0"/>
              <a:t>Obecná pravidla – hospodářská soutěž</a:t>
            </a:r>
          </a:p>
          <a:p>
            <a:r>
              <a:rPr lang="cs-CZ" sz="4000" b="1" dirty="0"/>
              <a:t>Označení a firma</a:t>
            </a:r>
          </a:p>
          <a:p>
            <a:pPr marL="0" indent="0">
              <a:buNone/>
            </a:pPr>
            <a:r>
              <a:rPr lang="cs-CZ" sz="4000" b="1" dirty="0"/>
              <a:t> - sdružení, společnost v OR, klamavé „a spol.“….</a:t>
            </a:r>
          </a:p>
          <a:p>
            <a:r>
              <a:rPr lang="cs-CZ" sz="4000" b="1" dirty="0"/>
              <a:t>Doplňující údaje – taxativně vymezeno</a:t>
            </a:r>
          </a:p>
          <a:p>
            <a:pPr marL="0" indent="0">
              <a:buNone/>
            </a:pPr>
            <a:r>
              <a:rPr lang="cs-CZ" b="1" dirty="0"/>
              <a:t> </a:t>
            </a:r>
          </a:p>
          <a:p>
            <a:pPr marL="0" indent="0">
              <a:buNone/>
            </a:pP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1105993412"/>
      </p:ext>
    </p:extLst>
  </p:cSld>
  <p:clrMapOvr>
    <a:masterClrMapping/>
  </p:clrMapOvr>
  <p:transition>
    <p:dissolve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52596" y="214290"/>
            <a:ext cx="7467600" cy="1214438"/>
          </a:xfrm>
        </p:spPr>
        <p:txBody>
          <a:bodyPr>
            <a:normAutofit fontScale="90000"/>
          </a:bodyPr>
          <a:lstStyle/>
          <a:p>
            <a:br>
              <a:rPr lang="cs-CZ" b="1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cs-CZ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cs-CZ" b="1" dirty="0">
                <a:solidFill>
                  <a:schemeClr val="accent1">
                    <a:lumMod val="75000"/>
                  </a:schemeClr>
                </a:solidFill>
              </a:rPr>
              <a:t>ETICKÝ KODEX- PRAVIDLA SOUTĚŽE</a:t>
            </a:r>
            <a:br>
              <a:rPr lang="cs-CZ" b="1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cs-CZ" dirty="0">
                <a:solidFill>
                  <a:schemeClr val="accent1">
                    <a:lumMod val="75000"/>
                  </a:schemeClr>
                </a:solidFill>
              </a:rPr>
            </a:br>
            <a:endParaRPr lang="cs-CZ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838200" y="2104846"/>
            <a:ext cx="10515600" cy="4072118"/>
          </a:xfrm>
        </p:spPr>
        <p:txBody>
          <a:bodyPr>
            <a:normAutofit/>
          </a:bodyPr>
          <a:lstStyle/>
          <a:p>
            <a:r>
              <a:rPr lang="cs-CZ" b="1" dirty="0"/>
              <a:t>Publicita, reklama – přesné, nikoliv klamavé, neporušující mlčenlivost, nesnižující důstojnost Označení a firma</a:t>
            </a:r>
          </a:p>
          <a:p>
            <a:r>
              <a:rPr lang="cs-CZ" b="1" dirty="0"/>
              <a:t>Nábor </a:t>
            </a:r>
            <a:r>
              <a:rPr lang="cs-CZ" sz="4000" b="1" dirty="0"/>
              <a:t>klientů</a:t>
            </a:r>
            <a:r>
              <a:rPr lang="cs-CZ" b="1" dirty="0"/>
              <a:t> – nelze nabízet služby osobě, která je nepožaduje (výjimka) x reklama</a:t>
            </a:r>
          </a:p>
          <a:p>
            <a:r>
              <a:rPr lang="cs-CZ" b="1" dirty="0"/>
              <a:t>Zákaz provize – dát i přijmout</a:t>
            </a:r>
          </a:p>
          <a:p>
            <a:r>
              <a:rPr lang="cs-CZ" b="1" dirty="0"/>
              <a:t>Zákaz použití jiných osob</a:t>
            </a:r>
          </a:p>
          <a:p>
            <a:pPr marL="0" indent="0">
              <a:buNone/>
            </a:pPr>
            <a:r>
              <a:rPr lang="cs-CZ" b="1" dirty="0"/>
              <a:t> </a:t>
            </a:r>
          </a:p>
          <a:p>
            <a:pPr marL="0" indent="0">
              <a:buNone/>
            </a:pP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3414164943"/>
      </p:ext>
    </p:extLst>
  </p:cSld>
  <p:clrMapOvr>
    <a:masterClrMapping/>
  </p:clrMapOvr>
  <p:transition>
    <p:dissolve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2AA5690F-DB16-4401-9734-4BEF22D8F076}"/>
              </a:ext>
            </a:extLst>
          </p:cNvPr>
          <p:cNvSpPr txBox="1"/>
          <p:nvPr/>
        </p:nvSpPr>
        <p:spPr>
          <a:xfrm>
            <a:off x="0" y="2417651"/>
            <a:ext cx="12192000" cy="33855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altLang="cs-CZ" sz="4400" dirty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Kárná odpovědnost </a:t>
            </a:r>
            <a:br>
              <a:rPr lang="cs-CZ" altLang="cs-CZ" sz="4400" dirty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cs-CZ" altLang="cs-CZ" sz="4400" dirty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advokátů a advokátních koncipientů, </a:t>
            </a:r>
            <a:br>
              <a:rPr lang="cs-CZ" altLang="cs-CZ" sz="4400" dirty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</a:br>
            <a:r>
              <a:rPr lang="cs-CZ" altLang="cs-CZ" sz="4400" dirty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aneb co chcete znát jen teoreticky</a:t>
            </a:r>
            <a:br>
              <a:rPr lang="cs-CZ" altLang="cs-CZ" sz="4000" b="1" dirty="0">
                <a:solidFill>
                  <a:schemeClr val="accent6">
                    <a:lumMod val="75000"/>
                  </a:schemeClr>
                </a:solidFill>
              </a:rPr>
            </a:br>
            <a:br>
              <a:rPr lang="cs-CZ" altLang="cs-CZ" sz="2400" dirty="0"/>
            </a:br>
            <a:r>
              <a:rPr lang="cs-CZ" sz="4000" b="1" i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III. část</a:t>
            </a:r>
          </a:p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9328534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fontAlgn="base">
              <a:spcAft>
                <a:spcPct val="0"/>
              </a:spcAft>
              <a:defRPr/>
            </a:pPr>
            <a:r>
              <a:rPr lang="cs-CZ" altLang="cs-CZ" dirty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Základní procesní předpisy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600200"/>
            <a:ext cx="8229600" cy="5141168"/>
          </a:xfrm>
        </p:spPr>
        <p:txBody>
          <a:bodyPr/>
          <a:lstStyle/>
          <a:p>
            <a:pPr eaLnBrk="1" hangingPunct="1">
              <a:buNone/>
              <a:defRPr/>
            </a:pPr>
            <a:r>
              <a:rPr lang="cs-CZ" altLang="cs-CZ" b="1" dirty="0"/>
              <a:t>Zákon č. 85/1996 Sb. o advokacii v platném znění </a:t>
            </a:r>
            <a:r>
              <a:rPr lang="cs-CZ" altLang="cs-CZ" dirty="0"/>
              <a:t>(zejména §§ 32 – 35e)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b="1" dirty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b="1" dirty="0"/>
              <a:t>Vyhláška MS ČR č. 244/1996 Sb.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dirty="0"/>
              <a:t>   (advokátní kárný řád) v platném znění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dirty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b="1" dirty="0"/>
              <a:t>Správní řád </a:t>
            </a:r>
            <a:r>
              <a:rPr lang="cs-CZ" altLang="cs-CZ" dirty="0"/>
              <a:t>č.500/2004 Sb.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dirty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b="1" dirty="0"/>
              <a:t>Trestní řád </a:t>
            </a:r>
            <a:r>
              <a:rPr lang="cs-CZ" altLang="cs-CZ" dirty="0"/>
              <a:t>č.141/1961 Sb.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dirty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b="1" dirty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b="1" dirty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AE1ABD8-239D-489E-8A07-CCDB72FBC6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656" y="277814"/>
            <a:ext cx="10826496" cy="2413894"/>
          </a:xfrm>
        </p:spPr>
        <p:txBody>
          <a:bodyPr>
            <a:normAutofit/>
          </a:bodyPr>
          <a:lstStyle/>
          <a:p>
            <a:pPr algn="ctr" fontAlgn="base">
              <a:spcAft>
                <a:spcPct val="0"/>
              </a:spcAft>
              <a:defRPr/>
            </a:pPr>
            <a:r>
              <a:rPr lang="cs-CZ" dirty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Novela zákona o některých opatřeních proti legalizaci výnosů z trestné činnosti č.527/2020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2D62142-5E2A-42BA-82FB-3BB50AFAF6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2691708"/>
            <a:ext cx="8790432" cy="3439218"/>
          </a:xfrm>
        </p:spPr>
        <p:txBody>
          <a:bodyPr>
            <a:normAutofit/>
          </a:bodyPr>
          <a:lstStyle/>
          <a:p>
            <a:r>
              <a:rPr lang="cs-CZ" sz="3200" b="1" dirty="0"/>
              <a:t>Zásadní změny – novelizuje zákon o advokacii</a:t>
            </a:r>
          </a:p>
          <a:p>
            <a:r>
              <a:rPr lang="cs-CZ" sz="3200" b="1" dirty="0"/>
              <a:t>Promlčecí lhůty</a:t>
            </a:r>
          </a:p>
          <a:p>
            <a:r>
              <a:rPr lang="cs-CZ" sz="3200" b="1" dirty="0"/>
              <a:t>Použití správního řádu</a:t>
            </a:r>
          </a:p>
          <a:p>
            <a:r>
              <a:rPr lang="cs-CZ" sz="3200" b="1" dirty="0"/>
              <a:t>Přestupky na poli AML</a:t>
            </a:r>
          </a:p>
        </p:txBody>
      </p:sp>
    </p:spTree>
    <p:extLst>
      <p:ext uri="{BB962C8B-B14F-4D97-AF65-F5344CB8AC3E}">
        <p14:creationId xmlns:p14="http://schemas.microsoft.com/office/powerpoint/2010/main" val="17988672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fontAlgn="base">
              <a:spcAft>
                <a:spcPct val="0"/>
              </a:spcAft>
              <a:defRPr/>
            </a:pPr>
            <a:r>
              <a:rPr lang="cs-CZ" altLang="cs-CZ" dirty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Hlavní hmotněprávní předpisy </a:t>
            </a:r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b="1" dirty="0">
                <a:latin typeface="Arial" panose="020B0604020202020204" pitchFamily="34" charset="0"/>
              </a:rPr>
              <a:t>   Zákon č. 85/1996 Sb. o advokacii v platném znění </a:t>
            </a:r>
            <a:br>
              <a:rPr lang="cs-CZ" altLang="cs-CZ" b="1" dirty="0">
                <a:latin typeface="Arial" panose="020B0604020202020204" pitchFamily="34" charset="0"/>
              </a:rPr>
            </a:br>
            <a:r>
              <a:rPr lang="cs-CZ" altLang="cs-CZ" b="1" dirty="0">
                <a:latin typeface="Arial" panose="020B0604020202020204" pitchFamily="34" charset="0"/>
              </a:rPr>
              <a:t>                                 </a:t>
            </a:r>
            <a:r>
              <a:rPr lang="cs-CZ" altLang="cs-CZ" dirty="0">
                <a:latin typeface="Arial" panose="020B0604020202020204" pitchFamily="34" charset="0"/>
              </a:rPr>
              <a:t>(zejména §§ 16 – 31) </a:t>
            </a:r>
            <a:endParaRPr lang="cs-CZ" altLang="cs-CZ" b="1" dirty="0">
              <a:latin typeface="Arial" panose="020B0604020202020204" pitchFamily="34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b="1" dirty="0">
              <a:latin typeface="Arial" panose="020B0604020202020204" pitchFamily="34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b="1" dirty="0">
                <a:latin typeface="Arial" panose="020B0604020202020204" pitchFamily="34" charset="0"/>
              </a:rPr>
              <a:t>	Pravidla profesionální etiky advokátů České republiky (Etický kodex)</a:t>
            </a:r>
          </a:p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cs-CZ" altLang="cs-CZ" dirty="0">
                <a:latin typeface="Arial" panose="020B0604020202020204" pitchFamily="34" charset="0"/>
              </a:rPr>
              <a:t>(Usnesení představenstva České advokátní komory z </a:t>
            </a:r>
            <a:br>
              <a:rPr lang="cs-CZ" altLang="cs-CZ" dirty="0">
                <a:latin typeface="Arial" panose="020B0604020202020204" pitchFamily="34" charset="0"/>
              </a:rPr>
            </a:br>
            <a:r>
              <a:rPr lang="cs-CZ" altLang="cs-CZ" dirty="0">
                <a:latin typeface="Arial" panose="020B0604020202020204" pitchFamily="34" charset="0"/>
              </a:rPr>
              <a:t>31. října 1996 uveřejněné pod č. 1/1997 Věstníku České advokátní komory v platném znění)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0" y="609600"/>
            <a:ext cx="3462870" cy="1320800"/>
          </a:xfrm>
        </p:spPr>
        <p:txBody>
          <a:bodyPr anchor="ctr">
            <a:normAutofit/>
          </a:bodyPr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Teoretické zdroje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0" y="2160589"/>
            <a:ext cx="4469352" cy="388077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Zákon o advokacii C.H.BECK </a:t>
            </a:r>
          </a:p>
          <a:p>
            <a:pPr>
              <a:lnSpc>
                <a:spcPct val="90000"/>
              </a:lnSpc>
            </a:pPr>
            <a:r>
              <a:rPr lang="cs-CZ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Advokátní právo C.H.BECK </a:t>
            </a:r>
          </a:p>
          <a:p>
            <a:pPr>
              <a:lnSpc>
                <a:spcPct val="90000"/>
              </a:lnSpc>
            </a:pPr>
            <a:r>
              <a:rPr lang="cs-CZ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Zákon o advokacii a stavovské předpisy (</a:t>
            </a:r>
            <a:r>
              <a:rPr lang="cs-CZ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Wolters</a:t>
            </a:r>
            <a:r>
              <a:rPr lang="cs-CZ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Kluwer</a:t>
            </a:r>
            <a:r>
              <a:rPr lang="cs-CZ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)</a:t>
            </a:r>
          </a:p>
          <a:p>
            <a:pPr>
              <a:lnSpc>
                <a:spcPct val="90000"/>
              </a:lnSpc>
            </a:pPr>
            <a:r>
              <a:rPr lang="cs-CZ" altLang="cs-CZ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Odpovědnost advokáta za škodu (C. H. Beck) </a:t>
            </a:r>
          </a:p>
          <a:p>
            <a:pPr>
              <a:lnSpc>
                <a:spcPct val="90000"/>
              </a:lnSpc>
            </a:pPr>
            <a:r>
              <a:rPr lang="cs-CZ" altLang="cs-CZ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Etický kodex </a:t>
            </a:r>
            <a:r>
              <a:rPr lang="cs-CZ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cs-CZ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Wolters</a:t>
            </a:r>
            <a:r>
              <a:rPr lang="cs-CZ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Kluwer</a:t>
            </a:r>
            <a:r>
              <a:rPr lang="cs-CZ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)</a:t>
            </a:r>
          </a:p>
          <a:p>
            <a:pPr>
              <a:lnSpc>
                <a:spcPct val="90000"/>
              </a:lnSpc>
            </a:pPr>
            <a:r>
              <a:rPr lang="cs-CZ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Strategie civilního procesu (Aleš Čeněk)</a:t>
            </a:r>
          </a:p>
          <a:p>
            <a:pPr marL="0" indent="0">
              <a:lnSpc>
                <a:spcPct val="90000"/>
              </a:lnSpc>
              <a:buNone/>
            </a:pPr>
            <a:endParaRPr lang="cs-CZ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endParaRPr lang="cs-CZ" altLang="cs-CZ" sz="17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endParaRPr lang="cs-CZ" sz="1700" dirty="0"/>
          </a:p>
        </p:txBody>
      </p:sp>
      <p:pic>
        <p:nvPicPr>
          <p:cNvPr id="1028" name="Picture 4" descr="Image result for zákon o advokacii">
            <a:extLst>
              <a:ext uri="{FF2B5EF4-FFF2-40B4-BE49-F238E27FC236}">
                <a16:creationId xmlns:a16="http://schemas.microsoft.com/office/drawing/2014/main" id="{9E5C2414-452B-49A3-97EE-6B768F205C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26" r="-1" b="29812"/>
          <a:stretch/>
        </p:blipFill>
        <p:spPr bwMode="auto">
          <a:xfrm>
            <a:off x="5625296" y="609599"/>
            <a:ext cx="1953422" cy="2300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Image result for zákon o advokacii">
            <a:extLst>
              <a:ext uri="{FF2B5EF4-FFF2-40B4-BE49-F238E27FC236}">
                <a16:creationId xmlns:a16="http://schemas.microsoft.com/office/drawing/2014/main" id="{052B3DEE-3F6E-426C-A6A9-347596416A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67" r="-2" b="36772"/>
          <a:stretch/>
        </p:blipFill>
        <p:spPr bwMode="auto">
          <a:xfrm>
            <a:off x="7979596" y="609601"/>
            <a:ext cx="2049749" cy="2300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mage result for advokátní právo">
            <a:extLst>
              <a:ext uri="{FF2B5EF4-FFF2-40B4-BE49-F238E27FC236}">
                <a16:creationId xmlns:a16="http://schemas.microsoft.com/office/drawing/2014/main" id="{20600FBD-4911-4EA3-B56E-EE280DD673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20218" y="3333509"/>
            <a:ext cx="3130803" cy="2707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4879B6F5-B9D8-481C-ADF8-E5C50CF156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79596" y="3333509"/>
            <a:ext cx="2049749" cy="2707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07587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7813"/>
            <a:ext cx="8229600" cy="1927051"/>
          </a:xfrm>
        </p:spPr>
        <p:txBody>
          <a:bodyPr/>
          <a:lstStyle/>
          <a:p>
            <a:pPr eaLnBrk="1" hangingPunct="1">
              <a:defRPr/>
            </a:pPr>
            <a:r>
              <a:rPr lang="cs-CZ" altLang="cs-CZ" dirty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Sbírka kárných rozhodnutí ČAK</a:t>
            </a:r>
            <a:br>
              <a:rPr lang="cs-CZ" altLang="cs-CZ" dirty="0"/>
            </a:br>
            <a:endParaRPr lang="cs-CZ" altLang="cs-CZ" dirty="0"/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2204863"/>
            <a:ext cx="10515600" cy="3972099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dirty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dirty="0"/>
              <a:t>   </a:t>
            </a:r>
            <a:r>
              <a:rPr lang="cs-CZ" altLang="cs-CZ" sz="4000" b="1" dirty="0"/>
              <a:t>Vybraná kárná rozhodnutí od roku 1991.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sz="4000" b="1" dirty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4000" b="1" dirty="0"/>
              <a:t>   Vychází jednou za 2 roky.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4000" b="1" dirty="0"/>
              <a:t>   Kárná komise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4000" b="1" dirty="0"/>
              <a:t>	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dirty="0"/>
              <a:t>   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cs-CZ" altLang="cs-CZ" dirty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Kárné provinění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825625"/>
            <a:ext cx="10515600" cy="4337431"/>
          </a:xfrm>
        </p:spPr>
        <p:txBody>
          <a:bodyPr/>
          <a:lstStyle/>
          <a:p>
            <a:pPr marL="609600" indent="-609600">
              <a:defRPr/>
            </a:pPr>
            <a:r>
              <a:rPr lang="cs-CZ" altLang="cs-CZ" sz="3600" b="1" dirty="0"/>
              <a:t>§ 32 odst. 2 zákona o advokacii</a:t>
            </a:r>
          </a:p>
          <a:p>
            <a:pPr marL="609600" indent="-609600">
              <a:defRPr/>
            </a:pPr>
            <a:endParaRPr lang="cs-CZ" altLang="cs-CZ" sz="3600" b="1" dirty="0"/>
          </a:p>
          <a:p>
            <a:pPr marL="609600" indent="-609600">
              <a:defRPr/>
            </a:pPr>
            <a:r>
              <a:rPr lang="cs-CZ" altLang="cs-CZ" sz="3600" b="1" dirty="0"/>
              <a:t>Kárným proviněním je </a:t>
            </a:r>
            <a:r>
              <a:rPr lang="cs-CZ" altLang="cs-CZ" sz="3600" b="1" u="sng" dirty="0"/>
              <a:t>závažné</a:t>
            </a:r>
            <a:r>
              <a:rPr lang="cs-CZ" altLang="cs-CZ" sz="3600" b="1" dirty="0"/>
              <a:t> nebo </a:t>
            </a:r>
            <a:r>
              <a:rPr lang="cs-CZ" altLang="cs-CZ" sz="3600" b="1" u="sng" dirty="0"/>
              <a:t>opětovné</a:t>
            </a:r>
            <a:r>
              <a:rPr lang="cs-CZ" altLang="cs-CZ" sz="3600" b="1" dirty="0"/>
              <a:t> </a:t>
            </a:r>
            <a:r>
              <a:rPr lang="cs-CZ" altLang="cs-CZ" sz="3600" b="1" u="sng" dirty="0"/>
              <a:t>zaviněné</a:t>
            </a:r>
            <a:r>
              <a:rPr lang="cs-CZ" altLang="cs-CZ" sz="3600" b="1" dirty="0"/>
              <a:t> porušení povinností stanovených advokátovi nebo advokátnímu koncipientovi tímto nebo zvláštním zákonem nebo stavovským předpisem</a:t>
            </a:r>
            <a:r>
              <a:rPr lang="cs-CZ" altLang="cs-CZ" sz="2400" dirty="0"/>
              <a:t>.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932688" y="365125"/>
            <a:ext cx="10421112" cy="132556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cs-CZ" altLang="cs-CZ" dirty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Kárná rozhodnutí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sz="2400" dirty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b="1" dirty="0"/>
              <a:t>K 5/98 :</a:t>
            </a:r>
            <a:r>
              <a:rPr lang="cs-CZ" altLang="cs-CZ" dirty="0"/>
              <a:t>     Ojedinělé a nezávažné porušení povinnosti advokáta není</a:t>
            </a:r>
            <a:br>
              <a:rPr lang="cs-CZ" altLang="cs-CZ" dirty="0"/>
            </a:br>
            <a:r>
              <a:rPr lang="cs-CZ" altLang="cs-CZ" dirty="0"/>
              <a:t>                 kárným proviněním.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dirty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b="1" dirty="0"/>
              <a:t>K 23/98 :   </a:t>
            </a:r>
            <a:r>
              <a:rPr lang="cs-CZ" altLang="cs-CZ" dirty="0"/>
              <a:t> Advokát je kárně odpovědný i za 	zavinění pracovnice  své</a:t>
            </a:r>
            <a:br>
              <a:rPr lang="cs-CZ" altLang="cs-CZ" dirty="0"/>
            </a:br>
            <a:r>
              <a:rPr lang="cs-CZ" altLang="cs-CZ" dirty="0"/>
              <a:t>                  advokátní  kanceláře</a:t>
            </a:r>
            <a:r>
              <a:rPr lang="cs-CZ" altLang="cs-CZ" dirty="0">
                <a:latin typeface="Times New Roman" panose="02020603050405020304" pitchFamily="18" charset="0"/>
              </a:rPr>
              <a:t>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dirty="0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46837"/>
            <a:ext cx="10003536" cy="132556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cs-CZ" altLang="cs-CZ" dirty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Chování v běžném životě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dirty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400" b="1" dirty="0"/>
              <a:t>    </a:t>
            </a:r>
            <a:r>
              <a:rPr lang="cs-CZ" altLang="cs-CZ" sz="3200" b="1" dirty="0"/>
              <a:t>K 11/05:</a:t>
            </a:r>
            <a:r>
              <a:rPr lang="cs-CZ" altLang="cs-CZ" sz="3200" dirty="0"/>
              <a:t> Pravidla profesionální etiky zavazují advokáta k určitému chování nejen při výkonu advokacie, ale i v soukromé sféře.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3200" dirty="0"/>
              <a:t>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3200" dirty="0"/>
              <a:t>   Proto advokát, který nezaplatí svůj soukromý dluh, navíc přisouzený věřiteli pravomocným rozhodnutím soudu, závažným způsobem porušuje povinnosti advokáta a dopouští se kárného provinění.</a:t>
            </a:r>
            <a:r>
              <a:rPr lang="cs-CZ" altLang="cs-CZ" sz="3200" dirty="0">
                <a:latin typeface="Times New Roman" panose="02020603050405020304" pitchFamily="18" charset="0"/>
              </a:rPr>
              <a:t>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3200" dirty="0">
                <a:latin typeface="Times New Roman" panose="02020603050405020304" pitchFamily="18" charset="0"/>
              </a:rPr>
              <a:t>	</a:t>
            </a:r>
            <a:r>
              <a:rPr lang="cs-CZ" altLang="cs-CZ" sz="3200" dirty="0"/>
              <a:t>Slib advokáta § 5 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798576" y="500062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altLang="cs-CZ" dirty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Kárná odpovědnost v průběhu pozastavení výkonu advokacie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cs-CZ" altLang="cs-CZ" sz="2400" b="1">
              <a:latin typeface="Times New Roman" panose="02020603050405020304" pitchFamily="18" charset="0"/>
            </a:endParaRPr>
          </a:p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b="1"/>
              <a:t>§ 9a odst. 2 písm. d) zákona o advokacii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cs-CZ" altLang="cs-CZ" b="1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/>
              <a:t>   Pozastavením výkonu advokacie není dotčena kárná odpovědnost advokáta, a to i pokud jde   o kárné provinění, ke kterému došlo v době pozastavení výkonu advokacie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cs-CZ" altLang="cs-CZ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1800">
                <a:latin typeface="Times New Roman" panose="02020603050405020304" pitchFamily="18" charset="0"/>
              </a:rPr>
              <a:t>     </a:t>
            </a:r>
            <a:r>
              <a:rPr lang="cs-CZ" altLang="cs-CZ" sz="2400"/>
              <a:t>Platí obdobně pro advokátní koncipienty (§ 37 odst. 6 zákona o advokacii)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cs-CZ" altLang="cs-CZ" sz="240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65125"/>
            <a:ext cx="10515600" cy="132556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cs-CZ" altLang="cs-CZ" dirty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Postup při vyřizování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cs-CZ" altLang="cs-CZ"/>
              <a:t>Kontrolní oddělení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altLang="cs-CZ"/>
              <a:t>Kontrolní rada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altLang="cs-CZ"/>
              <a:t>Kárný žalobce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altLang="cs-CZ"/>
              <a:t>Kárná komise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altLang="cs-CZ"/>
              <a:t>Odvolací kárná komise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altLang="cs-CZ"/>
              <a:t>Městský soud v Praze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altLang="cs-CZ"/>
              <a:t>Nejvyšší správní soud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altLang="cs-CZ"/>
              <a:t>Ústavní soud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026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cs-CZ" altLang="cs-CZ" dirty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Kontrolní oddělení</a:t>
            </a:r>
          </a:p>
        </p:txBody>
      </p:sp>
      <p:sp>
        <p:nvSpPr>
          <p:cNvPr id="28675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dirty="0"/>
              <a:t>Stížnost, jakýkoliv podnět i bez něj </a:t>
            </a:r>
          </a:p>
          <a:p>
            <a:pPr eaLnBrk="1" hangingPunct="1">
              <a:defRPr/>
            </a:pPr>
            <a:r>
              <a:rPr lang="cs-CZ" altLang="cs-CZ" sz="2400" dirty="0"/>
              <a:t>(zásada oficiality – ČAK není policajt)</a:t>
            </a:r>
          </a:p>
          <a:p>
            <a:pPr eaLnBrk="1" hangingPunct="1">
              <a:defRPr/>
            </a:pPr>
            <a:r>
              <a:rPr lang="cs-CZ" altLang="cs-CZ" dirty="0"/>
              <a:t>Vyjádření advokáta</a:t>
            </a:r>
          </a:p>
          <a:p>
            <a:pPr eaLnBrk="1" hangingPunct="1">
              <a:defRPr/>
            </a:pPr>
            <a:r>
              <a:rPr lang="cs-CZ" altLang="cs-CZ" dirty="0"/>
              <a:t>Stížnost zjevně nedůvodná – odložení</a:t>
            </a:r>
          </a:p>
          <a:p>
            <a:pPr eaLnBrk="1" hangingPunct="1">
              <a:defRPr/>
            </a:pPr>
            <a:r>
              <a:rPr lang="cs-CZ" altLang="cs-CZ" dirty="0"/>
              <a:t>Postoupení kontrolní radě</a:t>
            </a:r>
          </a:p>
          <a:p>
            <a:pPr eaLnBrk="1" hangingPunct="1">
              <a:defRPr/>
            </a:pPr>
            <a:r>
              <a:rPr lang="cs-CZ" altLang="cs-CZ" dirty="0"/>
              <a:t>Zpracovatelé – Advokáti – zaměstnanci Komory</a:t>
            </a:r>
          </a:p>
          <a:p>
            <a:pPr eaLnBrk="1" hangingPunct="1">
              <a:defRPr/>
            </a:pPr>
            <a:endParaRPr lang="cs-CZ" altLang="cs-CZ" dirty="0"/>
          </a:p>
          <a:p>
            <a:pPr eaLnBrk="1" hangingPunct="1">
              <a:defRPr/>
            </a:pPr>
            <a:endParaRPr lang="cs-CZ" altLang="cs-CZ" dirty="0"/>
          </a:p>
          <a:p>
            <a:pPr eaLnBrk="1" hangingPunct="1">
              <a:defRPr/>
            </a:pPr>
            <a:endParaRPr lang="cs-CZ" altLang="cs-CZ" dirty="0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dirty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Kontrolní rada</a:t>
            </a:r>
            <a:br>
              <a:rPr lang="cs-CZ" altLang="cs-CZ" sz="4000" dirty="0"/>
            </a:br>
            <a:r>
              <a:rPr lang="cs-CZ" altLang="cs-CZ" sz="2800" dirty="0"/>
              <a:t>(70 členů)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dirty="0"/>
              <a:t>Stížnost nedůvodná</a:t>
            </a:r>
          </a:p>
          <a:p>
            <a:pPr eaLnBrk="1" hangingPunct="1">
              <a:defRPr/>
            </a:pPr>
            <a:r>
              <a:rPr lang="cs-CZ" altLang="cs-CZ" dirty="0"/>
              <a:t>Upozornění na nesprávný postup</a:t>
            </a:r>
          </a:p>
          <a:p>
            <a:pPr eaLnBrk="1" hangingPunct="1">
              <a:defRPr/>
            </a:pPr>
            <a:r>
              <a:rPr lang="cs-CZ" altLang="cs-CZ" dirty="0"/>
              <a:t>Podání kárné žaloby</a:t>
            </a:r>
          </a:p>
          <a:p>
            <a:pPr eaLnBrk="1" hangingPunct="1">
              <a:defRPr/>
            </a:pPr>
            <a:r>
              <a:rPr lang="cs-CZ" altLang="cs-CZ" sz="2400" dirty="0"/>
              <a:t>(vyžádání listin, klientského spisu, zpracovatelé, hlasování na plénu..)</a:t>
            </a:r>
          </a:p>
          <a:p>
            <a:pPr eaLnBrk="1" hangingPunct="1">
              <a:defRPr/>
            </a:pPr>
            <a:endParaRPr lang="cs-CZ" altLang="cs-CZ" dirty="0"/>
          </a:p>
          <a:p>
            <a:pPr marL="34290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4477DE"/>
              </a:buClr>
              <a:buSzPct val="65000"/>
              <a:buFont typeface="Wingdings" panose="05000000000000000000" pitchFamily="2" charset="2"/>
              <a:buChar char="n"/>
              <a:defRPr/>
            </a:pPr>
            <a:r>
              <a:rPr lang="cs-CZ" altLang="cs-CZ" sz="3200" dirty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/>
              </a:rPr>
              <a:t>Profesionalizace, specializace</a:t>
            </a:r>
          </a:p>
          <a:p>
            <a:pPr marL="342900" indent="-342900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4477DE"/>
              </a:buClr>
              <a:buSzPct val="65000"/>
              <a:buFont typeface="Wingdings" panose="05000000000000000000" pitchFamily="2" charset="2"/>
              <a:buChar char="n"/>
              <a:defRPr/>
            </a:pPr>
            <a:r>
              <a:rPr lang="cs-CZ" altLang="cs-CZ" sz="3200" dirty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/>
              </a:rPr>
              <a:t>Kontrolní činnost KR (úschovy, ověřování podpisů, AML, účast u prohlídek…)</a:t>
            </a:r>
          </a:p>
          <a:p>
            <a:pPr eaLnBrk="1" hangingPunct="1">
              <a:defRPr/>
            </a:pPr>
            <a:endParaRPr lang="cs-CZ" altLang="cs-CZ" dirty="0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dirty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Poměr stížností a kárných žalob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cs-CZ" altLang="cs-CZ" sz="2400" dirty="0"/>
          </a:p>
          <a:p>
            <a:pPr eaLnBrk="1" hangingPunct="1">
              <a:defRPr/>
            </a:pPr>
            <a:endParaRPr lang="cs-CZ" altLang="cs-CZ" sz="2400" dirty="0"/>
          </a:p>
          <a:p>
            <a:pPr eaLnBrk="1" hangingPunct="1">
              <a:defRPr/>
            </a:pPr>
            <a:r>
              <a:rPr lang="cs-CZ" altLang="cs-CZ" b="1" dirty="0"/>
              <a:t>cca 1200-1600 stížností ročně (včetně opakovaných)</a:t>
            </a:r>
          </a:p>
          <a:p>
            <a:pPr eaLnBrk="1" hangingPunct="1">
              <a:defRPr/>
            </a:pPr>
            <a:r>
              <a:rPr lang="cs-CZ" altLang="cs-CZ" b="1" dirty="0"/>
              <a:t>120 – 140 kárných žalob ročně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dirty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dirty="0"/>
              <a:t>   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cs-CZ" altLang="cs-CZ" dirty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Kárný žalobce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cs-CZ" altLang="cs-CZ" dirty="0"/>
          </a:p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cs-CZ" altLang="cs-CZ" b="1" dirty="0"/>
              <a:t>Předseda kontrolní rady</a:t>
            </a:r>
          </a:p>
          <a:p>
            <a:pPr marL="0" indent="0" eaLnBrk="1" hangingPunct="1">
              <a:buNone/>
              <a:defRPr/>
            </a:pPr>
            <a:endParaRPr lang="cs-CZ" altLang="cs-CZ" b="1" dirty="0"/>
          </a:p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cs-CZ" altLang="cs-CZ" b="1" dirty="0"/>
              <a:t>Ministr spravedlnosti</a:t>
            </a:r>
          </a:p>
          <a:p>
            <a:pPr algn="ctr" eaLnBrk="1" hangingPunct="1">
              <a:buFont typeface="Wingdings" panose="05000000000000000000" pitchFamily="2" charset="2"/>
              <a:buNone/>
              <a:defRPr/>
            </a:pPr>
            <a:endParaRPr lang="cs-CZ" altLang="cs-CZ" b="1" dirty="0"/>
          </a:p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cs-CZ" altLang="cs-CZ" b="1" dirty="0"/>
              <a:t>Náležitosti žaloby § 7 odst.2 AKŘ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Důvod existence pravidel a nezbytnost jejich dodržování</a:t>
            </a:r>
            <a:endParaRPr lang="cs-CZ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cs-CZ" dirty="0">
              <a:solidFill>
                <a:schemeClr val="tx1"/>
              </a:solidFill>
            </a:endParaRPr>
          </a:p>
          <a:p>
            <a:r>
              <a:rPr lang="cs-CZ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nezbytné dodržovat základní zásady a principy advokacie</a:t>
            </a:r>
          </a:p>
          <a:p>
            <a:r>
              <a:rPr lang="cs-CZ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formalistická a obtěžující pravidla?</a:t>
            </a:r>
          </a:p>
          <a:p>
            <a:r>
              <a:rPr lang="cs-CZ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vyškrtnutí, pozastavení</a:t>
            </a:r>
          </a:p>
          <a:p>
            <a:r>
              <a:rPr lang="cs-CZ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neblahý vliv na advokacii jako celek</a:t>
            </a:r>
          </a:p>
          <a:p>
            <a:r>
              <a:rPr lang="cs-CZ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pohledávková agenda (MHD…) , kult dlužníka, další změny advokátního tarifu</a:t>
            </a:r>
          </a:p>
          <a:p>
            <a:r>
              <a:rPr lang="cs-CZ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advokátní samospráva</a:t>
            </a:r>
          </a:p>
          <a:p>
            <a:pPr>
              <a:buNone/>
            </a:pPr>
            <a:endParaRPr lang="cs-CZ" b="1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34508202"/>
      </p:ext>
    </p:extLst>
  </p:cSld>
  <p:clrMapOvr>
    <a:masterClrMapping/>
  </p:clrMapOvr>
  <p:transition>
    <p:dissolve/>
  </p:transition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4" name="Rectangle 6"/>
          <p:cNvSpPr>
            <a:spLocks noGrp="1" noChangeArrowheads="1"/>
          </p:cNvSpPr>
          <p:nvPr>
            <p:ph type="title"/>
          </p:nvPr>
        </p:nvSpPr>
        <p:spPr>
          <a:xfrm>
            <a:off x="1981200" y="620689"/>
            <a:ext cx="8229600" cy="1656035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cs-CZ" altLang="cs-CZ" dirty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Promlčení kárné odpovědnosti</a:t>
            </a:r>
            <a:br>
              <a:rPr lang="cs-CZ" altLang="cs-CZ" dirty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cs-CZ" altLang="cs-CZ" dirty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§ 33 odst. 2 zákona o advokacii</a:t>
            </a:r>
            <a:br>
              <a:rPr lang="cs-CZ" altLang="cs-CZ" sz="4000" dirty="0"/>
            </a:br>
            <a:endParaRPr lang="cs-CZ" altLang="cs-CZ" sz="4000" dirty="0"/>
          </a:p>
        </p:txBody>
      </p:sp>
      <p:sp>
        <p:nvSpPr>
          <p:cNvPr id="63495" name="Rectangle 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buNone/>
              <a:defRPr/>
            </a:pPr>
            <a:endParaRPr lang="cs-CZ" altLang="cs-CZ" sz="2400" dirty="0"/>
          </a:p>
          <a:p>
            <a:pPr marL="609600" indent="-609600" algn="ctr">
              <a:buNone/>
              <a:defRPr/>
            </a:pPr>
            <a:r>
              <a:rPr lang="cs-CZ" altLang="cs-CZ" sz="2400" dirty="0">
                <a:latin typeface="Times New Roman" panose="02020603050405020304" pitchFamily="18" charset="0"/>
              </a:rPr>
              <a:t>      </a:t>
            </a:r>
            <a:r>
              <a:rPr lang="cs-CZ" altLang="cs-CZ" b="1" dirty="0"/>
              <a:t>Subjektivní lhůta</a:t>
            </a:r>
          </a:p>
          <a:p>
            <a:pPr marL="609600" indent="-609600" algn="ctr">
              <a:buNone/>
              <a:defRPr/>
            </a:pPr>
            <a:endParaRPr lang="cs-CZ" altLang="cs-CZ" b="1" dirty="0"/>
          </a:p>
          <a:p>
            <a:pPr marL="609600" indent="-609600">
              <a:buNone/>
              <a:defRPr/>
            </a:pPr>
            <a:r>
              <a:rPr lang="cs-CZ" altLang="cs-CZ" dirty="0"/>
              <a:t>      Kárná žaloba musí být podána do </a:t>
            </a:r>
            <a:r>
              <a:rPr lang="cs-CZ" altLang="cs-CZ" b="1" u="sng" dirty="0"/>
              <a:t>jednoho roku </a:t>
            </a:r>
            <a:r>
              <a:rPr lang="cs-CZ" altLang="cs-CZ" dirty="0"/>
              <a:t>ode dne, kdy se kárný žalobce o kárném provinění dozvěděl. </a:t>
            </a:r>
          </a:p>
          <a:p>
            <a:pPr marL="609600" indent="-609600">
              <a:buNone/>
              <a:defRPr/>
            </a:pPr>
            <a:r>
              <a:rPr lang="cs-CZ" altLang="cs-CZ" dirty="0"/>
              <a:t>     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cs-CZ" altLang="cs-CZ" sz="4000" dirty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Promlčení kárné odpovědnosti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 typeface="Wingdings" panose="05000000000000000000" pitchFamily="2" charset="2"/>
              <a:buNone/>
              <a:defRPr/>
            </a:pPr>
            <a:endParaRPr lang="cs-CZ" altLang="cs-CZ" b="1" dirty="0">
              <a:latin typeface="Times New Roman" panose="02020603050405020304" pitchFamily="18" charset="0"/>
            </a:endParaRPr>
          </a:p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cs-CZ" altLang="cs-CZ" b="1" dirty="0"/>
              <a:t>Objektivní lhůta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b="1" dirty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4000" dirty="0"/>
              <a:t>   Kárná žaloba musí být podána do </a:t>
            </a:r>
            <a:r>
              <a:rPr lang="cs-CZ" altLang="cs-CZ" sz="4000" b="1" u="sng" dirty="0"/>
              <a:t>tří let</a:t>
            </a:r>
            <a:r>
              <a:rPr lang="cs-CZ" altLang="cs-CZ" sz="4000" dirty="0"/>
              <a:t>  ode        dne, kdy ke kárnému provinění došlo.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z="4000" dirty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Kárná komise</a:t>
            </a:r>
            <a:br>
              <a:rPr lang="cs-CZ" altLang="cs-CZ" sz="4000" dirty="0"/>
            </a:br>
            <a:r>
              <a:rPr lang="cs-CZ" altLang="cs-CZ" sz="2800" dirty="0"/>
              <a:t>(83 členů)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81768" y="1690688"/>
            <a:ext cx="8363272" cy="4559641"/>
          </a:xfrm>
        </p:spPr>
        <p:txBody>
          <a:bodyPr>
            <a:normAutofit lnSpcReduction="10000"/>
          </a:bodyPr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b="1" dirty="0"/>
              <a:t>Rozhoduje tříčlenný senát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sz="2000" b="1" dirty="0"/>
              <a:t>(jmenuje předseda KK, včetně určení předsedy)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b="1" dirty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b="1" dirty="0"/>
              <a:t>Kárná žaloba advokátovi k vyjádření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b="1" dirty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b="1" dirty="0"/>
              <a:t>Přerušení řízení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b="1" dirty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b="1" dirty="0"/>
              <a:t>Zastavení řízení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b="1" dirty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b="1" dirty="0"/>
              <a:t>Rozhodnutí o vině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dirty="0"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cs-CZ" altLang="cs-CZ" sz="4000" dirty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Rozhodnutí bez jednání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b="1" dirty="0"/>
              <a:t>Kárný příkaz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cs-CZ" altLang="cs-CZ" b="1" dirty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3600" b="1" dirty="0"/>
              <a:t>   </a:t>
            </a:r>
            <a:r>
              <a:rPr lang="cs-CZ" altLang="cs-CZ" dirty="0"/>
              <a:t>Advokát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cs-CZ" altLang="cs-CZ" b="1" dirty="0"/>
          </a:p>
          <a:p>
            <a:pPr lvl="1" eaLnBrk="1" hangingPunct="1">
              <a:lnSpc>
                <a:spcPct val="90000"/>
              </a:lnSpc>
              <a:defRPr/>
            </a:pPr>
            <a:r>
              <a:rPr lang="cs-CZ" altLang="cs-CZ" sz="3200" dirty="0"/>
              <a:t>napomenutí,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cs-CZ" altLang="cs-CZ" sz="3200" dirty="0"/>
              <a:t>pokuta až do výše 10 násobku minimální měsíční mzdy stanovené zvláštním právním předpisem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cs-CZ" altLang="cs-CZ" dirty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cs-CZ" altLang="cs-CZ" dirty="0"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cs-CZ" altLang="cs-CZ" sz="4000" dirty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Rozhodnutí bez jednání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b="1"/>
              <a:t>Kárný příkaz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cs-CZ" altLang="cs-CZ" b="1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3600" b="1"/>
              <a:t>   </a:t>
            </a:r>
            <a:r>
              <a:rPr lang="cs-CZ" altLang="cs-CZ"/>
              <a:t>Advokátní koncipient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cs-CZ" altLang="cs-CZ" b="1"/>
          </a:p>
          <a:p>
            <a:pPr lvl="1" eaLnBrk="1" hangingPunct="1">
              <a:lnSpc>
                <a:spcPct val="90000"/>
              </a:lnSpc>
              <a:defRPr/>
            </a:pPr>
            <a:r>
              <a:rPr lang="cs-CZ" altLang="cs-CZ" sz="3200"/>
              <a:t>napomenutí,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cs-CZ" altLang="cs-CZ" sz="3200"/>
              <a:t>pokuta až do výše 2 násobku minimální měsíční mzdy stanovené zvláštním právním předpisem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cs-CZ" altLang="cs-CZ"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cs-CZ" altLang="cs-CZ" sz="4000" dirty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Projednání věci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052736"/>
            <a:ext cx="8229600" cy="5328592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cs-CZ" altLang="cs-CZ" sz="4000" dirty="0">
              <a:solidFill>
                <a:srgbClr val="00B05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b="1" dirty="0"/>
              <a:t>Neveřejné jednání</a:t>
            </a:r>
            <a:endParaRPr lang="cs-CZ" altLang="cs-CZ" dirty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dirty="0"/>
              <a:t>Kárný senát a zapisovatelka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cs-CZ" altLang="cs-CZ" dirty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dirty="0"/>
              <a:t>Kárný žalobce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cs-CZ" altLang="cs-CZ" dirty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dirty="0"/>
              <a:t>Kárně obviněný (právní zástupce)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cs-CZ" altLang="cs-CZ" dirty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dirty="0"/>
              <a:t>Svědci, znalci ….  Není vedeno adhezní řízení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cs-CZ" altLang="cs-CZ" dirty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cs-CZ" altLang="cs-CZ" dirty="0"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1026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cs-CZ" altLang="cs-CZ" sz="4000" dirty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Kárná opatření</a:t>
            </a:r>
          </a:p>
        </p:txBody>
      </p:sp>
      <p:sp>
        <p:nvSpPr>
          <p:cNvPr id="54275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706056" y="1690688"/>
            <a:ext cx="9504744" cy="4563808"/>
          </a:xfrm>
        </p:spPr>
        <p:txBody>
          <a:bodyPr/>
          <a:lstStyle/>
          <a:p>
            <a:pPr marL="609600" indent="-609600">
              <a:defRPr/>
            </a:pPr>
            <a:r>
              <a:rPr lang="cs-CZ" altLang="cs-CZ" b="1" dirty="0"/>
              <a:t>Advokát</a:t>
            </a:r>
          </a:p>
          <a:p>
            <a:pPr marL="0" indent="0">
              <a:buNone/>
              <a:defRPr/>
            </a:pPr>
            <a:endParaRPr lang="cs-CZ" altLang="cs-CZ" b="1" dirty="0"/>
          </a:p>
          <a:p>
            <a:pPr marL="1447800" lvl="2" indent="-533400">
              <a:defRPr/>
            </a:pPr>
            <a:r>
              <a:rPr lang="cs-CZ" altLang="cs-CZ" sz="2400" dirty="0"/>
              <a:t>napomenutí,</a:t>
            </a:r>
          </a:p>
          <a:p>
            <a:pPr marL="1447800" lvl="2" indent="-533400">
              <a:defRPr/>
            </a:pPr>
            <a:r>
              <a:rPr lang="cs-CZ" altLang="cs-CZ" sz="2400" dirty="0"/>
              <a:t>veřejné napomenutí,</a:t>
            </a:r>
          </a:p>
          <a:p>
            <a:pPr marL="1447800" lvl="2" indent="-533400">
              <a:defRPr/>
            </a:pPr>
            <a:r>
              <a:rPr lang="cs-CZ" altLang="cs-CZ" sz="2400" dirty="0"/>
              <a:t>pokuta až do výše 100 násobku minimální měsíční mzdy stanovené zvláštním právním předpisem,</a:t>
            </a:r>
          </a:p>
          <a:p>
            <a:pPr marL="1447800" lvl="2" indent="-533400">
              <a:defRPr/>
            </a:pPr>
            <a:r>
              <a:rPr lang="cs-CZ" altLang="cs-CZ" sz="2400" dirty="0"/>
              <a:t>dočasný zákaz výkonu advokacie na dobu od 6 měsíců do 3 let,</a:t>
            </a:r>
          </a:p>
          <a:p>
            <a:pPr marL="1447800" lvl="2" indent="-533400">
              <a:defRPr/>
            </a:pPr>
            <a:r>
              <a:rPr lang="cs-CZ" altLang="cs-CZ" sz="2400" dirty="0"/>
              <a:t>vyškrtnutí ze seznamu advokátů</a:t>
            </a:r>
          </a:p>
          <a:p>
            <a:pPr marL="1447800" lvl="2" indent="-533400">
              <a:defRPr/>
            </a:pPr>
            <a:r>
              <a:rPr lang="cs-CZ" altLang="cs-CZ" sz="2400" dirty="0"/>
              <a:t>Odnětí ověřovací knihy   6 měsíců až 3 roky</a:t>
            </a:r>
          </a:p>
          <a:p>
            <a:pPr marL="1447800" lvl="2" indent="-533400">
              <a:defRPr/>
            </a:pPr>
            <a:r>
              <a:rPr lang="cs-CZ" altLang="cs-CZ" sz="2400" dirty="0"/>
              <a:t>Zákaz provádět úschovy  6 měsíců až 3 roky</a:t>
            </a:r>
          </a:p>
          <a:p>
            <a:pPr marL="990600" lvl="1" indent="-533400">
              <a:defRPr/>
            </a:pPr>
            <a:endParaRPr lang="cs-CZ" altLang="cs-CZ" dirty="0"/>
          </a:p>
          <a:p>
            <a:pPr marL="990600" lvl="1" indent="-533400">
              <a:defRPr/>
            </a:pPr>
            <a:endParaRPr lang="cs-CZ" altLang="cs-CZ" dirty="0"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cs-CZ" altLang="cs-CZ" sz="4000" dirty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Kárná opatření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defRPr/>
            </a:pPr>
            <a:r>
              <a:rPr lang="cs-CZ" altLang="cs-CZ" b="1" dirty="0"/>
              <a:t>Advokátní koncipient</a:t>
            </a:r>
          </a:p>
          <a:p>
            <a:pPr marL="0" indent="0">
              <a:buNone/>
              <a:defRPr/>
            </a:pPr>
            <a:endParaRPr lang="cs-CZ" altLang="cs-CZ" dirty="0"/>
          </a:p>
          <a:p>
            <a:pPr marL="990600" lvl="1" indent="-533400">
              <a:defRPr/>
            </a:pPr>
            <a:r>
              <a:rPr lang="cs-CZ" altLang="cs-CZ" dirty="0"/>
              <a:t>napomenutí,</a:t>
            </a:r>
          </a:p>
          <a:p>
            <a:pPr marL="990600" lvl="1" indent="-533400">
              <a:defRPr/>
            </a:pPr>
            <a:r>
              <a:rPr lang="cs-CZ" altLang="cs-CZ" dirty="0"/>
              <a:t>veřejné napomenutí,</a:t>
            </a:r>
          </a:p>
          <a:p>
            <a:pPr marL="990600" lvl="1" indent="-533400">
              <a:defRPr/>
            </a:pPr>
            <a:r>
              <a:rPr lang="cs-CZ" altLang="cs-CZ" dirty="0"/>
              <a:t>pokuta až do výše 20 násobku minimální měsíční mzdy stanovené zvláštním právním předpisem,</a:t>
            </a:r>
          </a:p>
          <a:p>
            <a:pPr marL="990600" lvl="1" indent="-533400">
              <a:defRPr/>
            </a:pPr>
            <a:r>
              <a:rPr lang="cs-CZ" altLang="cs-CZ" dirty="0"/>
              <a:t>vyškrtnutí ze seznamu advokátních koncipientů.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7813"/>
            <a:ext cx="8229600" cy="1711027"/>
          </a:xfrm>
        </p:spPr>
        <p:txBody>
          <a:bodyPr/>
          <a:lstStyle/>
          <a:p>
            <a:pPr eaLnBrk="1" hangingPunct="1">
              <a:defRPr/>
            </a:pPr>
            <a:r>
              <a:rPr lang="cs-CZ" altLang="cs-CZ" sz="4000" dirty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Upuštění od uložení kárného opatření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2132857"/>
            <a:ext cx="8229600" cy="3998069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dirty="0"/>
          </a:p>
          <a:p>
            <a:pPr eaLnBrk="1" hangingPunct="1">
              <a:buFontTx/>
              <a:buChar char="-"/>
              <a:defRPr/>
            </a:pPr>
            <a:r>
              <a:rPr lang="cs-CZ" altLang="cs-CZ" dirty="0"/>
              <a:t>méně závažné porušení povinností</a:t>
            </a:r>
          </a:p>
          <a:p>
            <a:pPr eaLnBrk="1" hangingPunct="1">
              <a:buFontTx/>
              <a:buChar char="-"/>
              <a:defRPr/>
            </a:pPr>
            <a:r>
              <a:rPr lang="cs-CZ" altLang="cs-CZ" dirty="0"/>
              <a:t>samotné projednání věci je možno považovat za postačující</a:t>
            </a:r>
          </a:p>
          <a:p>
            <a:pPr eaLnBrk="1" hangingPunct="1">
              <a:buFontTx/>
              <a:buChar char="-"/>
              <a:defRPr/>
            </a:pPr>
            <a:r>
              <a:rPr lang="cs-CZ" altLang="cs-CZ" dirty="0"/>
              <a:t>Je-li uzavřena dohoda s poškozeným o odstranění následků a lze považovat za dostačující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cs-CZ" altLang="cs-CZ" sz="4000" dirty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Náklady kárného řízení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dirty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b="1" dirty="0"/>
              <a:t>§ 33a odst. 2 zákona o advokacii a usnesení představenstva ČAK č. 2/1999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b="1" dirty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b="1" dirty="0"/>
              <a:t>Jednorázová částka 8.000 Kč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b="1" dirty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b="1" dirty="0"/>
              <a:t>Příjmem Komory (stejně jako pokuty)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b="1" dirty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sz="2400" b="1" dirty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b="1" dirty="0"/>
              <a:t>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Zákon o advokacii č. 85/1996</a:t>
            </a:r>
            <a:br>
              <a:rPr lang="cs-CZ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cs-CZ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novelizován  29x. </a:t>
            </a:r>
          </a:p>
          <a:p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poskytování </a:t>
            </a:r>
            <a:r>
              <a:rPr lang="cs-CZ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služby ve všech oblastech, navíc s monopolem na obhajobu ve věcech trestních</a:t>
            </a:r>
          </a:p>
          <a:p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univerzálnost advokátní zkoušky  </a:t>
            </a:r>
          </a:p>
          <a:p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Předpoklady pro výkon advokátního koncipienta - zahraniční studium musí obsahem a rozsahem odpovídat obecnému vzdělání</a:t>
            </a:r>
          </a:p>
          <a:p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Postgraduál pro studenty VŠ práva v zahraničí na UK a MU, nález ÚS</a:t>
            </a:r>
            <a:r>
              <a:rPr lang="cs-C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, </a:t>
            </a: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praxe v českém právu</a:t>
            </a:r>
          </a:p>
          <a:p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2398004386"/>
      </p:ext>
    </p:extLst>
  </p:cSld>
  <p:clrMapOvr>
    <a:masterClrMapping/>
  </p:clrMapOvr>
  <p:transition>
    <p:dissolve/>
  </p:transition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cs-CZ" altLang="cs-CZ" sz="4000" dirty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Přiměřené použití trestního řádu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dirty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cs-CZ" alt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dirty="0">
                <a:latin typeface="Times New Roman" panose="02020603050405020304" pitchFamily="18" charset="0"/>
              </a:rPr>
              <a:t>  </a:t>
            </a:r>
            <a:r>
              <a:rPr lang="cs-CZ" altLang="cs-CZ" dirty="0">
                <a:cs typeface="Times New Roman" panose="02020603050405020304" pitchFamily="18" charset="0"/>
              </a:rPr>
              <a:t>Nestanoví-li zákon</a:t>
            </a:r>
            <a:r>
              <a:rPr lang="cs-CZ" altLang="cs-CZ" dirty="0"/>
              <a:t> o advokacii</a:t>
            </a:r>
            <a:r>
              <a:rPr lang="cs-CZ" altLang="cs-CZ" dirty="0">
                <a:cs typeface="Times New Roman" panose="02020603050405020304" pitchFamily="18" charset="0"/>
              </a:rPr>
              <a:t> nebo kárný </a:t>
            </a:r>
            <a:r>
              <a:rPr lang="cs-CZ" altLang="cs-CZ" dirty="0"/>
              <a:t>ř</a:t>
            </a:r>
            <a:r>
              <a:rPr lang="cs-CZ" altLang="cs-CZ" dirty="0">
                <a:cs typeface="Times New Roman" panose="02020603050405020304" pitchFamily="18" charset="0"/>
              </a:rPr>
              <a:t>ád n</a:t>
            </a:r>
            <a:r>
              <a:rPr lang="cs-CZ" altLang="cs-CZ" dirty="0"/>
              <a:t>ě</a:t>
            </a:r>
            <a:r>
              <a:rPr lang="cs-CZ" altLang="cs-CZ" dirty="0">
                <a:cs typeface="Times New Roman" panose="02020603050405020304" pitchFamily="18" charset="0"/>
              </a:rPr>
              <a:t>co jiného nebo nevyplývá-li n</a:t>
            </a:r>
            <a:r>
              <a:rPr lang="cs-CZ" altLang="cs-CZ" dirty="0"/>
              <a:t>ě</a:t>
            </a:r>
            <a:r>
              <a:rPr lang="cs-CZ" altLang="cs-CZ" dirty="0">
                <a:cs typeface="Times New Roman" panose="02020603050405020304" pitchFamily="18" charset="0"/>
              </a:rPr>
              <a:t>co jiného z povahy v</a:t>
            </a:r>
            <a:r>
              <a:rPr lang="cs-CZ" altLang="cs-CZ" dirty="0"/>
              <a:t>ě</a:t>
            </a:r>
            <a:r>
              <a:rPr lang="cs-CZ" altLang="cs-CZ" dirty="0">
                <a:cs typeface="Times New Roman" panose="02020603050405020304" pitchFamily="18" charset="0"/>
              </a:rPr>
              <a:t>ci, pou</a:t>
            </a:r>
            <a:r>
              <a:rPr lang="cs-CZ" altLang="cs-CZ" dirty="0"/>
              <a:t>ž</a:t>
            </a:r>
            <a:r>
              <a:rPr lang="cs-CZ" altLang="cs-CZ" dirty="0">
                <a:cs typeface="Times New Roman" panose="02020603050405020304" pitchFamily="18" charset="0"/>
              </a:rPr>
              <a:t>ijí se v kárném </a:t>
            </a:r>
            <a:r>
              <a:rPr lang="cs-CZ" altLang="cs-CZ" dirty="0"/>
              <a:t>ř</a:t>
            </a:r>
            <a:r>
              <a:rPr lang="cs-CZ" altLang="cs-CZ" dirty="0">
                <a:cs typeface="Times New Roman" panose="02020603050405020304" pitchFamily="18" charset="0"/>
              </a:rPr>
              <a:t>ízení</a:t>
            </a:r>
            <a:r>
              <a:rPr lang="cs-CZ" altLang="cs-CZ" dirty="0"/>
              <a:t> </a:t>
            </a:r>
            <a:r>
              <a:rPr lang="cs-CZ" altLang="cs-CZ" dirty="0">
                <a:cs typeface="Times New Roman" panose="02020603050405020304" pitchFamily="18" charset="0"/>
              </a:rPr>
              <a:t>p</a:t>
            </a:r>
            <a:r>
              <a:rPr lang="cs-CZ" altLang="cs-CZ" dirty="0"/>
              <a:t>ři</a:t>
            </a:r>
            <a:r>
              <a:rPr lang="cs-CZ" altLang="cs-CZ" dirty="0">
                <a:cs typeface="Times New Roman" panose="02020603050405020304" pitchFamily="18" charset="0"/>
              </a:rPr>
              <a:t>m</a:t>
            </a:r>
            <a:r>
              <a:rPr lang="cs-CZ" altLang="cs-CZ" dirty="0"/>
              <a:t>ěř</a:t>
            </a:r>
            <a:r>
              <a:rPr lang="cs-CZ" altLang="cs-CZ" dirty="0">
                <a:cs typeface="Times New Roman" panose="02020603050405020304" pitchFamily="18" charset="0"/>
              </a:rPr>
              <a:t>en</a:t>
            </a:r>
            <a:r>
              <a:rPr lang="cs-CZ" altLang="cs-CZ" dirty="0"/>
              <a:t>ě</a:t>
            </a:r>
            <a:r>
              <a:rPr lang="cs-CZ" altLang="cs-CZ" dirty="0">
                <a:cs typeface="Times New Roman" panose="02020603050405020304" pitchFamily="18" charset="0"/>
              </a:rPr>
              <a:t> ustanovení </a:t>
            </a:r>
            <a:r>
              <a:rPr lang="cs-CZ" altLang="cs-CZ" u="sng" dirty="0">
                <a:cs typeface="Times New Roman" panose="02020603050405020304" pitchFamily="18" charset="0"/>
              </a:rPr>
              <a:t>trestního </a:t>
            </a:r>
            <a:r>
              <a:rPr lang="cs-CZ" altLang="cs-CZ" u="sng" dirty="0"/>
              <a:t>ř</a:t>
            </a:r>
            <a:r>
              <a:rPr lang="cs-CZ" altLang="cs-CZ" u="sng" dirty="0">
                <a:cs typeface="Times New Roman" panose="02020603050405020304" pitchFamily="18" charset="0"/>
              </a:rPr>
              <a:t>ádu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cs-CZ" altLang="cs-CZ" u="sng" dirty="0"/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06CADF1-D4EE-4A8A-B724-CFF4CDC541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dirty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Opravné prostředky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8D0B563-DB6C-4653-864A-90519D8243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Řádné</a:t>
            </a:r>
          </a:p>
          <a:p>
            <a:r>
              <a:rPr lang="cs-CZ" dirty="0"/>
              <a:t>Odpor (15 dnů)</a:t>
            </a:r>
          </a:p>
          <a:p>
            <a:r>
              <a:rPr lang="cs-CZ" dirty="0"/>
              <a:t>Odvolání (15 dnů)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b="1" dirty="0"/>
              <a:t>Mimořádné </a:t>
            </a:r>
          </a:p>
          <a:p>
            <a:r>
              <a:rPr lang="cs-CZ" dirty="0"/>
              <a:t>Obnova (lhůty dle TŘ)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9766808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6C67A6-35D1-4024-8804-5D004A4DF7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dirty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Odvolací řízení</a:t>
            </a:r>
            <a:br>
              <a:rPr lang="cs-CZ" dirty="0"/>
            </a:br>
            <a:r>
              <a:rPr lang="cs-CZ" sz="2800" dirty="0"/>
              <a:t>(odvolací kárná komise 11 členů)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649462B-3749-4E47-BB1B-7B6C34C239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Tříčlenné senáty jmenované předsedou OKK</a:t>
            </a:r>
          </a:p>
          <a:p>
            <a:r>
              <a:rPr lang="cs-CZ" dirty="0"/>
              <a:t>Zpravidla bez nařizování jednání</a:t>
            </a:r>
          </a:p>
          <a:p>
            <a:r>
              <a:rPr lang="cs-CZ" dirty="0"/>
              <a:t>Zamítne</a:t>
            </a:r>
          </a:p>
          <a:p>
            <a:r>
              <a:rPr lang="cs-CZ" dirty="0"/>
              <a:t>Zruší a vrátí</a:t>
            </a:r>
          </a:p>
          <a:p>
            <a:r>
              <a:rPr lang="cs-CZ" dirty="0"/>
              <a:t>Zruší a sám rozhodne</a:t>
            </a:r>
          </a:p>
          <a:p>
            <a:r>
              <a:rPr lang="cs-CZ" dirty="0"/>
              <a:t>Rozhodnutí přezkoumatelné žalobou dle soudního řádu správního (do 2měsíců)</a:t>
            </a:r>
          </a:p>
        </p:txBody>
      </p:sp>
    </p:spTree>
    <p:extLst>
      <p:ext uri="{BB962C8B-B14F-4D97-AF65-F5344CB8AC3E}">
        <p14:creationId xmlns:p14="http://schemas.microsoft.com/office/powerpoint/2010/main" val="431103871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54221A-8BD4-4548-AFD1-FCCE3B51EF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2016" y="588709"/>
            <a:ext cx="8229600" cy="1495003"/>
          </a:xfrm>
        </p:spPr>
        <p:txBody>
          <a:bodyPr>
            <a:normAutofit fontScale="90000"/>
          </a:bodyPr>
          <a:lstStyle/>
          <a:p>
            <a:r>
              <a:rPr lang="cs-CZ" dirty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Odpovědnost za přestupek podle AML</a:t>
            </a:r>
            <a:br>
              <a:rPr lang="cs-CZ" dirty="0"/>
            </a:br>
            <a:r>
              <a:rPr lang="cs-CZ" sz="2800" dirty="0"/>
              <a:t>(§ 35ea zákona o advokacii)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82FC182-8A42-48E1-B14E-B1615C28A1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2276873"/>
            <a:ext cx="8229600" cy="3854053"/>
          </a:xfrm>
        </p:spPr>
        <p:txBody>
          <a:bodyPr/>
          <a:lstStyle/>
          <a:p>
            <a:r>
              <a:rPr lang="cs-CZ" dirty="0"/>
              <a:t>Zvláštní řízení</a:t>
            </a:r>
          </a:p>
          <a:p>
            <a:r>
              <a:rPr lang="cs-CZ" dirty="0"/>
              <a:t>Zvláštní sankce ( až 130 000 000 Kč !!!!)</a:t>
            </a:r>
          </a:p>
          <a:p>
            <a:r>
              <a:rPr lang="cs-CZ" dirty="0"/>
              <a:t>Nesystémové, nicméně v gesci Komory</a:t>
            </a:r>
          </a:p>
          <a:p>
            <a:r>
              <a:rPr lang="cs-CZ" dirty="0"/>
              <a:t>Byla-li by Komora nečinná – běžné řízení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61607529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90328C-D3A2-4AD3-86F1-BC7BCC9478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77814"/>
            <a:ext cx="8229600" cy="990947"/>
          </a:xfrm>
        </p:spPr>
        <p:txBody>
          <a:bodyPr>
            <a:normAutofit fontScale="90000"/>
          </a:bodyPr>
          <a:lstStyle/>
          <a:p>
            <a:r>
              <a:rPr lang="cs-CZ" dirty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Odpovědnost za přestupek podle AML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0AAA50D-28E0-46FF-9062-4257F827E6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700808"/>
            <a:ext cx="8229600" cy="4430118"/>
          </a:xfrm>
        </p:spPr>
        <p:txBody>
          <a:bodyPr/>
          <a:lstStyle/>
          <a:p>
            <a:r>
              <a:rPr lang="cs-CZ" dirty="0"/>
              <a:t>V řízení se pokračuje, i v případě, kdy pachatel přestal být advokátem</a:t>
            </a:r>
          </a:p>
          <a:p>
            <a:r>
              <a:rPr lang="cs-CZ" dirty="0"/>
              <a:t>Namísto zákazu činnosti – zákaz výkonu advokacie 6 měs – 3 roky</a:t>
            </a:r>
          </a:p>
          <a:p>
            <a:r>
              <a:rPr lang="cs-CZ" dirty="0"/>
              <a:t>Vyškrtnutí</a:t>
            </a:r>
          </a:p>
          <a:p>
            <a:r>
              <a:rPr lang="cs-CZ" dirty="0"/>
              <a:t>Dočasný zákaz úschov 6 měs – 3 roky</a:t>
            </a:r>
          </a:p>
          <a:p>
            <a:r>
              <a:rPr lang="cs-CZ" dirty="0"/>
              <a:t>Koncipient - vyškrtnutí</a:t>
            </a:r>
          </a:p>
        </p:txBody>
      </p:sp>
    </p:spTree>
    <p:extLst>
      <p:ext uri="{BB962C8B-B14F-4D97-AF65-F5344CB8AC3E}">
        <p14:creationId xmlns:p14="http://schemas.microsoft.com/office/powerpoint/2010/main" val="2561529985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0" y="209006"/>
            <a:ext cx="11978640" cy="4233333"/>
          </a:xfrm>
        </p:spPr>
        <p:txBody>
          <a:bodyPr>
            <a:normAutofit/>
          </a:bodyPr>
          <a:lstStyle/>
          <a:p>
            <a:pPr algn="ctr"/>
            <a:r>
              <a:rPr lang="cs-CZ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cs-CZ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Odpovědnost advokáta za újmu způsobenou při výkonu advokacie</a:t>
            </a:r>
            <a:br>
              <a:rPr lang="cs-CZ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cs-CZ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</a:rPr>
              <a:t> </a:t>
            </a:r>
            <a:br>
              <a:rPr lang="cs-CZ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</a:rPr>
            </a:br>
            <a:endParaRPr lang="cs-CZ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8247888" y="5844323"/>
            <a:ext cx="3730752" cy="804671"/>
          </a:xfrm>
        </p:spPr>
        <p:txBody>
          <a:bodyPr>
            <a:noAutofit/>
          </a:bodyPr>
          <a:lstStyle/>
          <a:p>
            <a:pPr algn="ctr"/>
            <a:r>
              <a:rPr lang="cs-CZ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Přednáška on line</a:t>
            </a:r>
          </a:p>
          <a:p>
            <a:pPr algn="ctr"/>
            <a:r>
              <a:rPr lang="cs-CZ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24.2.2021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6648A0A1-6A07-4A8C-8123-37F7D49CA598}"/>
              </a:ext>
            </a:extLst>
          </p:cNvPr>
          <p:cNvSpPr txBox="1"/>
          <p:nvPr/>
        </p:nvSpPr>
        <p:spPr>
          <a:xfrm>
            <a:off x="3279648" y="4257673"/>
            <a:ext cx="610819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5400" b="1" i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IV. část</a:t>
            </a:r>
          </a:p>
        </p:txBody>
      </p:sp>
    </p:spTree>
    <p:extLst>
      <p:ext uri="{BB962C8B-B14F-4D97-AF65-F5344CB8AC3E}">
        <p14:creationId xmlns:p14="http://schemas.microsoft.com/office/powerpoint/2010/main" val="1257393911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Použitelná literatura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3504" y="1825625"/>
            <a:ext cx="11100816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cs-C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Svejkovský, J., Macková, A., Vychopeň, M. a kol., Advokátní právo</a:t>
            </a:r>
            <a:br>
              <a:rPr lang="cs-CZ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(</a:t>
            </a:r>
            <a:r>
              <a:rPr lang="cs-CZ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C.H.Beck</a:t>
            </a:r>
            <a:r>
              <a:rPr lang="cs-CZ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2017) </a:t>
            </a:r>
            <a:r>
              <a:rPr lang="cs-CZ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str. 207 – 211</a:t>
            </a:r>
          </a:p>
          <a:p>
            <a:pPr marL="274320" indent="-274320">
              <a:buNone/>
              <a:defRPr/>
            </a:pPr>
            <a:r>
              <a:rPr lang="cs-CZ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* </a:t>
            </a:r>
            <a:r>
              <a:rPr lang="cs-CZ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Kovářová, D., Havlíček, K., Sokol, T., a kol. </a:t>
            </a:r>
            <a:br>
              <a:rPr lang="cs-CZ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Zákon o advokacii a stavovské předpisy  (</a:t>
            </a:r>
            <a:r>
              <a:rPr lang="cs-CZ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Wolters</a:t>
            </a:r>
            <a:r>
              <a:rPr lang="cs-CZ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Kluwer</a:t>
            </a:r>
            <a:r>
              <a:rPr lang="cs-CZ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2017) </a:t>
            </a:r>
          </a:p>
          <a:p>
            <a:pPr marL="274320" indent="-274320">
              <a:buNone/>
              <a:defRPr/>
            </a:pPr>
            <a:r>
              <a:rPr lang="cs-CZ" altLang="cs-CZ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* Tichý, L. a kol.  Odpovědnost advokáta za škodu (C. H. Beck, 2013) </a:t>
            </a:r>
          </a:p>
          <a:p>
            <a:pPr marL="274320" indent="-274320">
              <a:buNone/>
              <a:defRPr/>
            </a:pPr>
            <a:r>
              <a:rPr lang="cs-CZ" altLang="cs-CZ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* Šustová, J. Odpovědnost za škodu způsobenou při výkonu</a:t>
            </a:r>
            <a:br>
              <a:rPr lang="cs-CZ" altLang="cs-CZ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altLang="cs-CZ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právnické profese (C.H. Beck. 2016)</a:t>
            </a:r>
          </a:p>
          <a:p>
            <a:pPr marL="274320" indent="-274320">
              <a:buNone/>
              <a:defRPr/>
            </a:pPr>
            <a:r>
              <a:rPr lang="cs-CZ" altLang="cs-CZ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* </a:t>
            </a:r>
            <a:r>
              <a:rPr lang="cs-CZ" altLang="cs-CZ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Melzer</a:t>
            </a:r>
            <a:r>
              <a:rPr lang="cs-CZ" altLang="cs-CZ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Civilní odpovědnost za poradenství advokátem </a:t>
            </a:r>
            <a:br>
              <a:rPr lang="cs-CZ" altLang="cs-CZ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altLang="cs-CZ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(BA 11/2018)</a:t>
            </a:r>
            <a:endParaRPr lang="cs-CZ" altLang="cs-CZ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" indent="-274320">
              <a:buNone/>
              <a:defRPr/>
            </a:pPr>
            <a:endParaRPr lang="cs-CZ" altLang="cs-CZ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0889364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508000"/>
            <a:ext cx="8596668" cy="1320800"/>
          </a:xfrm>
        </p:spPr>
        <p:txBody>
          <a:bodyPr/>
          <a:lstStyle/>
          <a:p>
            <a:r>
              <a:rPr lang="cs-CZ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cs-CZ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Škoda způsobená radou</a:t>
            </a:r>
            <a:endParaRPr lang="cs-CZ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4320" indent="-274320" algn="just">
              <a:buNone/>
              <a:defRPr/>
            </a:pPr>
            <a:endParaRPr lang="cs-CZ" altLang="cs-CZ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" indent="-274320" algn="just">
              <a:buNone/>
              <a:defRPr/>
            </a:pPr>
            <a:r>
              <a:rPr lang="cs-CZ" altLang="cs-CZ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cs-CZ" altLang="cs-CZ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Ustanovení § 2950 o. z. má subsidiární charakter – uplatní se jen tam, není-li pro určité profese zvláštní úprava.</a:t>
            </a:r>
          </a:p>
          <a:p>
            <a:pPr marL="274320" indent="-274320" algn="just">
              <a:buNone/>
              <a:defRPr/>
            </a:pPr>
            <a:r>
              <a:rPr lang="cs-CZ" altLang="cs-CZ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marL="274320" indent="-274320" algn="just">
              <a:buNone/>
              <a:defRPr/>
            </a:pPr>
            <a:r>
              <a:rPr lang="cs-CZ" altLang="cs-CZ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Podpůrně se užijí ta ustanovení o. z., upravující právní instituty, na něž zvláštní úprava nepamatuje (např. promlčení, rozsah náhrady, apod.).  </a:t>
            </a:r>
            <a:endParaRPr lang="cs-CZ" altLang="cs-CZ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" indent="-274320" algn="just">
              <a:buNone/>
              <a:defRPr/>
            </a:pPr>
            <a:r>
              <a:rPr lang="cs-CZ" altLang="cs-CZ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	</a:t>
            </a:r>
          </a:p>
          <a:p>
            <a:endParaRPr lang="cs-C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7613965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Odpovědnost advokáta</a:t>
            </a:r>
            <a:endParaRPr lang="cs-CZ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3" y="1930400"/>
            <a:ext cx="10676467" cy="4927600"/>
          </a:xfrm>
        </p:spPr>
        <p:txBody>
          <a:bodyPr>
            <a:noAutofit/>
          </a:bodyPr>
          <a:lstStyle/>
          <a:p>
            <a:r>
              <a:rPr lang="cs-CZ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§ 24 zákona č. 85/1996 Sb. , o advokacii</a:t>
            </a:r>
          </a:p>
          <a:p>
            <a:pPr algn="just"/>
            <a:r>
              <a:rPr lang="cs-CZ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		(1) Advokát odpovídá klientovi za újmu, kterou mu způsobil v souvislosti s výkonem advokacie. Advokát odpovídá za újmu způsobenou klientovi i tehdy, byla-li újma způsobena v souvislosti s výkonem advokacie jeho zástupcem nebo jiným jeho zaměstnancem než zaměstnaným advokátem; odpovědnost těchto osob za újmu způsobenou zaměstnavateli podle zvláštních právních předpisů tím není dotčena.</a:t>
            </a:r>
          </a:p>
          <a:p>
            <a:pPr algn="just"/>
            <a:r>
              <a:rPr lang="cs-CZ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(4) Advokát nebo společnost se odpovědnosti podle odstavců 1 až 3 zprostí, prokáží-li, že újmě nemohlo být zabráněno ani při vynaložení veškerého úsilí, které lze na nich požadovat.</a:t>
            </a:r>
          </a:p>
        </p:txBody>
      </p:sp>
    </p:spTree>
    <p:extLst>
      <p:ext uri="{BB962C8B-B14F-4D97-AF65-F5344CB8AC3E}">
        <p14:creationId xmlns:p14="http://schemas.microsoft.com/office/powerpoint/2010/main" val="898965020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Povinnosti advokáta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1456267"/>
            <a:ext cx="11209866" cy="5401733"/>
          </a:xfrm>
        </p:spPr>
        <p:txBody>
          <a:bodyPr>
            <a:normAutofit/>
          </a:bodyPr>
          <a:lstStyle/>
          <a:p>
            <a:pPr marL="0" lvl="0" indent="0" algn="just">
              <a:buNone/>
            </a:pPr>
            <a:r>
              <a:rPr lang="cs-CZ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cs-CZ" sz="24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Ověřovací, poučovací, znalostní a aplikační </a:t>
            </a:r>
          </a:p>
          <a:p>
            <a:pPr marL="0" indent="0" algn="just">
              <a:buNone/>
            </a:pPr>
            <a:r>
              <a:rPr lang="cs-CZ" sz="24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 </a:t>
            </a:r>
            <a:r>
              <a:rPr lang="cs-CZ" sz="2400" b="1" u="sng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Ověřovací činnost</a:t>
            </a:r>
            <a:r>
              <a:rPr lang="cs-CZ" sz="24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zjistit stav věci a získat dostatek informací od klienta</a:t>
            </a:r>
          </a:p>
          <a:p>
            <a:pPr marL="0" indent="0" algn="just">
              <a:buNone/>
            </a:pPr>
            <a:r>
              <a:rPr lang="cs-CZ" sz="24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- </a:t>
            </a:r>
            <a:r>
              <a:rPr lang="cs-CZ" sz="2400" b="1" u="sng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Poučovací povinnost </a:t>
            </a:r>
            <a:r>
              <a:rPr lang="cs-CZ" sz="24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poučit klienta o běhu lhůt, veškerých zákonných možnostech dalšího postupu, ale také o nákladech spojených s uplatňováním jeho práv, vč. případných nákladů při neúspěchu ve věci. </a:t>
            </a:r>
          </a:p>
          <a:p>
            <a:pPr marL="0" indent="0" algn="just">
              <a:buNone/>
            </a:pPr>
            <a:r>
              <a:rPr lang="cs-CZ" sz="24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- </a:t>
            </a:r>
            <a:r>
              <a:rPr lang="cs-CZ" sz="2400" b="1" u="sng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Povinnost znalostní</a:t>
            </a:r>
            <a:r>
              <a:rPr lang="cs-CZ" sz="24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kdy je po advokátovi požadována nejen znalost psaného práva, ale také znalost judikatury, přičemž jak zpravidla uvádí odborná literatura v běžných případech je znalost judikatury Nejvyšších soudů standardem. Úkol takřka nesplnitelný, nicméně s jinou definicí znalostního požadavku se v odborné literatuře (ale i judikatuře) nesetkáváme. </a:t>
            </a:r>
          </a:p>
          <a:p>
            <a:pPr marL="0" indent="0" algn="just">
              <a:buNone/>
            </a:pPr>
            <a:r>
              <a:rPr lang="cs-CZ" sz="24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- </a:t>
            </a:r>
            <a:r>
              <a:rPr lang="cs-CZ" sz="2400" b="1" u="sng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Povinnost aplikační </a:t>
            </a:r>
            <a:r>
              <a:rPr lang="cs-CZ" sz="24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zvolit řešení, aby optimálním způsobem vedlo k požadovanému cíli. čl. X. odst. 8 Etického kodexu o tom, že je advokátovi uloženo snažit se o finančně nejefektivnější řešení sporu.</a:t>
            </a:r>
          </a:p>
        </p:txBody>
      </p:sp>
    </p:spTree>
    <p:extLst>
      <p:ext uri="{BB962C8B-B14F-4D97-AF65-F5344CB8AC3E}">
        <p14:creationId xmlns:p14="http://schemas.microsoft.com/office/powerpoint/2010/main" val="28023474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b="1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Advokátní koncipient </a:t>
            </a:r>
            <a:br>
              <a:rPr lang="cs-CZ" sz="3200" b="1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2400" b="1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§ 36 zákona o advokacii</a:t>
            </a:r>
            <a:endParaRPr lang="cs-CZ" sz="2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Ten, kdo je zapsán v seznamu  advokátních  koncipientů  vedeném Českou advokátní komorou</a:t>
            </a:r>
            <a:endParaRPr lang="cs-CZ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Image result for zákon o advokacii">
            <a:extLst>
              <a:ext uri="{FF2B5EF4-FFF2-40B4-BE49-F238E27FC236}">
                <a16:creationId xmlns:a16="http://schemas.microsoft.com/office/drawing/2014/main" id="{F1ED2A89-5013-484C-BFC6-585E429BBF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1063" y="3632200"/>
            <a:ext cx="3767137" cy="195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142355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Omezení odpovědnosti advokáta za škodu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2212847"/>
            <a:ext cx="10515600" cy="3964115"/>
          </a:xfrm>
        </p:spPr>
        <p:txBody>
          <a:bodyPr/>
          <a:lstStyle/>
          <a:p>
            <a:pPr marL="0" lvl="0" indent="0" defTabSz="914400">
              <a:spcBef>
                <a:spcPct val="20000"/>
              </a:spcBef>
              <a:buClrTx/>
              <a:buSzTx/>
              <a:buNone/>
            </a:pPr>
            <a:r>
              <a:rPr lang="cs-CZ" sz="2400" b="1" dirty="0">
                <a:solidFill>
                  <a:prstClr val="black"/>
                </a:solidFill>
                <a:latin typeface="Times New Roman"/>
              </a:rPr>
              <a:t> - klient jako kvalifikační kritérium</a:t>
            </a:r>
          </a:p>
          <a:p>
            <a:pPr marL="0" lvl="0" indent="0" defTabSz="914400">
              <a:spcBef>
                <a:spcPct val="20000"/>
              </a:spcBef>
              <a:buClrTx/>
              <a:buSzTx/>
              <a:buNone/>
            </a:pPr>
            <a:endParaRPr lang="cs-CZ" sz="2400" b="1" dirty="0">
              <a:solidFill>
                <a:prstClr val="black"/>
              </a:solidFill>
              <a:latin typeface="Times New Roman"/>
            </a:endParaRPr>
          </a:p>
          <a:p>
            <a:pPr marL="0" lvl="0" indent="0" defTabSz="914400">
              <a:spcBef>
                <a:spcPct val="20000"/>
              </a:spcBef>
              <a:buClrTx/>
              <a:buSzTx/>
              <a:buNone/>
            </a:pPr>
            <a:r>
              <a:rPr lang="cs-CZ" sz="2400" b="1" dirty="0">
                <a:solidFill>
                  <a:prstClr val="black"/>
                </a:solidFill>
                <a:latin typeface="Times New Roman"/>
              </a:rPr>
              <a:t> - spotřebitel omezení odpovědnosti vyloučeno</a:t>
            </a:r>
          </a:p>
          <a:p>
            <a:pPr marL="0" lvl="0" indent="0" defTabSz="914400">
              <a:spcBef>
                <a:spcPct val="20000"/>
              </a:spcBef>
              <a:buClrTx/>
              <a:buSzTx/>
              <a:buNone/>
            </a:pPr>
            <a:endParaRPr lang="cs-CZ" sz="2400" b="1" dirty="0">
              <a:solidFill>
                <a:prstClr val="black"/>
              </a:solidFill>
              <a:latin typeface="Times New Roman"/>
            </a:endParaRPr>
          </a:p>
          <a:p>
            <a:pPr marL="0" lvl="0" indent="0" defTabSz="914400">
              <a:spcBef>
                <a:spcPct val="20000"/>
              </a:spcBef>
              <a:buClrTx/>
              <a:buSzTx/>
              <a:buNone/>
            </a:pPr>
            <a:r>
              <a:rPr lang="cs-CZ" sz="2400" b="1" dirty="0">
                <a:solidFill>
                  <a:prstClr val="black"/>
                </a:solidFill>
                <a:latin typeface="Times New Roman"/>
              </a:rPr>
              <a:t> - § 1814 písm. a) obč. zákoníku zakázána  ujednání, která      vylučují, či omezují práva klienta na náhradu újmy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29286863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Omezení odpovědnosti advokáta za škodu</a:t>
            </a:r>
            <a:endParaRPr lang="cs-CZ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3504" y="1825625"/>
            <a:ext cx="10750296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§ 3 odst. 2 obč. zákoníku, zakotvující princip ochrany slabší smluvní strany</a:t>
            </a:r>
          </a:p>
          <a:p>
            <a:pPr marL="0" indent="0">
              <a:buNone/>
            </a:pPr>
            <a:r>
              <a:rPr lang="cs-CZ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§ 2898 obč. zákoníku se nepřihlíží k ujednáním, která předem vylučují, či omezují práva slabší strany na náhradu jakékoliv újmy. </a:t>
            </a:r>
          </a:p>
          <a:p>
            <a:pPr marL="0" indent="0">
              <a:buNone/>
            </a:pPr>
            <a:r>
              <a:rPr lang="cs-CZ" sz="24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§ 433 obč. zákoníku, ten, kdo vystupuje, jako podnikatel vůči dalším osobám v hospodářském styku nesmí svou kvalitou odborníka ani své hospodářské postavení zneužít k vytváření nebo využití závislosti slabší strany a k dosažení zřejmé a nedobrovolné rovnováhy v uvedeném vztahu</a:t>
            </a:r>
          </a:p>
          <a:p>
            <a:pPr marL="0" indent="0">
              <a:buNone/>
            </a:pPr>
            <a:r>
              <a:rPr lang="cs-CZ" sz="24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ve vztahu advokát – klient – podnikatel, bude nutno klienta zpravidla (ne-li vždy) považovat za slabší stranu</a:t>
            </a:r>
            <a:r>
              <a:rPr lang="cs-CZ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68256677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304800"/>
            <a:ext cx="10862394" cy="1320800"/>
          </a:xfrm>
        </p:spPr>
        <p:txBody>
          <a:bodyPr/>
          <a:lstStyle/>
          <a:p>
            <a:r>
              <a:rPr lang="cs-CZ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Omezení odpovědnosti advokáta za škodu</a:t>
            </a:r>
            <a:endParaRPr lang="cs-CZ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62201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cs-CZ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FontTx/>
              <a:buChar char="-"/>
            </a:pPr>
            <a:r>
              <a:rPr lang="cs-CZ" sz="24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silné korporace, banky, pojišťovny apod.  </a:t>
            </a:r>
          </a:p>
          <a:p>
            <a:pPr marL="0" indent="0">
              <a:buNone/>
            </a:pPr>
            <a:endParaRPr lang="cs-CZ" sz="2400" b="1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4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obtížně obhajitelné, disponuje-li klient svým vlastním právním oddělením,</a:t>
            </a:r>
            <a:br>
              <a:rPr lang="cs-CZ" sz="24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24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příp. je-li navrhována advokátní smlouva dokonce konzultována pro klienta</a:t>
            </a:r>
            <a:br>
              <a:rPr lang="cs-CZ" sz="24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24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jiným advokátem, či advokátní kanceláří</a:t>
            </a:r>
          </a:p>
          <a:p>
            <a:pPr marL="0" indent="0">
              <a:buNone/>
            </a:pPr>
            <a:r>
              <a:rPr lang="cs-CZ" sz="24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cs-CZ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1632360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 omezení odpovědnosti závěrem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4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možné učinit zcela výjimečně</a:t>
            </a:r>
          </a:p>
          <a:p>
            <a:pPr marL="0" indent="0">
              <a:buNone/>
            </a:pPr>
            <a:endParaRPr lang="cs-CZ" sz="2400" b="1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4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toliko se subjektem, který nebude spotřebitelem</a:t>
            </a:r>
          </a:p>
          <a:p>
            <a:pPr marL="0" indent="0">
              <a:buNone/>
            </a:pPr>
            <a:endParaRPr lang="cs-CZ" sz="2400" b="1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4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současně nebude slabší smluvní stranou</a:t>
            </a:r>
          </a:p>
          <a:p>
            <a:pPr marL="0" indent="0">
              <a:buNone/>
            </a:pPr>
            <a:endParaRPr lang="cs-CZ" sz="2400" b="1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4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respektování svobody rozhodování klienta a dodržení rovných  podmínek</a:t>
            </a:r>
          </a:p>
          <a:p>
            <a:pPr marL="0" indent="0">
              <a:buNone/>
            </a:pPr>
            <a:endParaRPr lang="cs-CZ" sz="2400" b="1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zcela vyloučit odpovědnost advokáta za škodu způsobenou při výkonu</a:t>
            </a:r>
            <a:br>
              <a:rPr lang="cs-CZ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advokacie považuji za nepřípustné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82226301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Odpovědnost realitní kanceláře</a:t>
            </a:r>
            <a:endParaRPr lang="cs-CZ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1524001"/>
            <a:ext cx="8596668" cy="4517362"/>
          </a:xfrm>
        </p:spPr>
        <p:txBody>
          <a:bodyPr>
            <a:normAutofit/>
          </a:bodyPr>
          <a:lstStyle/>
          <a:p>
            <a:pPr algn="just">
              <a:buNone/>
              <a:defRPr/>
            </a:pPr>
            <a:endParaRPr lang="cs-CZ" altLang="cs-CZ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  <a:defRPr/>
            </a:pPr>
            <a:r>
              <a:rPr lang="cs-CZ" altLang="cs-C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cs-CZ" altLang="cs-CZ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„Právní servis“ realitní kanceláře</a:t>
            </a:r>
          </a:p>
          <a:p>
            <a:pPr marL="0" indent="0" algn="just">
              <a:buFont typeface="Wingdings 2" panose="05020102010507070707" pitchFamily="18" charset="2"/>
              <a:buNone/>
              <a:defRPr/>
            </a:pPr>
            <a:r>
              <a:rPr lang="cs-CZ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Realitní kancelář, která se při zprostředkování prodeje bytu zavázala kupujícímu i prodávajícímu zajistit „právní servis“, spočívající ve vypracování příslušné smluvní dokumentace a v zařízení vkladu vlastnického práva do katastru nemovitostí, odpovídá za škodu způsobenou neplatností kupní smlouvy, kterou pro ni vypracoval na základě obecné mandátní smlouvy advokát. </a:t>
            </a:r>
            <a:endParaRPr lang="cs-CZ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  <a:defRPr/>
            </a:pPr>
            <a:endParaRPr lang="cs-CZ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  <a:defRPr/>
            </a:pPr>
            <a:r>
              <a:rPr lang="cs-CZ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Rozsudek NS ze dne 28. 6. 2018,  sp. zn. 25 Cdo 5007/2016   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92208097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406399"/>
            <a:ext cx="8596668" cy="982134"/>
          </a:xfrm>
        </p:spPr>
        <p:txBody>
          <a:bodyPr/>
          <a:lstStyle/>
          <a:p>
            <a:r>
              <a:rPr lang="cs-CZ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Odpovědnost advokáta</a:t>
            </a:r>
            <a:endParaRPr lang="cs-CZ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4134" y="1957389"/>
            <a:ext cx="11138746" cy="3880773"/>
          </a:xfrm>
        </p:spPr>
        <p:txBody>
          <a:bodyPr>
            <a:normAutofit/>
          </a:bodyPr>
          <a:lstStyle/>
          <a:p>
            <a:pPr algn="just">
              <a:buNone/>
              <a:defRPr/>
            </a:pPr>
            <a:r>
              <a:rPr lang="cs-CZ" altLang="cs-CZ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Odpovědnost advokáta za škodu jiné osobě než klientovi</a:t>
            </a:r>
          </a:p>
          <a:p>
            <a:pPr algn="just">
              <a:buNone/>
              <a:defRPr/>
            </a:pPr>
            <a:endParaRPr lang="cs-CZ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  <a:defRPr/>
            </a:pPr>
            <a:r>
              <a:rPr lang="cs-CZ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Odpovědnost advokáta za škodu vzniklou v souvislosti s výkonem advokacie jiné osobě než klientovi se řídí obecnou úpravou odpovědnosti za škodu podle občanského zákoníku. </a:t>
            </a:r>
            <a:endParaRPr lang="cs-CZ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  <a:defRPr/>
            </a:pPr>
            <a:endParaRPr lang="cs-CZ" sz="2400" b="1" dirty="0">
              <a:solidFill>
                <a:schemeClr val="tx1"/>
              </a:solidFill>
            </a:endParaRPr>
          </a:p>
          <a:p>
            <a:pPr marL="0" indent="0" algn="just">
              <a:buNone/>
              <a:defRPr/>
            </a:pPr>
            <a:r>
              <a:rPr 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Rozsudek NS ze dne 18. 12. 2003, sp. zn. 25 Cdo 1487/2002 (C 2286)    </a:t>
            </a:r>
          </a:p>
          <a:p>
            <a:pPr algn="just">
              <a:buNone/>
              <a:defRPr/>
            </a:pPr>
            <a:r>
              <a:rPr lang="cs-CZ" altLang="cs-C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4251612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06400" y="474133"/>
            <a:ext cx="9926320" cy="1320800"/>
          </a:xfrm>
        </p:spPr>
        <p:txBody>
          <a:bodyPr/>
          <a:lstStyle/>
          <a:p>
            <a:r>
              <a:rPr lang="cs-CZ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Odpovědnost advokáta</a:t>
            </a:r>
            <a:endParaRPr lang="cs-CZ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06400" y="1794933"/>
            <a:ext cx="11096752" cy="4246430"/>
          </a:xfrm>
        </p:spPr>
        <p:txBody>
          <a:bodyPr/>
          <a:lstStyle/>
          <a:p>
            <a:pPr marL="0" indent="0">
              <a:buNone/>
            </a:pPr>
            <a:r>
              <a:rPr lang="cs-C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cs-CZ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Odpovědnost advokáta za škodu způsobenou nikoliv klientovi při poskytování služeb realitní kanceláři 25 Cdo 3504/2012 </a:t>
            </a:r>
          </a:p>
          <a:p>
            <a:pPr marL="0" indent="0">
              <a:buNone/>
            </a:pPr>
            <a:endParaRPr lang="cs-CZ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 Odpovědnost advokáta za škodu způsobenou tr.činem třetí   osoby NS 25 Cdo 1390/2010 – ověřování podpisu</a:t>
            </a:r>
          </a:p>
          <a:p>
            <a:pPr marL="0" indent="0">
              <a:buNone/>
            </a:pPr>
            <a:endParaRPr lang="cs-CZ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Je bez významu, zda právní služba byla poskytnuta za odměnu, či bezúplatně NS 25 Cdo 4009/2014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90073848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12234" y="279400"/>
            <a:ext cx="8596668" cy="1320800"/>
          </a:xfrm>
        </p:spPr>
        <p:txBody>
          <a:bodyPr/>
          <a:lstStyle/>
          <a:p>
            <a:r>
              <a:rPr lang="cs-CZ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Odpovědnost advokáta</a:t>
            </a:r>
            <a:endParaRPr lang="cs-CZ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cs-CZ" altLang="cs-CZ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Nesprávný výkon advokacie spočívající v nevhodně zvoleném způsobu uplatňování práv klienta v soudním řízení je třeba posuzovat vždy s přihlédnutím k okolnostem daného případu a charakteru pochybení; je rozdíl mezi tím, kdy advokát zastává určitý relevantně vyargumentovaný právní názor (který je později soudy odmítnut) a kdy například podá za svého klienta opravný prostředek opožděně, s formálními (technickými) nedostatky.</a:t>
            </a:r>
            <a:endParaRPr lang="cs-CZ" altLang="cs-CZ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cs-CZ" altLang="cs-CZ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0" algn="just">
              <a:buNone/>
            </a:pPr>
            <a:r>
              <a:rPr lang="cs-CZ" altLang="cs-CZ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Usnesení NS ze dne 30. 11. 2012, sp. zn. 25 Cdo 1084/2011 (C 12274) </a:t>
            </a:r>
            <a:endParaRPr lang="cs-CZ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5241544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7709" y="346837"/>
            <a:ext cx="10515600" cy="1325563"/>
          </a:xfrm>
        </p:spPr>
        <p:txBody>
          <a:bodyPr/>
          <a:lstStyle/>
          <a:p>
            <a:r>
              <a:rPr lang="cs-CZ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Odpovědnost advokát</a:t>
            </a:r>
            <a:r>
              <a:rPr lang="cs-CZ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3" y="1490133"/>
            <a:ext cx="11081851" cy="455122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cs-CZ" altLang="cs-CZ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Odpovědnost advokáta za škodu z hlediska výsledku sporu</a:t>
            </a:r>
            <a:endParaRPr lang="cs-CZ" altLang="cs-CZ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cs-CZ" altLang="cs-CZ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0" algn="just">
              <a:buNone/>
            </a:pPr>
            <a:r>
              <a:rPr lang="cs-CZ" altLang="cs-CZ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Měřítkem správnosti poskytování právních služeb advokátem nemůže být bez dalšího úspěšnost ve sporu, neboť na advokáta nelze klást nepřiměřené požadavky, např. aby v situaci, kdy určitá právní otázka je v právní teorii i praxi sporná, předjímal budoucí vyřešení takové otázky judikaturou vyšších soudů. Na druhé straně pouhá okolnost, že určitý postup či právní názor advokáta byl v konkrétním řízení soudy akceptován či tolerován, nevede sama o sobě k závěru, že advokát vynaložil veškeré úsilí, které na něm lze požadovat, aby svému klientovi nezpůsobil škodu.</a:t>
            </a:r>
            <a:endParaRPr lang="cs-CZ" altLang="cs-CZ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cs-CZ" altLang="cs-CZ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cs-CZ" altLang="cs-CZ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Rozsudek NS ze dne 14. 7. 2011, sp. zn. 25 Cdo 121/2010 (C 10101)</a:t>
            </a:r>
            <a:endParaRPr lang="cs-CZ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8024109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Odpovědnost advokáta</a:t>
            </a:r>
            <a:endParaRPr lang="cs-CZ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cs-CZ" altLang="cs-CZ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Příčinná souvislost mezi pochybením advokáta a újmou klienta</a:t>
            </a:r>
            <a:endParaRPr lang="cs-CZ" altLang="cs-CZ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cs-CZ" altLang="cs-CZ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just">
              <a:buNone/>
            </a:pPr>
            <a:r>
              <a:rPr lang="cs-CZ" altLang="cs-CZ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Mezi pochybením advokáta, který podal pozdě odvolání proti rozsudku soudu prvního stupně, a újmou vzniklou klientovi není vztah příčinné souvislosti, jestliže by klient nebyl ve sporu úspěšný ani bez pochybení advokáta.</a:t>
            </a:r>
            <a:endParaRPr lang="cs-CZ" altLang="cs-CZ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cs-CZ" altLang="cs-CZ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just">
              <a:buNone/>
            </a:pPr>
            <a:r>
              <a:rPr lang="cs-CZ" altLang="cs-CZ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cs-CZ" altLang="cs-CZ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Rozsudek NS ze dne 27. 3. 2012, sp. zn. 25 Cdo 176/2010 (C 11108) 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9829243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135</TotalTime>
  <Words>5853</Words>
  <Application>Microsoft Office PowerPoint</Application>
  <PresentationFormat>Širokoúhlá obrazovka</PresentationFormat>
  <Paragraphs>686</Paragraphs>
  <Slides>105</Slides>
  <Notes>48</Notes>
  <HiddenSlides>0</HiddenSlides>
  <MMClips>0</MMClips>
  <ScaleCrop>false</ScaleCrop>
  <HeadingPairs>
    <vt:vector size="8" baseType="variant">
      <vt:variant>
        <vt:lpstr>Použitá písma</vt:lpstr>
      </vt:variant>
      <vt:variant>
        <vt:i4>8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105</vt:i4>
      </vt:variant>
    </vt:vector>
  </HeadingPairs>
  <TitlesOfParts>
    <vt:vector size="115" baseType="lpstr">
      <vt:lpstr>Arial</vt:lpstr>
      <vt:lpstr>Baskerville Old Face</vt:lpstr>
      <vt:lpstr>Calibri</vt:lpstr>
      <vt:lpstr>Calibri Light</vt:lpstr>
      <vt:lpstr>Tahoma</vt:lpstr>
      <vt:lpstr>Times New Roman</vt:lpstr>
      <vt:lpstr>Wingdings</vt:lpstr>
      <vt:lpstr>Wingdings 2</vt:lpstr>
      <vt:lpstr>Motiv Office</vt:lpstr>
      <vt:lpstr>Prezentace Microsoft PowerPointu</vt:lpstr>
      <vt:lpstr>Prezentace aplikace PowerPoint</vt:lpstr>
      <vt:lpstr>Prezentace aplikace PowerPoint</vt:lpstr>
      <vt:lpstr>Advokacie, společenský a sportovní život</vt:lpstr>
      <vt:lpstr>Úvod</vt:lpstr>
      <vt:lpstr>Předmět a účel přednášky </vt:lpstr>
      <vt:lpstr> Teoretické zdroje</vt:lpstr>
      <vt:lpstr>Důvod existence pravidel a nezbytnost jejich dodržování</vt:lpstr>
      <vt:lpstr>Zákon o advokacii č. 85/1996 </vt:lpstr>
      <vt:lpstr>Advokátní koncipient  § 36 zákona o advokacii</vt:lpstr>
      <vt:lpstr>Podmínky zápisu do seznamu advokátních koncipientů (§ 37 odst. 1 zákona o advokacii)</vt:lpstr>
      <vt:lpstr>Pracovní poměr</vt:lpstr>
      <vt:lpstr>Určení školitele v rámci advokátní společnosti  čl. 15 odst. 2 Etického kodexu</vt:lpstr>
      <vt:lpstr>Kárné provinění koncipienta</vt:lpstr>
      <vt:lpstr>Povinnosti školitele z hlediska koncipientské praxe čl. 15 odst. 1 Etického kodexu</vt:lpstr>
      <vt:lpstr>Prezentace aplikace PowerPoint</vt:lpstr>
      <vt:lpstr>Kárné provinění školitele</vt:lpstr>
      <vt:lpstr>Přiměřená aplikace povinností advokáta § 39 zákona o advokacii</vt:lpstr>
      <vt:lpstr>Přiměřená aplikace zákona při vyškrtnutí či pozastavení  § 37 odst. 6 zákona o advokacii</vt:lpstr>
      <vt:lpstr> Informační povinnost § 29 zákona o advokacii</vt:lpstr>
      <vt:lpstr>Pozastavení výkonu právní praxe  advokátního koncipienta  (§ 37 odst. 5 zákona o advokacii)</vt:lpstr>
      <vt:lpstr>Vyškrtnutí ze seznamu advokátních koncipientů (§ 37 odst. 3, 4 zákona o advokacii)</vt:lpstr>
      <vt:lpstr>Právní praxe advokátního koncipienta   § 38 zákona o advokacii</vt:lpstr>
      <vt:lpstr>Jiná výdělečná činnost advokátního koncipienta  čl. 15 odst. 4 Etického kodexu</vt:lpstr>
      <vt:lpstr>poskytování právních služeb</vt:lpstr>
      <vt:lpstr>Zastupování před soudy a obhajoba ve věcech ve věcech trestních </vt:lpstr>
      <vt:lpstr>Koncipient jako obecný zmocněnec</vt:lpstr>
      <vt:lpstr>Potvrzení o délce praxe  čl. 15 odst. 5, 6 Etického kodexu</vt:lpstr>
      <vt:lpstr>Výchova advokátních koncipientů čl. 1 usnesení o výchově 1/1988 Věstníku</vt:lpstr>
      <vt:lpstr>Způsob výkonu koncipientské praxe  čl. 3 odst. 2 usnesení o výchově</vt:lpstr>
      <vt:lpstr>Způsob výkonu koncipientské praxe</vt:lpstr>
      <vt:lpstr>Účast na výchovných akcích  čl. 5, 8 až 15 usnesení o výchově</vt:lpstr>
      <vt:lpstr>Důsledky účasti a neúčasti na výchovných akcích  čl. 12 usnesení o výchově</vt:lpstr>
      <vt:lpstr>Praxe u jiného subjektu  čl. 4 usnesení o výchově</vt:lpstr>
      <vt:lpstr>Vedení záznamů  čl. 7 usnesení o výchově</vt:lpstr>
      <vt:lpstr>Příprava na advokátní zkoušku  čl. 6 usnesení o výchově</vt:lpstr>
      <vt:lpstr>Substituce  čl. 2 usnesení o substitučním oprávnění  6/1998 Věstníku ČAK</vt:lpstr>
      <vt:lpstr>Substituce před soudem  čl. 4 až 6 usnesení o substitučním oprávnění</vt:lpstr>
      <vt:lpstr>Substituce před jinými orgány  čl. 6 a 7 usnesení o substitučním oprávnění</vt:lpstr>
      <vt:lpstr>Vyloučená substituce  čl. 6 až 8 usnesení o substitučním oprávnění</vt:lpstr>
      <vt:lpstr>Vyloučení substituce neplatí  čl. 8 odst. 2 usnesení o substitučním oprávnění</vt:lpstr>
      <vt:lpstr>  Pravidla profesionální etiky, aneb jak se chová a nechová advokát </vt:lpstr>
      <vt:lpstr>Některé instituty ZA</vt:lpstr>
      <vt:lpstr>  MLČENLIVOST </vt:lpstr>
      <vt:lpstr>  Mlčenlivost</vt:lpstr>
      <vt:lpstr> PRÁVA A POVINNOSTI ADVOKÁTA </vt:lpstr>
      <vt:lpstr>  ETICKÝ KODEX 1/1997 VŠEOBECNÁ PRAVIDLA ČL. 4</vt:lpstr>
      <vt:lpstr>ETICKÝ KODEX- ZÁKLADNÍ PRAVIDLA  VE VZTAHU KE KLIENTOVI ČL. 6 </vt:lpstr>
      <vt:lpstr>ETICKÝ KODEX- ZÁKLADNÍ PRAVIDLA  VE VZTAHU KE KLIENTOVI ČL. 7</vt:lpstr>
      <vt:lpstr>ETICKÝ KODEX- ZÁKLADNÍ PRAVIDLA  VE VZTAHU KE KLIENTOVI </vt:lpstr>
      <vt:lpstr>ETICKÝ KODEX- ZÁKLADNÍ PRAVIDLA  VE VZTAHU KE KLIENTOVI </vt:lpstr>
      <vt:lpstr>ETICKÝ KODEX- ZÁKLADNÍ PRAVIDLA  K ADVOKÁTNÍMU STAVU ČL.11-16 </vt:lpstr>
      <vt:lpstr>ETICKÝ KODEX- ZÁKLADNÍ PRAVIDLA  K ADVOKÁTNÍMU STAVU </vt:lpstr>
      <vt:lpstr> ETICKÝ KODEX- JINÉ POVINNOSTI ČL. 17-18A </vt:lpstr>
      <vt:lpstr>ETICKÝ KODEX- PRAVIDLA SOUTĚŽE     ČL.19-32 </vt:lpstr>
      <vt:lpstr>  ETICKÝ KODEX- PRAVIDLA SOUTĚŽE  </vt:lpstr>
      <vt:lpstr>Prezentace aplikace PowerPoint</vt:lpstr>
      <vt:lpstr>Základní procesní předpisy</vt:lpstr>
      <vt:lpstr>Novela zákona o některých opatřeních proti legalizaci výnosů z trestné činnosti č.527/2020</vt:lpstr>
      <vt:lpstr>Hlavní hmotněprávní předpisy </vt:lpstr>
      <vt:lpstr>Sbírka kárných rozhodnutí ČAK </vt:lpstr>
      <vt:lpstr>Kárné provinění</vt:lpstr>
      <vt:lpstr>Kárná rozhodnutí</vt:lpstr>
      <vt:lpstr>Chování v běžném životě</vt:lpstr>
      <vt:lpstr>Kárná odpovědnost v průběhu pozastavení výkonu advokacie</vt:lpstr>
      <vt:lpstr>Postup při vyřizování</vt:lpstr>
      <vt:lpstr>Kontrolní oddělení</vt:lpstr>
      <vt:lpstr>Kontrolní rada (70 členů)</vt:lpstr>
      <vt:lpstr>Poměr stížností a kárných žalob</vt:lpstr>
      <vt:lpstr>Kárný žalobce</vt:lpstr>
      <vt:lpstr>Promlčení kárné odpovědnosti § 33 odst. 2 zákona o advokacii </vt:lpstr>
      <vt:lpstr>Promlčení kárné odpovědnosti</vt:lpstr>
      <vt:lpstr>Kárná komise (83 členů)</vt:lpstr>
      <vt:lpstr>Rozhodnutí bez jednání</vt:lpstr>
      <vt:lpstr>Rozhodnutí bez jednání</vt:lpstr>
      <vt:lpstr>Projednání věci</vt:lpstr>
      <vt:lpstr>Kárná opatření</vt:lpstr>
      <vt:lpstr>Kárná opatření</vt:lpstr>
      <vt:lpstr>Upuštění od uložení kárného opatření</vt:lpstr>
      <vt:lpstr>Náklady kárného řízení</vt:lpstr>
      <vt:lpstr>Přiměřené použití trestního řádu</vt:lpstr>
      <vt:lpstr>Opravné prostředky</vt:lpstr>
      <vt:lpstr>Odvolací řízení (odvolací kárná komise 11 členů)</vt:lpstr>
      <vt:lpstr>Odpovědnost za přestupek podle AML (§ 35ea zákona o advokacii)</vt:lpstr>
      <vt:lpstr>Odpovědnost za přestupek podle AML</vt:lpstr>
      <vt:lpstr> Odpovědnost advokáta za újmu způsobenou při výkonu advokacie   </vt:lpstr>
      <vt:lpstr>Použitelná literatura</vt:lpstr>
      <vt:lpstr> Škoda způsobená radou</vt:lpstr>
      <vt:lpstr>Odpovědnost advokáta</vt:lpstr>
      <vt:lpstr>Povinnosti advokáta</vt:lpstr>
      <vt:lpstr>Omezení odpovědnosti advokáta za škodu</vt:lpstr>
      <vt:lpstr>Omezení odpovědnosti advokáta za škodu</vt:lpstr>
      <vt:lpstr>Omezení odpovědnosti advokáta za škodu</vt:lpstr>
      <vt:lpstr>K omezení odpovědnosti závěrem</vt:lpstr>
      <vt:lpstr>Odpovědnost realitní kanceláře</vt:lpstr>
      <vt:lpstr>Odpovědnost advokáta</vt:lpstr>
      <vt:lpstr>Odpovědnost advokáta</vt:lpstr>
      <vt:lpstr>Odpovědnost advokáta</vt:lpstr>
      <vt:lpstr>Odpovědnost advokáta</vt:lpstr>
      <vt:lpstr>Odpovědnost advokáta</vt:lpstr>
      <vt:lpstr>Odpovědnost advokáta</vt:lpstr>
      <vt:lpstr>Odpovědnost advokáta</vt:lpstr>
      <vt:lpstr>Odpovědnost advokáta</vt:lpstr>
      <vt:lpstr>Odpovědnost advokáta</vt:lpstr>
      <vt:lpstr>Odpovědnost advokáta</vt:lpstr>
      <vt:lpstr> 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Adamová Helena</dc:creator>
  <cp:lastModifiedBy>Adamová Helena</cp:lastModifiedBy>
  <cp:revision>10</cp:revision>
  <dcterms:created xsi:type="dcterms:W3CDTF">2021-02-25T07:18:34Z</dcterms:created>
  <dcterms:modified xsi:type="dcterms:W3CDTF">2021-02-25T09:33:44Z</dcterms:modified>
</cp:coreProperties>
</file>