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6" r:id="rId2"/>
    <p:sldId id="321" r:id="rId3"/>
    <p:sldId id="257" r:id="rId4"/>
    <p:sldId id="259" r:id="rId5"/>
    <p:sldId id="261" r:id="rId6"/>
    <p:sldId id="263" r:id="rId7"/>
    <p:sldId id="320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327" r:id="rId28"/>
    <p:sldId id="284" r:id="rId29"/>
    <p:sldId id="285" r:id="rId30"/>
    <p:sldId id="286" r:id="rId31"/>
    <p:sldId id="328" r:id="rId32"/>
    <p:sldId id="287" r:id="rId33"/>
    <p:sldId id="288" r:id="rId34"/>
    <p:sldId id="289" r:id="rId35"/>
    <p:sldId id="290" r:id="rId36"/>
    <p:sldId id="291" r:id="rId37"/>
    <p:sldId id="292" r:id="rId38"/>
    <p:sldId id="329" r:id="rId39"/>
    <p:sldId id="293" r:id="rId40"/>
    <p:sldId id="294" r:id="rId41"/>
    <p:sldId id="323" r:id="rId42"/>
    <p:sldId id="295" r:id="rId43"/>
    <p:sldId id="324" r:id="rId44"/>
    <p:sldId id="296" r:id="rId45"/>
    <p:sldId id="322" r:id="rId46"/>
    <p:sldId id="297" r:id="rId47"/>
    <p:sldId id="298" r:id="rId48"/>
    <p:sldId id="299" r:id="rId49"/>
    <p:sldId id="300" r:id="rId50"/>
    <p:sldId id="301" r:id="rId51"/>
    <p:sldId id="302" r:id="rId52"/>
    <p:sldId id="325" r:id="rId53"/>
    <p:sldId id="303" r:id="rId54"/>
    <p:sldId id="304" r:id="rId55"/>
    <p:sldId id="305" r:id="rId56"/>
    <p:sldId id="306" r:id="rId57"/>
    <p:sldId id="32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2.6.2020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0088" y="1815263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SOUDNICTVÍ VE VĚCECH MLÁDEŽE </a:t>
            </a:r>
            <a:br>
              <a:rPr lang="cs-CZ" dirty="0" smtClean="0"/>
            </a:br>
            <a:r>
              <a:rPr lang="cs-CZ" sz="2200" dirty="0" smtClean="0"/>
              <a:t>z hlediska rozhodovací praxe Nejvyššího soudu</a:t>
            </a:r>
            <a:br>
              <a:rPr lang="cs-CZ" sz="2200" dirty="0" smtClean="0"/>
            </a:br>
            <a:r>
              <a:rPr lang="cs-CZ" sz="2200" dirty="0" smtClean="0"/>
              <a:t>se zaměřením na obhajobu mladistvých</a:t>
            </a: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Milada Šámalová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§ 5 odst. 1 mladistvý, který v době spáchání činu nedosáhl takové rozumové a mravní vyspělosti, aby mohl rozpoznat jeho protiprávnost (§ 13 TZ) nebo ovládat své jednání, není za tento čin trestně odpovědný </a:t>
            </a:r>
            <a:r>
              <a:rPr lang="cs-CZ" b="1" dirty="0"/>
              <a:t>R </a:t>
            </a:r>
            <a:r>
              <a:rPr lang="cs-CZ" b="1" dirty="0" smtClean="0"/>
              <a:t>19/2007,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</a:t>
            </a:r>
            <a:r>
              <a:rPr lang="cs-CZ" b="1" dirty="0" smtClean="0"/>
              <a:t>1383/2015- námitka ml. v dovolání „</a:t>
            </a:r>
            <a:r>
              <a:rPr lang="cs-CZ" i="1" dirty="0" smtClean="0"/>
              <a:t>Nebyl </a:t>
            </a:r>
            <a:r>
              <a:rPr lang="cs-CZ" i="1" dirty="0"/>
              <a:t>si tak schopen uvědomit, že po dosažení patnáctého roku věku se nemůže k poškozenému chovat stejně, jako se k němu choval před dosažením tohoto </a:t>
            </a:r>
            <a:r>
              <a:rPr lang="cs-CZ" i="1" dirty="0" smtClean="0"/>
              <a:t>věku</a:t>
            </a:r>
            <a:r>
              <a:rPr lang="cs-CZ" dirty="0" smtClean="0"/>
              <a:t>“,</a:t>
            </a:r>
          </a:p>
          <a:p>
            <a:r>
              <a:rPr lang="cs-CZ" dirty="0" smtClean="0"/>
              <a:t>– znalecká otázka – </a:t>
            </a:r>
            <a:r>
              <a:rPr lang="cs-CZ" u="sng" dirty="0" smtClean="0"/>
              <a:t>2 znalci </a:t>
            </a:r>
            <a:r>
              <a:rPr lang="cs-CZ" dirty="0" smtClean="0"/>
              <a:t>– specializace na mládež</a:t>
            </a:r>
            <a:endParaRPr lang="cs-CZ" b="1" dirty="0"/>
          </a:p>
          <a:p>
            <a:r>
              <a:rPr lang="cs-CZ" dirty="0" smtClean="0"/>
              <a:t> - nejedená se o nepříčetnost (§ 26 TZ) – souvisí s duševní poruchou (§ 123 TZ)</a:t>
            </a:r>
          </a:p>
          <a:p>
            <a:pPr algn="just"/>
            <a:r>
              <a:rPr lang="cs-CZ" dirty="0" smtClean="0"/>
              <a:t>§ 5 odst. 2 vedle </a:t>
            </a:r>
            <a:r>
              <a:rPr lang="cs-CZ" dirty="0"/>
              <a:t>ochranných opatření (§ 21) </a:t>
            </a:r>
            <a:r>
              <a:rPr lang="cs-CZ" dirty="0" smtClean="0"/>
              <a:t>se použijí postupy </a:t>
            </a:r>
            <a:r>
              <a:rPr lang="cs-CZ" dirty="0"/>
              <a:t>a opatření </a:t>
            </a:r>
            <a:r>
              <a:rPr lang="cs-CZ" dirty="0" smtClean="0"/>
              <a:t>uplatňovaná podle hlavy třetí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Podmíněná (relativní) příčetnost</a:t>
            </a:r>
            <a:br>
              <a:rPr lang="cs-CZ" dirty="0" smtClean="0"/>
            </a:br>
            <a:r>
              <a:rPr lang="cs-CZ" dirty="0" smtClean="0"/>
              <a:t>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Trestný čin spáchaný mladistvým se nazývá provinění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sz="2400" dirty="0" smtClean="0"/>
              <a:t> </a:t>
            </a:r>
            <a:r>
              <a:rPr lang="cs-CZ" sz="2400" b="1" dirty="0" smtClean="0"/>
              <a:t>R 39/2007 </a:t>
            </a:r>
            <a:endParaRPr lang="cs-CZ" sz="2400" b="1" dirty="0"/>
          </a:p>
          <a:p>
            <a:endParaRPr lang="cs-CZ" dirty="0" smtClean="0"/>
          </a:p>
          <a:p>
            <a:r>
              <a:rPr lang="cs-CZ" dirty="0" smtClean="0"/>
              <a:t>Nestanoví-li tento zákon jinak, platí pro posouzení provinění spáchaného mladistvým trestní zákoník (např. § 12 odst. 2, § 13, 110, a  další) </a:t>
            </a:r>
          </a:p>
          <a:p>
            <a:r>
              <a:rPr lang="cs-CZ" dirty="0" smtClean="0"/>
              <a:t>– </a:t>
            </a:r>
            <a:r>
              <a:rPr lang="cs-CZ" b="1" dirty="0" smtClean="0"/>
              <a:t>neuplatní se § 14 TZ, protože provinění se vztahuje na všechny formy trestného činu </a:t>
            </a:r>
          </a:p>
          <a:p>
            <a:r>
              <a:rPr lang="cs-CZ" dirty="0" smtClean="0"/>
              <a:t>- platí zde vývojová stadia (§ 20, 21)</a:t>
            </a:r>
          </a:p>
          <a:p>
            <a:r>
              <a:rPr lang="cs-CZ" dirty="0" smtClean="0"/>
              <a:t>- účastenství (§ 24)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6 provinění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(nutné odlišit od okolností vylučujících protiprávnost  - § 28-33, 363 TZ)</a:t>
            </a:r>
          </a:p>
          <a:p>
            <a:endParaRPr lang="cs-CZ" dirty="0" smtClean="0"/>
          </a:p>
          <a:p>
            <a:r>
              <a:rPr lang="cs-CZ" dirty="0" smtClean="0"/>
              <a:t>§ 7   - </a:t>
            </a:r>
            <a:r>
              <a:rPr lang="cs-CZ" b="1" dirty="0" smtClean="0"/>
              <a:t>Účinná lítost </a:t>
            </a:r>
            <a:r>
              <a:rPr lang="cs-CZ" dirty="0" smtClean="0"/>
              <a:t>– čin s horní hranicí 5 let</a:t>
            </a:r>
          </a:p>
          <a:p>
            <a:r>
              <a:rPr lang="cs-CZ" dirty="0" smtClean="0"/>
              <a:t> -  speciální - širší možnost uplatnění od obecného ustanovení v § 33 TZ (§ 172 odst.1 písm. f) </a:t>
            </a:r>
            <a:r>
              <a:rPr lang="cs-CZ" dirty="0" err="1" smtClean="0"/>
              <a:t>tr</a:t>
            </a:r>
            <a:r>
              <a:rPr lang="cs-CZ" dirty="0" smtClean="0"/>
              <a:t>. ř.), </a:t>
            </a:r>
          </a:p>
          <a:p>
            <a:r>
              <a:rPr lang="cs-CZ" dirty="0" smtClean="0"/>
              <a:t>§ 8   - </a:t>
            </a:r>
            <a:r>
              <a:rPr lang="cs-CZ" b="1" dirty="0" smtClean="0"/>
              <a:t>Promlčení trestního stíhání</a:t>
            </a:r>
          </a:p>
          <a:p>
            <a:r>
              <a:rPr lang="cs-CZ" dirty="0" smtClean="0"/>
              <a:t>- dálka promlčecí doby se stanoví podle sazby v TZ, nikoliv podle toho, jaký snížený trest byl uložen – speciální jiné doby než v § 34 TZ – (§ 11 odst. 1 písm. b) </a:t>
            </a:r>
            <a:r>
              <a:rPr lang="cs-CZ" dirty="0" err="1" smtClean="0"/>
              <a:t>tr</a:t>
            </a:r>
            <a:r>
              <a:rPr lang="cs-CZ" dirty="0" smtClean="0"/>
              <a:t>. ř.)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Zánik trestní odpovědnosti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Účel opatření </a:t>
            </a:r>
            <a:r>
              <a:rPr lang="cs-CZ" dirty="0" smtClean="0"/>
              <a:t>–</a:t>
            </a:r>
            <a:r>
              <a:rPr lang="cs-CZ" dirty="0"/>
              <a:t>speciální </a:t>
            </a:r>
            <a:r>
              <a:rPr lang="cs-CZ" dirty="0" smtClean="0"/>
              <a:t> - § </a:t>
            </a:r>
            <a:r>
              <a:rPr lang="cs-CZ" dirty="0"/>
              <a:t>9 </a:t>
            </a:r>
            <a:endParaRPr lang="cs-CZ" dirty="0" smtClean="0"/>
          </a:p>
          <a:p>
            <a:r>
              <a:rPr lang="cs-CZ" dirty="0" smtClean="0"/>
              <a:t>-vytvoření </a:t>
            </a:r>
            <a:r>
              <a:rPr lang="cs-CZ" dirty="0"/>
              <a:t>podmínek pro </a:t>
            </a:r>
            <a:r>
              <a:rPr lang="cs-CZ" dirty="0" smtClean="0"/>
              <a:t>rozvoj </a:t>
            </a:r>
            <a:r>
              <a:rPr lang="cs-CZ" dirty="0"/>
              <a:t>mladistvého </a:t>
            </a:r>
            <a:r>
              <a:rPr lang="cs-CZ" dirty="0" smtClean="0"/>
              <a:t>(</a:t>
            </a:r>
            <a:r>
              <a:rPr lang="cs-CZ" dirty="0"/>
              <a:t>sociální a </a:t>
            </a:r>
            <a:r>
              <a:rPr lang="cs-CZ" dirty="0" smtClean="0"/>
              <a:t>duševní)</a:t>
            </a:r>
          </a:p>
          <a:p>
            <a:r>
              <a:rPr lang="cs-CZ" dirty="0" smtClean="0"/>
              <a:t>- přihlíží :</a:t>
            </a:r>
          </a:p>
          <a:p>
            <a:r>
              <a:rPr lang="cs-CZ" dirty="0" smtClean="0"/>
              <a:t>-se k dosaženému </a:t>
            </a:r>
            <a:r>
              <a:rPr lang="cs-CZ" dirty="0"/>
              <a:t>stupni rozumového a mravního vývoje, </a:t>
            </a:r>
            <a:r>
              <a:rPr lang="cs-CZ" dirty="0" smtClean="0"/>
              <a:t>-osobním </a:t>
            </a:r>
            <a:r>
              <a:rPr lang="cs-CZ" dirty="0"/>
              <a:t>vlastnostem, </a:t>
            </a:r>
            <a:endParaRPr lang="cs-CZ" dirty="0" smtClean="0"/>
          </a:p>
          <a:p>
            <a:r>
              <a:rPr lang="cs-CZ" dirty="0" smtClean="0"/>
              <a:t>-rodinnému prostředí </a:t>
            </a:r>
          </a:p>
          <a:p>
            <a:r>
              <a:rPr lang="cs-CZ" dirty="0" smtClean="0"/>
              <a:t>Cílem :</a:t>
            </a:r>
          </a:p>
          <a:p>
            <a:r>
              <a:rPr lang="cs-CZ" dirty="0" smtClean="0"/>
              <a:t>-ochrana </a:t>
            </a:r>
            <a:r>
              <a:rPr lang="cs-CZ" dirty="0"/>
              <a:t>před škodlivými vlivy </a:t>
            </a:r>
            <a:endParaRPr lang="cs-CZ" dirty="0" smtClean="0"/>
          </a:p>
          <a:p>
            <a:r>
              <a:rPr lang="cs-CZ" dirty="0" smtClean="0"/>
              <a:t>-předcházení </a:t>
            </a:r>
            <a:r>
              <a:rPr lang="cs-CZ" dirty="0"/>
              <a:t>dalšímu páchání </a:t>
            </a:r>
            <a:r>
              <a:rPr lang="cs-CZ" dirty="0" smtClean="0"/>
              <a:t>provinění</a:t>
            </a:r>
            <a:endParaRPr lang="cs-CZ" dirty="0"/>
          </a:p>
          <a:p>
            <a:r>
              <a:rPr lang="cs-CZ" dirty="0" smtClean="0"/>
              <a:t>Neužije se ustanovení o mimořádném zvýšení trestu odnětí (§ 59 TZ)</a:t>
            </a:r>
          </a:p>
          <a:p>
            <a:r>
              <a:rPr lang="cs-CZ" dirty="0" smtClean="0"/>
              <a:t>Lze snížit -  trestní opaření  - speciální § 32</a:t>
            </a:r>
            <a:endParaRPr lang="cs-CZ" dirty="0"/>
          </a:p>
          <a:p>
            <a:endParaRPr lang="cs-CZ" dirty="0" smtClean="0"/>
          </a:p>
          <a:p>
            <a:r>
              <a:rPr lang="cs-CZ" dirty="0"/>
              <a:t>Druhy § </a:t>
            </a:r>
            <a:r>
              <a:rPr lang="cs-CZ" dirty="0" smtClean="0"/>
              <a:t>10 - výchovná opatření,</a:t>
            </a:r>
          </a:p>
          <a:p>
            <a:pPr>
              <a:buNone/>
            </a:pPr>
            <a:r>
              <a:rPr lang="cs-CZ" dirty="0" smtClean="0"/>
              <a:t>		           - ochranná opatření, </a:t>
            </a:r>
          </a:p>
          <a:p>
            <a:pPr>
              <a:buNone/>
            </a:pPr>
            <a:r>
              <a:rPr lang="cs-CZ" dirty="0" smtClean="0"/>
              <a:t>		           -  trestní opatření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Opatření ukládaná mladistvým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Usměrňují způsob života ml., podporují jeho výchovu </a:t>
            </a:r>
          </a:p>
          <a:p>
            <a:r>
              <a:rPr lang="cs-CZ" dirty="0" smtClean="0"/>
              <a:t>Slouží:  k dosažení účelu tohoto zákona při </a:t>
            </a:r>
          </a:p>
          <a:p>
            <a:r>
              <a:rPr lang="cs-CZ" dirty="0" smtClean="0"/>
              <a:t>-upuštění od trestního opatření nebo podmíněném upuštění od trestního opatření (§ 1/2)</a:t>
            </a:r>
          </a:p>
          <a:p>
            <a:r>
              <a:rPr lang="cs-CZ" dirty="0" smtClean="0"/>
              <a:t>- vedle uloženého ochranného nebo trestního opatření</a:t>
            </a:r>
          </a:p>
          <a:p>
            <a:r>
              <a:rPr lang="cs-CZ" dirty="0" smtClean="0"/>
              <a:t>- v souvislosti se zvláštními způsoby řízení (§ 69 ZSM – podmíněné zastavení TS, narovnání, odstoupení od TS)</a:t>
            </a:r>
          </a:p>
          <a:p>
            <a:r>
              <a:rPr lang="cs-CZ" dirty="0" smtClean="0"/>
              <a:t>(dovoluje-li </a:t>
            </a:r>
            <a:r>
              <a:rPr lang="cs-CZ" dirty="0"/>
              <a:t>to povaha </a:t>
            </a:r>
            <a:r>
              <a:rPr lang="cs-CZ" dirty="0" smtClean="0"/>
              <a:t>VO)</a:t>
            </a:r>
          </a:p>
          <a:p>
            <a:endParaRPr lang="cs-CZ" dirty="0" smtClean="0"/>
          </a:p>
          <a:p>
            <a:r>
              <a:rPr lang="cs-CZ" dirty="0" smtClean="0"/>
              <a:t>Délka : na dobu současně stanovené zkušební doby u podmíněného odsouzení nebo podmíněného odložení peněžitého opatření</a:t>
            </a:r>
          </a:p>
          <a:p>
            <a:r>
              <a:rPr lang="cs-CZ" dirty="0" smtClean="0"/>
              <a:t>; nejdéle na dobu tří let, jsou-li ukládána samostatně nebo vedle jiného ochranného nebo trestního opatření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15 výchovná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Druhy</a:t>
            </a:r>
          </a:p>
          <a:p>
            <a:r>
              <a:rPr lang="cs-CZ" dirty="0" smtClean="0"/>
              <a:t> a) dohled probačního úředníka  (§16),</a:t>
            </a:r>
          </a:p>
          <a:p>
            <a:r>
              <a:rPr lang="cs-CZ" dirty="0" smtClean="0"/>
              <a:t> b) probační program (§ 17),</a:t>
            </a:r>
          </a:p>
          <a:p>
            <a:r>
              <a:rPr lang="cs-CZ" dirty="0" smtClean="0"/>
              <a:t> c) výchovné povinnosti (§ 18),</a:t>
            </a:r>
          </a:p>
          <a:p>
            <a:r>
              <a:rPr lang="cs-CZ" dirty="0" smtClean="0"/>
              <a:t> d) výchovná omezení (§ 19),</a:t>
            </a:r>
          </a:p>
          <a:p>
            <a:r>
              <a:rPr lang="cs-CZ" dirty="0" smtClean="0"/>
              <a:t> e) napomenutí s výstrahou (§ 20).</a:t>
            </a:r>
          </a:p>
          <a:p>
            <a:endParaRPr lang="cs-CZ" dirty="0" smtClean="0"/>
          </a:p>
          <a:p>
            <a:r>
              <a:rPr lang="cs-CZ" dirty="0" smtClean="0"/>
              <a:t>V přípravném řízení se ukládají jen se souhlasem mladistvého (§ 10 odst. 2)</a:t>
            </a:r>
          </a:p>
          <a:p>
            <a:r>
              <a:rPr lang="cs-CZ" b="1" dirty="0" smtClean="0"/>
              <a:t>R 44/2005</a:t>
            </a:r>
          </a:p>
          <a:p>
            <a:r>
              <a:rPr lang="cs-CZ" dirty="0" smtClean="0"/>
              <a:t>Účelem: je ochrana mladistvého před škodlivými vlivy a vytvoření podmínek pro jeho další dobrý dušení i sociální rozvoj</a:t>
            </a:r>
          </a:p>
          <a:p>
            <a:r>
              <a:rPr lang="cs-CZ" dirty="0" smtClean="0"/>
              <a:t>§ 15 odst. 6 – zjistí-li soud pro mládež, že jsou dány důvody pro nařízení ÚV – dá obecnému soud podnět.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Druhy výchovných opatření § 15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:pravidelné sledování chování mladistvého v jeho rodině a způsobu výchovného působení rodičů na něj, kontrola dodržování uložených opatření: jeho pozitivní vedení probačním úředníkem k životu v souladu se zákonem</a:t>
            </a:r>
          </a:p>
          <a:p>
            <a:pPr>
              <a:buNone/>
            </a:pPr>
            <a:r>
              <a:rPr lang="cs-CZ" dirty="0" smtClean="0"/>
              <a:t>	: obsah vyplývá ze zákona č. 257/2000 Sb.</a:t>
            </a:r>
          </a:p>
          <a:p>
            <a:pPr>
              <a:buFontTx/>
              <a:buChar char="-"/>
            </a:pPr>
            <a:r>
              <a:rPr lang="cs-CZ" dirty="0" smtClean="0"/>
              <a:t>na základě probačního plánu dohledu</a:t>
            </a:r>
          </a:p>
          <a:p>
            <a:pPr>
              <a:buFontTx/>
              <a:buChar char="-"/>
            </a:pPr>
            <a:r>
              <a:rPr lang="cs-CZ" dirty="0" smtClean="0"/>
              <a:t>(shrnuje kroky, které je třeba učinit)</a:t>
            </a:r>
          </a:p>
          <a:p>
            <a:pPr>
              <a:buFontTx/>
              <a:buChar char="-"/>
            </a:pPr>
            <a:r>
              <a:rPr lang="cs-CZ" dirty="0" smtClean="0"/>
              <a:t>Ukládá se např. při alternativních postupech </a:t>
            </a:r>
          </a:p>
          <a:p>
            <a:r>
              <a:rPr lang="cs-CZ" dirty="0" smtClean="0"/>
              <a:t>a) sledování a kontrola,</a:t>
            </a:r>
          </a:p>
          <a:p>
            <a:r>
              <a:rPr lang="cs-CZ" dirty="0" smtClean="0"/>
              <a:t>b) odborné vedení a pomoc </a:t>
            </a:r>
          </a:p>
          <a:p>
            <a:r>
              <a:rPr lang="cs-CZ" dirty="0" smtClean="0"/>
              <a:t>- průběžně informuje soud o tom, jak je plán plněn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§ 16 dohled probačního úředníka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(§ 16 odst. 2)</a:t>
            </a:r>
          </a:p>
          <a:p>
            <a:r>
              <a:rPr lang="cs-CZ" dirty="0" smtClean="0"/>
              <a:t>a) </a:t>
            </a:r>
            <a:r>
              <a:rPr lang="cs-CZ" u="sng" dirty="0" smtClean="0"/>
              <a:t>spolupracovat</a:t>
            </a:r>
            <a:r>
              <a:rPr lang="cs-CZ" dirty="0" smtClean="0"/>
              <a:t> s probačním úředníkem na základě vytvořeného probačního plánu dohledu,</a:t>
            </a:r>
          </a:p>
          <a:p>
            <a:r>
              <a:rPr lang="cs-CZ" dirty="0" smtClean="0"/>
              <a:t> b) </a:t>
            </a:r>
            <a:r>
              <a:rPr lang="cs-CZ" u="sng" dirty="0" smtClean="0"/>
              <a:t>dostavovat</a:t>
            </a:r>
            <a:r>
              <a:rPr lang="cs-CZ" dirty="0" smtClean="0"/>
              <a:t> se k probačnímu úředníkovi</a:t>
            </a:r>
          </a:p>
          <a:p>
            <a:r>
              <a:rPr lang="cs-CZ" dirty="0" smtClean="0"/>
              <a:t> c) i</a:t>
            </a:r>
            <a:r>
              <a:rPr lang="cs-CZ" u="sng" dirty="0" smtClean="0"/>
              <a:t>nformovat </a:t>
            </a:r>
            <a:r>
              <a:rPr lang="cs-CZ" dirty="0" smtClean="0"/>
              <a:t>probačního úředníka o svém pobytu, zaměstnání, dodržování uložených výchovných omezení nebo povinností a jiných důležitých okolnostech </a:t>
            </a:r>
          </a:p>
          <a:p>
            <a:r>
              <a:rPr lang="cs-CZ" dirty="0" smtClean="0"/>
              <a:t>d) </a:t>
            </a:r>
            <a:r>
              <a:rPr lang="cs-CZ" u="sng" dirty="0" smtClean="0"/>
              <a:t>nebránit</a:t>
            </a:r>
            <a:r>
              <a:rPr lang="cs-CZ" dirty="0" smtClean="0"/>
              <a:t> probačnímu úředníkovi ve vstupu do obydlí</a:t>
            </a:r>
          </a:p>
          <a:p>
            <a:r>
              <a:rPr lang="cs-CZ" dirty="0" smtClean="0"/>
              <a:t>Souvisí s § 7 odst. 2, 3 zák. č. 257/2000 Sb.,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Povinnosti mladistvého v rámci dohledu probačního úředníka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Zapsané do zvláštního seznamu probačních programů u MS – výčet demonstrativní</a:t>
            </a:r>
          </a:p>
          <a:p>
            <a:r>
              <a:rPr lang="cs-CZ" dirty="0" smtClean="0"/>
              <a:t>- vhodný vzhledem k potřebám mladistvého a zájmům společnosti,</a:t>
            </a:r>
          </a:p>
          <a:p>
            <a:r>
              <a:rPr lang="cs-CZ" dirty="0" smtClean="0"/>
              <a:t>- poskytnutí dostatečné možnosti seznámit se s obsahem probačního programu </a:t>
            </a:r>
          </a:p>
          <a:p>
            <a:r>
              <a:rPr lang="cs-CZ" dirty="0" smtClean="0"/>
              <a:t> - uložení </a:t>
            </a:r>
            <a:r>
              <a:rPr lang="cs-CZ" b="1" dirty="0" smtClean="0"/>
              <a:t>vázáno na souhlas mladistvého</a:t>
            </a:r>
          </a:p>
          <a:p>
            <a:r>
              <a:rPr lang="cs-CZ" dirty="0" smtClean="0"/>
              <a:t>- Dohled nad PP provádí probační úředník (pověřený soudem nebo SZ v příprav. řízení) – podává zprávy - Neplní-li mladistvý probační program - § 80 odst. 4</a:t>
            </a:r>
          </a:p>
          <a:p>
            <a:r>
              <a:rPr lang="cs-CZ" dirty="0" smtClean="0"/>
              <a:t>- ukončení probačního programu a jeho výsledku podá probační úředník bez zbytečného odkladu zprávu soudu pro mládež nebo státnímu zástupci, který probační program uložil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17 probační program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Demonstrativní výčet </a:t>
            </a:r>
          </a:p>
          <a:p>
            <a:r>
              <a:rPr lang="cs-CZ" dirty="0" smtClean="0"/>
              <a:t>- ovlivňující jeho bydlení,</a:t>
            </a:r>
          </a:p>
          <a:p>
            <a:r>
              <a:rPr lang="cs-CZ" dirty="0" smtClean="0"/>
              <a:t> - odškodnění oběti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cs-CZ" sz="2600" dirty="0" smtClean="0"/>
              <a:t> - </a:t>
            </a:r>
            <a:r>
              <a:rPr lang="cs-CZ" sz="2800" dirty="0" smtClean="0"/>
              <a:t>vyrovnání se s poškozeným, nahrazení škody či přispění k odstranění následku provinění,</a:t>
            </a:r>
          </a:p>
          <a:p>
            <a:pPr>
              <a:buNone/>
            </a:pPr>
            <a:r>
              <a:rPr lang="cs-CZ" dirty="0" smtClean="0"/>
              <a:t> -  výkon bezplatné činnosti ve volném čase </a:t>
            </a:r>
          </a:p>
          <a:p>
            <a:r>
              <a:rPr lang="cs-CZ" dirty="0" smtClean="0"/>
              <a:t>-podrobení se léčení závislosti na návykových látkách, </a:t>
            </a:r>
          </a:p>
          <a:p>
            <a:r>
              <a:rPr lang="cs-CZ" dirty="0" smtClean="0"/>
              <a:t>-podrobení se ve svém volném čase vhodnému programu sociálního výcviku</a:t>
            </a:r>
            <a:r>
              <a:rPr lang="cs-CZ" dirty="0"/>
              <a:t> </a:t>
            </a:r>
            <a:r>
              <a:rPr lang="cs-CZ" dirty="0" smtClean="0"/>
              <a:t>- jiné vhodné aktivity</a:t>
            </a:r>
          </a:p>
          <a:p>
            <a:r>
              <a:rPr lang="cs-CZ" dirty="0" smtClean="0"/>
              <a:t>Dbát vhodnosti  - úhrady sám osobně  </a:t>
            </a:r>
          </a:p>
          <a:p>
            <a:r>
              <a:rPr lang="cs-CZ" b="1" dirty="0" smtClean="0"/>
              <a:t>R 44/2005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18 výchovné povinnosti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Soudnictví ve věcech mládeže poprvé na území ČR z r. 1931 (zák. č. 48 Sb. z. a n., o trestním soudnictví nad mládeží)</a:t>
            </a:r>
          </a:p>
          <a:p>
            <a:r>
              <a:rPr lang="cs-CZ" dirty="0" smtClean="0"/>
              <a:t>Trestní odpovědnost mladistvých  14 až 18 let –závislé na školní docházce</a:t>
            </a:r>
          </a:p>
          <a:p>
            <a:r>
              <a:rPr lang="cs-CZ" dirty="0" smtClean="0"/>
              <a:t>-provinění</a:t>
            </a:r>
          </a:p>
          <a:p>
            <a:r>
              <a:rPr lang="cs-CZ" dirty="0" smtClean="0"/>
              <a:t>-specializovaná organizační soustava</a:t>
            </a:r>
          </a:p>
          <a:p>
            <a:r>
              <a:rPr lang="cs-CZ" dirty="0" smtClean="0"/>
              <a:t>-zjednodušený trestní proces</a:t>
            </a:r>
          </a:p>
          <a:p>
            <a:r>
              <a:rPr lang="cs-CZ" dirty="0" smtClean="0"/>
              <a:t>-upravoval i alternativy vazebního stíhání ml.</a:t>
            </a:r>
          </a:p>
          <a:p>
            <a:r>
              <a:rPr lang="cs-CZ" dirty="0" smtClean="0"/>
              <a:t>-speciální soudci - pedagogické vzdělání</a:t>
            </a:r>
          </a:p>
          <a:p>
            <a:r>
              <a:rPr lang="cs-CZ" dirty="0" smtClean="0"/>
              <a:t>Působnost přerušena válkou – Protektorátem, který rozdělil republiku  rozdělil i soudnictví nad mládeží</a:t>
            </a:r>
          </a:p>
          <a:p>
            <a:r>
              <a:rPr lang="cs-CZ" dirty="0" smtClean="0"/>
              <a:t>Další působnost 1945 až 1948</a:t>
            </a:r>
          </a:p>
          <a:p>
            <a:r>
              <a:rPr lang="cs-CZ" dirty="0" smtClean="0"/>
              <a:t>Od roku 1948 – práce na nové koncepci trestních zákonů  - modifikovány stávající zákony až do roku 1950, 1956, 1961 – nová úprava trestního řádu  - jen zvláštní řízen proti mladistvým</a:t>
            </a:r>
          </a:p>
          <a:p>
            <a:r>
              <a:rPr lang="cs-CZ" dirty="0" smtClean="0"/>
              <a:t>Od roku 1990 – 1993 – nové tendence – alternativní soudnictví  </a:t>
            </a:r>
          </a:p>
          <a:p>
            <a:r>
              <a:rPr lang="cs-CZ" dirty="0" smtClean="0"/>
              <a:t>Od roku 2000  přípravné práce na novém zákoně o mladistvých</a:t>
            </a:r>
          </a:p>
          <a:p>
            <a:r>
              <a:rPr lang="cs-CZ" dirty="0" smtClean="0"/>
              <a:t>Zvažována i skupina  mladých dospělých – 18-21 let - neprošlo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 historie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6561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 výchovná omezení  - demonstrativní výčet - podle vhodnosti, okolností případu a osoby mladistvého </a:t>
            </a:r>
          </a:p>
          <a:p>
            <a:r>
              <a:rPr lang="cs-CZ" dirty="0" smtClean="0"/>
              <a:t>–forma zákazů</a:t>
            </a:r>
          </a:p>
          <a:p>
            <a:r>
              <a:rPr lang="cs-CZ" dirty="0" smtClean="0"/>
              <a:t>-před rozhodnutím ve věci samé,</a:t>
            </a:r>
          </a:p>
          <a:p>
            <a:r>
              <a:rPr lang="cs-CZ" dirty="0" smtClean="0"/>
              <a:t>-v rozhodnutí – vedle trestních a ochranných opatření </a:t>
            </a:r>
          </a:p>
          <a:p>
            <a:r>
              <a:rPr lang="cs-CZ" dirty="0" smtClean="0"/>
              <a:t>kombinovat s jinými výchovnými povinnostmi – nejsou–</a:t>
            </a:r>
            <a:r>
              <a:rPr lang="cs-CZ" dirty="0" err="1" smtClean="0"/>
              <a:t>li</a:t>
            </a:r>
            <a:r>
              <a:rPr lang="cs-CZ" dirty="0" smtClean="0"/>
              <a:t> již vhodná – § 15 odst. 5 – (došlo ke splnění, nelze spravedlivě požadovat další plnění)</a:t>
            </a:r>
          </a:p>
          <a:p>
            <a:r>
              <a:rPr lang="cs-CZ" dirty="0" smtClean="0"/>
              <a:t>zrušit, změnit</a:t>
            </a:r>
          </a:p>
          <a:p>
            <a:endParaRPr lang="cs-CZ" dirty="0" smtClean="0"/>
          </a:p>
          <a:p>
            <a:r>
              <a:rPr lang="cs-CZ" u="sng" dirty="0" smtClean="0"/>
              <a:t>Napomenutí s výstrahou</a:t>
            </a:r>
            <a:r>
              <a:rPr lang="cs-CZ" dirty="0" smtClean="0"/>
              <a:t> – vytknutí  protiprávnosti činu</a:t>
            </a:r>
          </a:p>
          <a:p>
            <a:r>
              <a:rPr lang="cs-CZ" dirty="0" smtClean="0"/>
              <a:t> – učiní soud </a:t>
            </a:r>
          </a:p>
          <a:p>
            <a:r>
              <a:rPr lang="cs-CZ" dirty="0" smtClean="0"/>
              <a:t> - může přenechat zákonným zástupcům, </a:t>
            </a:r>
            <a:r>
              <a:rPr lang="cs-CZ" b="1" dirty="0" smtClean="0"/>
              <a:t>opatrovníku</a:t>
            </a:r>
            <a:r>
              <a:rPr lang="cs-CZ" dirty="0" smtClean="0"/>
              <a:t> škole nebo výchovnému zařízení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§ 19 výchovná omezení</a:t>
            </a:r>
            <a:br>
              <a:rPr lang="cs-CZ" dirty="0" smtClean="0"/>
            </a:br>
            <a:r>
              <a:rPr lang="cs-CZ" dirty="0" smtClean="0"/>
              <a:t>§ 20 napomenutí s výstrahou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Druhy : ochranná výchova (§ 22 ZSM)</a:t>
            </a:r>
          </a:p>
          <a:p>
            <a:pPr>
              <a:buNone/>
            </a:pPr>
            <a:r>
              <a:rPr lang="cs-CZ" dirty="0" smtClean="0"/>
              <a:t>               ochranné léčení (§ 99 TZ)</a:t>
            </a:r>
          </a:p>
          <a:p>
            <a:pPr>
              <a:buNone/>
            </a:pPr>
            <a:r>
              <a:rPr lang="cs-CZ" dirty="0" smtClean="0"/>
              <a:t>               zabezpečovací detence (§ 100 TZ)</a:t>
            </a:r>
          </a:p>
          <a:p>
            <a:pPr>
              <a:buNone/>
            </a:pPr>
            <a:r>
              <a:rPr lang="cs-CZ" dirty="0" smtClean="0"/>
              <a:t>   		zabrání věci  (§ 101 až 104 TZ)</a:t>
            </a:r>
          </a:p>
          <a:p>
            <a:pPr>
              <a:buNone/>
            </a:pPr>
            <a:r>
              <a:rPr lang="cs-CZ" dirty="0" smtClean="0"/>
              <a:t>			</a:t>
            </a:r>
            <a:r>
              <a:rPr lang="cs-CZ" b="1" dirty="0" smtClean="0"/>
              <a:t>zabrání části majetku (§ 102a TZ)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Ochranná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Důvody:</a:t>
            </a:r>
          </a:p>
          <a:p>
            <a:r>
              <a:rPr lang="cs-CZ" dirty="0" smtClean="0"/>
              <a:t>-o výchovu mladistvého není náležitě postaráno v jeho vlastní rodině nebo v rodině, v níž žije,</a:t>
            </a:r>
          </a:p>
          <a:p>
            <a:r>
              <a:rPr lang="cs-CZ" dirty="0" smtClean="0"/>
              <a:t>-dosavadní výchova byla zanedbána,</a:t>
            </a:r>
          </a:p>
          <a:p>
            <a:r>
              <a:rPr lang="cs-CZ" dirty="0" smtClean="0"/>
              <a:t>-prostředí, v němž mladistvý žije, neposkytuje záruku jeho náležité výchovy </a:t>
            </a:r>
            <a:r>
              <a:rPr lang="cs-CZ" b="1" dirty="0"/>
              <a:t>lze prodloužit na </a:t>
            </a:r>
            <a:r>
              <a:rPr lang="cs-CZ" b="1" dirty="0" smtClean="0"/>
              <a:t>19 </a:t>
            </a:r>
            <a:endParaRPr lang="cs-CZ" b="1" dirty="0"/>
          </a:p>
          <a:p>
            <a:pPr marL="109728" indent="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Trvání: dokud to vyžaduje její účel, nejdéle do dovršení osmnáctého roku</a:t>
            </a:r>
          </a:p>
          <a:p>
            <a:r>
              <a:rPr lang="cs-CZ" dirty="0" smtClean="0"/>
              <a:t>- lze ji prodloužit vyžaduje-li to zájem mladistvého - </a:t>
            </a:r>
            <a:r>
              <a:rPr lang="cs-CZ" dirty="0"/>
              <a:t> </a:t>
            </a:r>
            <a:r>
              <a:rPr lang="cs-CZ" dirty="0" smtClean="0"/>
              <a:t>  - lze od výkonu upustit, pominou-li před jejím započetím důvody, pro něž byla uložena</a:t>
            </a:r>
          </a:p>
          <a:p>
            <a:r>
              <a:rPr lang="cs-CZ" dirty="0" smtClean="0"/>
              <a:t> Podle § 23 je možná přeměna v ústavní a naopak – (§ 87 ZSM)       </a:t>
            </a:r>
            <a:r>
              <a:rPr lang="cs-CZ" b="1" dirty="0" smtClean="0"/>
              <a:t>R 41/2009   8 </a:t>
            </a:r>
            <a:r>
              <a:rPr lang="cs-CZ" b="1" dirty="0" err="1" smtClean="0"/>
              <a:t>Tz</a:t>
            </a:r>
            <a:r>
              <a:rPr lang="cs-CZ" b="1" dirty="0" smtClean="0"/>
              <a:t> 9/2008 – nemá časové vymezení, nebo</a:t>
            </a:r>
            <a:r>
              <a:rPr lang="cs-CZ" b="1" dirty="0"/>
              <a:t>ť</a:t>
            </a:r>
            <a:r>
              <a:rPr lang="cs-CZ" b="1" dirty="0" smtClean="0"/>
              <a:t> trvá do splnění účelu nebo 18 let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§ 22 ochranná výchova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Druhy: (Jinak než u druhů trestů v § 52 TZ – jiné řazení, </a:t>
            </a:r>
            <a:r>
              <a:rPr lang="cs-CZ" b="1" dirty="0" smtClean="0"/>
              <a:t>chybí propadnutí majetku</a:t>
            </a:r>
            <a:r>
              <a:rPr lang="cs-CZ" b="1" dirty="0"/>
              <a:t> </a:t>
            </a:r>
            <a:r>
              <a:rPr lang="cs-CZ" b="1" dirty="0" smtClean="0"/>
              <a:t>a ztráty titulů a vojenských hodnost</a:t>
            </a:r>
            <a:r>
              <a:rPr lang="cs-CZ" dirty="0" smtClean="0"/>
              <a:t>í )</a:t>
            </a:r>
          </a:p>
          <a:p>
            <a:r>
              <a:rPr lang="cs-CZ" dirty="0" smtClean="0"/>
              <a:t> a) obecně prospěšné práce,</a:t>
            </a:r>
          </a:p>
          <a:p>
            <a:r>
              <a:rPr lang="cs-CZ" dirty="0" smtClean="0"/>
              <a:t> b) peněžité opatření,</a:t>
            </a:r>
          </a:p>
          <a:p>
            <a:r>
              <a:rPr lang="cs-CZ" dirty="0" smtClean="0"/>
              <a:t> c) peněžité opatření s podmíněným odkladem výkonu,</a:t>
            </a:r>
          </a:p>
          <a:p>
            <a:r>
              <a:rPr lang="cs-CZ" dirty="0" smtClean="0"/>
              <a:t> d) propadnutí věci,</a:t>
            </a:r>
          </a:p>
          <a:p>
            <a:r>
              <a:rPr lang="cs-CZ" dirty="0" smtClean="0"/>
              <a:t> e) zákaz činnosti,</a:t>
            </a:r>
          </a:p>
          <a:p>
            <a:r>
              <a:rPr lang="cs-CZ" dirty="0" smtClean="0"/>
              <a:t> f) vyhoštění,</a:t>
            </a:r>
          </a:p>
          <a:p>
            <a:r>
              <a:rPr lang="cs-CZ" dirty="0" smtClean="0"/>
              <a:t> g) domácí vězení,</a:t>
            </a:r>
          </a:p>
          <a:p>
            <a:r>
              <a:rPr lang="cs-CZ" dirty="0" smtClean="0"/>
              <a:t> h) zákaz vstupu na sportovní, kulturní a jiné společenské akce,</a:t>
            </a:r>
          </a:p>
          <a:p>
            <a:r>
              <a:rPr lang="cs-CZ" dirty="0" smtClean="0"/>
              <a:t> i) odnětí svobody podmíněně odložené na zkušební dobu (podmíněné odsouzení),</a:t>
            </a:r>
          </a:p>
          <a:p>
            <a:r>
              <a:rPr lang="cs-CZ" dirty="0" smtClean="0"/>
              <a:t> j) odnětí svobody podmíněně odložené na zkušební dobu s dohledem,</a:t>
            </a:r>
          </a:p>
          <a:p>
            <a:r>
              <a:rPr lang="cs-CZ" dirty="0" smtClean="0"/>
              <a:t> k) odnětí svobody nepodmíněné.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cs-CZ" dirty="0" smtClean="0"/>
              <a:t>Trestní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:chování mladistvého po činu</a:t>
            </a:r>
          </a:p>
          <a:p>
            <a:r>
              <a:rPr lang="cs-CZ" dirty="0" smtClean="0"/>
              <a:t>:zda spáchal čin ve zmenšené příčetnosti, který si přivodil požitím návykové látky (obecně je nutné zkoumat okolnosti, neboť ne vždy taková skutečnost znamená snížení trestu, někdy tomu může být i naopak, protože v takovém případě je mladistvý pro společnost více nebezpečný)</a:t>
            </a:r>
          </a:p>
          <a:p>
            <a:r>
              <a:rPr lang="cs-CZ" dirty="0" smtClean="0"/>
              <a:t>:podmínky při souhrnném a úhrnném trestním opatření (§ 43 a § 44 TZ) - </a:t>
            </a:r>
            <a:r>
              <a:rPr lang="cs-CZ" b="1" dirty="0"/>
              <a:t>R 2/2011 </a:t>
            </a:r>
          </a:p>
          <a:p>
            <a:endParaRPr lang="cs-CZ" dirty="0" smtClean="0"/>
          </a:p>
          <a:p>
            <a:r>
              <a:rPr lang="cs-CZ" dirty="0" smtClean="0"/>
              <a:t>Obecně - však jsou ukládána vzhledem k okolnostem případu, osobě ml. a jeho poměrům</a:t>
            </a:r>
          </a:p>
          <a:p>
            <a:r>
              <a:rPr lang="cs-CZ" dirty="0" smtClean="0"/>
              <a:t>- musejí napomáhat k vytváření vhodných podmínek pro další jeho vývoj</a:t>
            </a:r>
          </a:p>
          <a:p>
            <a:r>
              <a:rPr lang="cs-CZ" dirty="0" smtClean="0"/>
              <a:t>§ 25 -  polehčující okolnosti, ale i jiné než v § 25 ZSM a § 41 TZ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Okolnosti</a:t>
            </a:r>
            <a:r>
              <a:rPr lang="cs-CZ" dirty="0"/>
              <a:t>, k nimž soud přihlíží při ukládání trestních </a:t>
            </a:r>
            <a:r>
              <a:rPr lang="cs-CZ" dirty="0" smtClean="0"/>
              <a:t>opatření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cs-CZ" dirty="0" smtClean="0"/>
              <a:t>- podle TZ nikoliv však všechny tresty podle (§ 52 TZ)</a:t>
            </a:r>
          </a:p>
          <a:p>
            <a:pPr>
              <a:buFontTx/>
              <a:buChar char="-"/>
            </a:pPr>
            <a:r>
              <a:rPr lang="cs-CZ" dirty="0" smtClean="0"/>
              <a:t>obecně prospěšné práce (§ 62 TZ) do poloviny horní hranice, chránit zdraví ml. </a:t>
            </a:r>
          </a:p>
          <a:p>
            <a:pPr>
              <a:buFontTx/>
              <a:buChar char="-"/>
            </a:pPr>
            <a:r>
              <a:rPr lang="cs-CZ" dirty="0" smtClean="0"/>
              <a:t>domácí vězení (§ 60 TZ) do poloviny horní hranice stanovené u dospělého, </a:t>
            </a:r>
          </a:p>
          <a:p>
            <a:pPr>
              <a:buFontTx/>
              <a:buChar char="-"/>
            </a:pPr>
            <a:r>
              <a:rPr lang="cs-CZ" dirty="0" smtClean="0"/>
              <a:t>zákaz činnosti (§ 73 TZ) ohled na povolání, nesmí převyšovat 5 let, </a:t>
            </a:r>
          </a:p>
          <a:p>
            <a:pPr>
              <a:buFontTx/>
              <a:buChar char="-"/>
            </a:pPr>
            <a:r>
              <a:rPr lang="cs-CZ" dirty="0" smtClean="0"/>
              <a:t>zákaz vstupu na sportovní kulturní a jiné společenské akce (§ 76 TZ) nesmí převyšovat 5 let, </a:t>
            </a:r>
          </a:p>
          <a:p>
            <a:pPr>
              <a:buFontTx/>
              <a:buChar char="-"/>
            </a:pPr>
            <a:r>
              <a:rPr lang="cs-CZ" dirty="0" smtClean="0"/>
              <a:t>vyhoštění (§ 80 TZ) – od 1-5 let, brát do úvahy nejlepší zájem ml. a  jeho osobní poměry</a:t>
            </a:r>
          </a:p>
          <a:p>
            <a:pPr>
              <a:buFontTx/>
              <a:buChar char="-"/>
            </a:pPr>
            <a:r>
              <a:rPr lang="cs-CZ" dirty="0" smtClean="0"/>
              <a:t>Vždy lze vedle nich uložit jiná vhodná výchovná opatření</a:t>
            </a: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Trestní opatření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cs-CZ" sz="2400" dirty="0" smtClean="0"/>
              <a:t>-jen výdělečně činnému  - nebo dobré jiné majetkové poměry</a:t>
            </a:r>
          </a:p>
          <a:p>
            <a:r>
              <a:rPr lang="cs-CZ" sz="2400" dirty="0" smtClean="0"/>
              <a:t>Od 10 do 365 denních sazeb</a:t>
            </a:r>
          </a:p>
          <a:p>
            <a:r>
              <a:rPr lang="cs-CZ" sz="2400" dirty="0" smtClean="0"/>
              <a:t>Sazba od 100 až 5 000 Kč</a:t>
            </a:r>
          </a:p>
          <a:p>
            <a:r>
              <a:rPr lang="cs-CZ" sz="2400" dirty="0" smtClean="0"/>
              <a:t> náhradní TO až na 1 rok (limit § 31 odst. 1 ZSM)</a:t>
            </a:r>
          </a:p>
          <a:p>
            <a:r>
              <a:rPr lang="cs-CZ" sz="2400" dirty="0" smtClean="0"/>
              <a:t>- zaplacení nebo zbytek je možné nahradit (po vyjádření ml.), že vykoná obecně prospěšnou činnost v rámci probačního programu podle § 17 odst. 1, 2 </a:t>
            </a:r>
          </a:p>
          <a:p>
            <a:r>
              <a:rPr lang="cs-CZ" sz="2800" dirty="0" smtClean="0"/>
              <a:t>osvědčení  </a:t>
            </a:r>
            <a:r>
              <a:rPr lang="cs-CZ" sz="2800" dirty="0"/>
              <a:t>- § 30 ZSM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Peněžité opatření § 27 až 30 ZSM –za podmínek podle § 67 až 69 TZ</a:t>
            </a:r>
            <a:r>
              <a:rPr lang="cs-CZ" sz="4400" dirty="0" smtClean="0"/>
              <a:t/>
            </a:r>
            <a:br>
              <a:rPr lang="cs-CZ" sz="4400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) vzhledem k osobě ml. (dosavadní život a okolnosti případu) je důvodné, že účelu TO bude dosaženo i bez jeho výkonu,</a:t>
            </a:r>
          </a:p>
          <a:p>
            <a:r>
              <a:rPr lang="cs-CZ" dirty="0" smtClean="0"/>
              <a:t>b) po přijetí záruky za nápravu ml., vzhledem k výchovnému vlivu toho, kdo záruku nabídl</a:t>
            </a:r>
          </a:p>
          <a:p>
            <a:r>
              <a:rPr lang="cs-CZ" dirty="0" smtClean="0"/>
              <a:t>-netýká se ostatních uložených TO </a:t>
            </a:r>
          </a:p>
          <a:p>
            <a:r>
              <a:rPr lang="cs-CZ" dirty="0" smtClean="0"/>
              <a:t>Zkušební doba až na 3 R</a:t>
            </a:r>
          </a:p>
          <a:p>
            <a:r>
              <a:rPr lang="cs-CZ" dirty="0" smtClean="0"/>
              <a:t>- lze uložit VO</a:t>
            </a:r>
          </a:p>
          <a:p>
            <a:r>
              <a:rPr lang="cs-CZ" dirty="0" smtClean="0"/>
              <a:t>- jestliže nesplní podmínky, ve ZD – rozhodne se, že PO vykoná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/>
              <a:t>Podmíněný odklad PO</a:t>
            </a:r>
            <a:br>
              <a:rPr lang="cs-CZ" sz="4400" dirty="0" smtClean="0"/>
            </a:br>
            <a:r>
              <a:rPr lang="cs-CZ" sz="4400" dirty="0" smtClean="0"/>
              <a:t>§ 28 </a:t>
            </a:r>
            <a:r>
              <a:rPr lang="cs-CZ" sz="4400" dirty="0"/>
              <a:t>a § 29 ZSM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42155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-Trestní sazby stanovené v trestním zákoníku se </a:t>
            </a:r>
            <a:r>
              <a:rPr lang="cs-CZ" u="sng" dirty="0" smtClean="0"/>
              <a:t>snižují na polovinu</a:t>
            </a:r>
            <a:r>
              <a:rPr lang="cs-CZ" dirty="0" smtClean="0"/>
              <a:t>, horní hranice trestní sazby (lze dále snížit za použití § 40/2 TZ nebo 58/4, až 6 TZ) </a:t>
            </a:r>
            <a:r>
              <a:rPr lang="cs-CZ" u="sng" dirty="0" smtClean="0"/>
              <a:t>nesmí převyšovat 5 R </a:t>
            </a:r>
            <a:r>
              <a:rPr lang="cs-CZ" dirty="0" smtClean="0"/>
              <a:t>a dolní hranice 1 R</a:t>
            </a:r>
          </a:p>
          <a:p>
            <a:r>
              <a:rPr lang="cs-CZ" dirty="0" smtClean="0"/>
              <a:t>-omezení – jiná opatření by zjevně nepostačovala</a:t>
            </a:r>
          </a:p>
          <a:p>
            <a:r>
              <a:rPr lang="cs-CZ" dirty="0" smtClean="0"/>
              <a:t>- </a:t>
            </a:r>
            <a:r>
              <a:rPr lang="cs-CZ" u="sng" dirty="0" smtClean="0"/>
              <a:t>místo výjimečného trestu – 5 až 10 R </a:t>
            </a:r>
          </a:p>
          <a:p>
            <a:pPr algn="just"/>
            <a:r>
              <a:rPr lang="cs-CZ" dirty="0"/>
              <a:t>:</a:t>
            </a:r>
            <a:r>
              <a:rPr lang="cs-CZ" dirty="0" smtClean="0"/>
              <a:t>TZ dovoluje uložení výjimečného trestu + povaha provinění zvlášť zavrženíhodný způsob provedení činu, nebo zvlášť zavrženíhodná pohnutka nebo zvlášť těžký a těžko napravitelný následek</a:t>
            </a:r>
          </a:p>
          <a:p>
            <a:pPr algn="just"/>
            <a:r>
              <a:rPr lang="cs-CZ" dirty="0" smtClean="0"/>
              <a:t>: odnětí svobody podle 31/1 nepostačuje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TO odnětí svobody § 31 až 35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 odděleně od ostatních odsouzených ve věznicích nebo ve zvláštních odděleních pro mladistvé.</a:t>
            </a:r>
          </a:p>
          <a:p>
            <a:pPr algn="just"/>
            <a:r>
              <a:rPr lang="cs-CZ" dirty="0" smtClean="0"/>
              <a:t>- mladistvému, který již dovršil 19. rok věku, může s přihlédnutím zejména k délce ukládaného odnětí svobody a ke stupni a povaze narušení mladistvého rozhodnout, že mladistvý toto trestní opatření vykoná ve věznici pro ostatní odsouzené;  - pro další výkon uvést zařazení (§ 31/5 ZSM).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/>
              <a:t>Výkon nepodmíněného </a:t>
            </a:r>
            <a:r>
              <a:rPr lang="cs-CZ" sz="3100" dirty="0" smtClean="0"/>
              <a:t>odnětí </a:t>
            </a:r>
            <a:r>
              <a:rPr lang="cs-CZ" sz="3100" dirty="0"/>
              <a:t>svobody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r>
              <a:rPr lang="cs-CZ" dirty="0" smtClean="0"/>
              <a:t>Zákon, který upravuje  </a:t>
            </a:r>
          </a:p>
          <a:p>
            <a:pPr lvl="5">
              <a:buFontTx/>
              <a:buChar char="-"/>
            </a:pPr>
            <a:r>
              <a:rPr lang="cs-CZ" dirty="0" smtClean="0"/>
              <a:t>řízení proti trestně odpovědným osobám – mladistvým</a:t>
            </a:r>
          </a:p>
          <a:p>
            <a:pPr lvl="5">
              <a:buNone/>
            </a:pPr>
            <a:endParaRPr lang="cs-CZ" dirty="0" smtClean="0"/>
          </a:p>
          <a:p>
            <a:pPr lvl="5">
              <a:buFontTx/>
              <a:buChar char="-"/>
            </a:pPr>
            <a:r>
              <a:rPr lang="cs-CZ" dirty="0" smtClean="0"/>
              <a:t>řízení proti osobám trestně neodpovědným – mladším patnácti let</a:t>
            </a:r>
          </a:p>
          <a:p>
            <a:pPr lvl="5">
              <a:buFontTx/>
              <a:buChar char="-"/>
            </a:pPr>
            <a:endParaRPr lang="cs-CZ" dirty="0"/>
          </a:p>
          <a:p>
            <a:pPr lvl="5">
              <a:buNone/>
            </a:pPr>
            <a:r>
              <a:rPr lang="cs-CZ" dirty="0"/>
              <a:t>Člení se do čtyř hlav</a:t>
            </a:r>
          </a:p>
          <a:p>
            <a:pPr lvl="5">
              <a:buNone/>
            </a:pPr>
            <a:r>
              <a:rPr lang="cs-CZ" dirty="0"/>
              <a:t>I.  - společná pro oba typy řízení  § 1 až 4</a:t>
            </a:r>
          </a:p>
          <a:p>
            <a:pPr marL="1771650" lvl="5" indent="-400050">
              <a:buNone/>
            </a:pPr>
            <a:r>
              <a:rPr lang="cs-CZ" dirty="0"/>
              <a:t>II. - soudnictví proti mladistvým </a:t>
            </a:r>
          </a:p>
          <a:p>
            <a:pPr marL="1771650" lvl="5" indent="-400050">
              <a:buNone/>
            </a:pPr>
            <a:r>
              <a:rPr lang="cs-CZ" dirty="0" smtClean="0"/>
              <a:t>– část </a:t>
            </a:r>
            <a:r>
              <a:rPr lang="cs-CZ" dirty="0"/>
              <a:t>hmotněprávní § 5 </a:t>
            </a:r>
            <a:r>
              <a:rPr lang="cs-CZ" dirty="0" smtClean="0"/>
              <a:t>až 35</a:t>
            </a:r>
            <a:endParaRPr lang="cs-CZ" dirty="0"/>
          </a:p>
          <a:p>
            <a:pPr marL="1771650" lvl="5" indent="-400050">
              <a:buNone/>
            </a:pPr>
            <a:r>
              <a:rPr lang="cs-CZ" dirty="0" smtClean="0"/>
              <a:t>- část </a:t>
            </a:r>
            <a:r>
              <a:rPr lang="cs-CZ" dirty="0"/>
              <a:t>procesní  § 36 až 73</a:t>
            </a:r>
          </a:p>
          <a:p>
            <a:pPr marL="1771650" lvl="5" indent="-400050">
              <a:buNone/>
            </a:pPr>
            <a:r>
              <a:rPr lang="cs-CZ" dirty="0" smtClean="0"/>
              <a:t>- výkon </a:t>
            </a:r>
            <a:r>
              <a:rPr lang="cs-CZ" dirty="0"/>
              <a:t>rozhodnutí § 74 až 88a</a:t>
            </a:r>
          </a:p>
          <a:p>
            <a:pPr marL="1771650" lvl="5" indent="-400050">
              <a:buNone/>
            </a:pPr>
            <a:r>
              <a:rPr lang="cs-CZ" dirty="0"/>
              <a:t>III. – řízení ve věcech dětí mladších patnácti let</a:t>
            </a:r>
          </a:p>
          <a:p>
            <a:pPr marL="1771650" lvl="5" indent="-400050">
              <a:buNone/>
            </a:pPr>
            <a:r>
              <a:rPr lang="cs-CZ" dirty="0"/>
              <a:t>     § 89 až 96</a:t>
            </a:r>
          </a:p>
          <a:p>
            <a:pPr marL="1771650" lvl="5" indent="-400050">
              <a:buNone/>
            </a:pPr>
            <a:r>
              <a:rPr lang="cs-CZ" dirty="0"/>
              <a:t>IV.  Společná a přechodná ustanovení                                     </a:t>
            </a:r>
          </a:p>
          <a:p>
            <a:pPr lvl="5">
              <a:buFontTx/>
              <a:buChar char="-"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 č. 218/2003 Sb. a jeho členění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-Možnost mimořádného snížení TO odnětí svobody </a:t>
            </a:r>
          </a:p>
          <a:p>
            <a:r>
              <a:rPr lang="cs-CZ" dirty="0" smtClean="0"/>
              <a:t>- s ohledem na okolnosti případu  nebo k poměrům ml. a lze účelu TO dosáhnout i kratším OS</a:t>
            </a:r>
          </a:p>
          <a:p>
            <a:r>
              <a:rPr lang="cs-CZ" dirty="0" smtClean="0"/>
              <a:t>S. může snížit i pod dolní hranici trestní sazby bez omezení uvedeného v § 58/2,3 TZ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Mimořádné snížení TO odnětí svobody - § </a:t>
            </a:r>
            <a:r>
              <a:rPr lang="cs-CZ" dirty="0"/>
              <a:t>32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 (obecně platí podmínky § 81 až 87 TZ)</a:t>
            </a:r>
          </a:p>
          <a:p>
            <a:r>
              <a:rPr lang="cs-CZ" dirty="0" smtClean="0"/>
              <a:t> uložit </a:t>
            </a:r>
            <a:r>
              <a:rPr lang="cs-CZ" dirty="0"/>
              <a:t>další výchovná </a:t>
            </a:r>
            <a:r>
              <a:rPr lang="cs-CZ" dirty="0" smtClean="0"/>
              <a:t>opatření</a:t>
            </a:r>
          </a:p>
          <a:p>
            <a:r>
              <a:rPr lang="cs-CZ" dirty="0"/>
              <a:t> </a:t>
            </a:r>
            <a:r>
              <a:rPr lang="cs-CZ" dirty="0" smtClean="0"/>
              <a:t>ZD – 1 R až 3 R</a:t>
            </a:r>
          </a:p>
          <a:p>
            <a:r>
              <a:rPr lang="cs-CZ" dirty="0" smtClean="0"/>
              <a:t>S může  ponechat PO v platnosti i přesto, že ml. zavdal příčinu k nařízení VTO +</a:t>
            </a:r>
          </a:p>
          <a:p>
            <a:r>
              <a:rPr lang="cs-CZ" dirty="0" smtClean="0"/>
              <a:t>+stanovit dohled,</a:t>
            </a:r>
          </a:p>
          <a:p>
            <a:r>
              <a:rPr lang="cs-CZ" dirty="0" smtClean="0"/>
              <a:t>přiměřeně prodloužit ZD až o 2 R (maximální výměra je limitována 5 R)</a:t>
            </a:r>
          </a:p>
          <a:p>
            <a:r>
              <a:rPr lang="cs-CZ" dirty="0"/>
              <a:t>n</a:t>
            </a:r>
            <a:r>
              <a:rPr lang="cs-CZ" dirty="0" smtClean="0"/>
              <a:t>ebo uložit VO</a:t>
            </a:r>
            <a:endParaRPr lang="cs-CZ" dirty="0"/>
          </a:p>
          <a:p>
            <a:r>
              <a:rPr lang="cs-CZ" dirty="0" smtClean="0"/>
              <a:t>- promlčení:  Vykonat </a:t>
            </a:r>
            <a:r>
              <a:rPr lang="cs-CZ" dirty="0"/>
              <a:t>TO nelze po uplynutí promlčecí doby 5 let, u výjimečného </a:t>
            </a:r>
            <a:r>
              <a:rPr lang="cs-CZ" dirty="0" smtClean="0"/>
              <a:t>TO </a:t>
            </a:r>
            <a:r>
              <a:rPr lang="cs-CZ" dirty="0"/>
              <a:t>10 let (§ 34 ZSM)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§ </a:t>
            </a:r>
            <a:r>
              <a:rPr lang="cs-CZ" dirty="0" smtClean="0"/>
              <a:t>33 Podmíněné odsouzení a Podmíněné odsouzení s dohledem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501886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cs-CZ" b="1" u="sng" dirty="0" smtClean="0"/>
              <a:t>Odnětí svobody </a:t>
            </a:r>
            <a:r>
              <a:rPr lang="cs-CZ" b="1" dirty="0" smtClean="0"/>
              <a:t>(§ 35 ZSM)</a:t>
            </a:r>
          </a:p>
          <a:p>
            <a:r>
              <a:rPr lang="cs-CZ" b="1" dirty="0" smtClean="0"/>
              <a:t>- ze zákona</a:t>
            </a:r>
            <a:r>
              <a:rPr lang="cs-CZ" dirty="0" smtClean="0"/>
              <a:t> - u </a:t>
            </a:r>
            <a:r>
              <a:rPr lang="cs-CZ" b="1" dirty="0" smtClean="0"/>
              <a:t>odnětí svobody v délce nepřevyšující 1 R, </a:t>
            </a:r>
            <a:r>
              <a:rPr lang="cs-CZ" u="sng" dirty="0" smtClean="0"/>
              <a:t>jakmile bylo vykonáno nebo od jeho výkonu upuštěno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- jinak - rozhodnutím</a:t>
            </a:r>
            <a:r>
              <a:rPr lang="cs-CZ" dirty="0" smtClean="0"/>
              <a:t> soudu pro mládež, přihlížeje k jeho chování ve výkonu odnětí svobody, po výkonu tohoto trestního opatření. </a:t>
            </a:r>
          </a:p>
          <a:p>
            <a:r>
              <a:rPr lang="cs-CZ" dirty="0" smtClean="0"/>
              <a:t>Osvědčil-li se podmíněně propuštěný z výkonu odnětí svobody  - jako by nebyl odsouzen po výkonu.</a:t>
            </a:r>
          </a:p>
          <a:p>
            <a:r>
              <a:rPr lang="cs-CZ" b="1" u="sng" dirty="0"/>
              <a:t>P</a:t>
            </a:r>
            <a:r>
              <a:rPr lang="cs-CZ" b="1" u="sng" dirty="0" smtClean="0"/>
              <a:t>ropadnutí věci </a:t>
            </a:r>
            <a:r>
              <a:rPr lang="cs-CZ" dirty="0" smtClean="0"/>
              <a:t>- jakmile nabyl právní moci rozsudek, jímž bylo toto trestní opatření uloženo,</a:t>
            </a:r>
          </a:p>
          <a:p>
            <a:r>
              <a:rPr lang="cs-CZ" b="1" u="sng" dirty="0" smtClean="0"/>
              <a:t>Domácího vězení</a:t>
            </a:r>
            <a:r>
              <a:rPr lang="cs-CZ" b="1" dirty="0" smtClean="0"/>
              <a:t> </a:t>
            </a:r>
            <a:r>
              <a:rPr lang="cs-CZ" dirty="0" smtClean="0"/>
              <a:t>nebo </a:t>
            </a:r>
            <a:r>
              <a:rPr lang="cs-CZ" b="1" dirty="0" smtClean="0"/>
              <a:t>zákaz vstupu na sportovní, kulturní a jiné společenské akce,</a:t>
            </a:r>
            <a:r>
              <a:rPr lang="cs-CZ" dirty="0" smtClean="0"/>
              <a:t> </a:t>
            </a:r>
            <a:r>
              <a:rPr lang="cs-CZ" b="1" dirty="0" smtClean="0"/>
              <a:t>peněžité opatření </a:t>
            </a:r>
            <a:r>
              <a:rPr lang="cs-CZ" dirty="0" smtClean="0"/>
              <a:t>- jakmile bylo takové trestní opatření vykonáno, </a:t>
            </a:r>
          </a:p>
          <a:p>
            <a:r>
              <a:rPr lang="cs-CZ" b="1" u="sng" dirty="0"/>
              <a:t>V</a:t>
            </a:r>
            <a:r>
              <a:rPr lang="cs-CZ" b="1" u="sng" dirty="0" smtClean="0"/>
              <a:t>yhoštění </a:t>
            </a:r>
            <a:r>
              <a:rPr lang="cs-CZ" dirty="0" smtClean="0"/>
              <a:t>- jakmile uplyne doba, na kterou bylo uloženo</a:t>
            </a:r>
          </a:p>
          <a:p>
            <a:r>
              <a:rPr lang="cs-CZ" b="1" dirty="0" smtClean="0"/>
              <a:t>3 Tmo 35/2007)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Zahlazení TO: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 smtClean="0"/>
              <a:t>Speciální hmotněprávní institut </a:t>
            </a:r>
            <a:r>
              <a:rPr lang="cs-CZ" dirty="0" smtClean="0"/>
              <a:t>k (§ 46 TZ - upuštění od potrestání) </a:t>
            </a:r>
          </a:p>
          <a:p>
            <a:r>
              <a:rPr lang="cs-CZ" dirty="0" smtClean="0"/>
              <a:t>-spáchal provinění, na které trestní zákoník stanoví trest odnětí svobody, </a:t>
            </a:r>
            <a:r>
              <a:rPr lang="cs-CZ" u="sng" dirty="0" smtClean="0"/>
              <a:t>jehož horní hranice nepřevyšuje 5 R </a:t>
            </a:r>
            <a:r>
              <a:rPr lang="cs-CZ" b="1" u="sng" dirty="0" smtClean="0"/>
              <a:t>+</a:t>
            </a:r>
            <a:r>
              <a:rPr lang="cs-CZ" u="sng" dirty="0" smtClean="0"/>
              <a:t> spáchání lituje a projevuje účinnou snahu po nápravě</a:t>
            </a:r>
            <a:r>
              <a:rPr lang="cs-CZ" b="1" u="sng" dirty="0" smtClean="0"/>
              <a:t>+</a:t>
            </a:r>
            <a:r>
              <a:rPr lang="cs-CZ" u="sng" dirty="0" smtClean="0"/>
              <a:t>    </a:t>
            </a:r>
          </a:p>
          <a:p>
            <a:r>
              <a:rPr lang="cs-CZ" dirty="0" smtClean="0"/>
              <a:t> a) jestliže lze důvodně očekávat, že již projednání věci před soudem pro mládež postačí k jeho nápravě, nebo</a:t>
            </a:r>
          </a:p>
          <a:p>
            <a:r>
              <a:rPr lang="cs-CZ" dirty="0" smtClean="0"/>
              <a:t> b) dopustil-li se činu z omluvitelné neznalosti právních předpisů, nebo</a:t>
            </a:r>
          </a:p>
          <a:p>
            <a:r>
              <a:rPr lang="cs-CZ" dirty="0" smtClean="0"/>
              <a:t> c) soud pro mládež přijme záruku</a:t>
            </a:r>
          </a:p>
          <a:p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128/2012</a:t>
            </a:r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Upuštění od uložení TO § </a:t>
            </a:r>
            <a:r>
              <a:rPr lang="cs-CZ" dirty="0" smtClean="0"/>
              <a:t>11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- spáchal provinění ve stavu vyvolaném duševní poruchou  -  a soud současně uloží zabezpečovací detenci, ochranné léčení, která zajistí nápravu mladistvého lépe než TO, nebo</a:t>
            </a:r>
            <a:endParaRPr lang="cs-CZ" dirty="0"/>
          </a:p>
          <a:p>
            <a:r>
              <a:rPr lang="cs-CZ" dirty="0" smtClean="0"/>
              <a:t> - bylo užito ochranné nebo výchovné opatření a k dosažení účelu tohoto zákona není třeba uložit TO </a:t>
            </a:r>
          </a:p>
          <a:p>
            <a:r>
              <a:rPr lang="cs-CZ" dirty="0" smtClean="0"/>
              <a:t>- Upuštěním od uložení se hledí na mladistvého, jako by nebyl odsouzen.</a:t>
            </a:r>
          </a:p>
          <a:p>
            <a:r>
              <a:rPr lang="cs-CZ" b="1" dirty="0"/>
              <a:t>R 30/2013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podmínky pro upuštění § 12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- provádějí osoby se znalostí </a:t>
            </a:r>
            <a:r>
              <a:rPr lang="cs-CZ" dirty="0"/>
              <a:t>otázek souvisících s výchovou </a:t>
            </a:r>
            <a:r>
              <a:rPr lang="cs-CZ" dirty="0" smtClean="0"/>
              <a:t>mládeže (§ 36) </a:t>
            </a:r>
          </a:p>
          <a:p>
            <a:r>
              <a:rPr lang="cs-CZ" dirty="0" smtClean="0"/>
              <a:t>- § 41 odst. 2 – specializovaně proškolené osoby </a:t>
            </a:r>
          </a:p>
          <a:p>
            <a:r>
              <a:rPr lang="cs-CZ" dirty="0" smtClean="0"/>
              <a:t>- spolupráce </a:t>
            </a:r>
            <a:r>
              <a:rPr lang="cs-CZ" dirty="0"/>
              <a:t>s příslušným orgánem sociálně-právní ochrany dětí a s </a:t>
            </a:r>
            <a:r>
              <a:rPr lang="cs-CZ" dirty="0" smtClean="0"/>
              <a:t>PMS</a:t>
            </a:r>
          </a:p>
          <a:p>
            <a:r>
              <a:rPr lang="cs-CZ" dirty="0" smtClean="0"/>
              <a:t>šetření jejich osobnosti, přihlížet k věku a duševní vyspělosti  (§ 41)</a:t>
            </a:r>
          </a:p>
          <a:p>
            <a:r>
              <a:rPr lang="cs-CZ" dirty="0" smtClean="0"/>
              <a:t>-</a:t>
            </a:r>
            <a:r>
              <a:rPr lang="cs-CZ" dirty="0"/>
              <a:t>právo na zacházení přiměřené jeho věku, duševní vyspělosti a zdravotnímu </a:t>
            </a:r>
            <a:r>
              <a:rPr lang="cs-CZ" dirty="0" smtClean="0"/>
              <a:t>stavu (§ 42 odst. 1)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u="sng" dirty="0" smtClean="0"/>
              <a:t>Řízení v trestní věcech mladistvých procesní část </a:t>
            </a:r>
            <a:r>
              <a:rPr lang="cs-CZ" sz="3200" dirty="0" smtClean="0"/>
              <a:t>- § 36 až 73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příslušnost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Řízení koná soud pro mládež</a:t>
            </a:r>
            <a:r>
              <a:rPr lang="cs-CZ" dirty="0" smtClean="0"/>
              <a:t>,</a:t>
            </a:r>
          </a:p>
          <a:p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dirty="0"/>
              <a:t>v jehož obvodu mladistvý bydlí, a nemá-li stálé bydliště, soud, v jehož obvodu se zdržuje nebo pracuje.</a:t>
            </a:r>
          </a:p>
          <a:p>
            <a:r>
              <a:rPr lang="cs-CZ" dirty="0"/>
              <a:t> </a:t>
            </a:r>
            <a:r>
              <a:rPr lang="cs-CZ" dirty="0" smtClean="0"/>
              <a:t>Nelze-li </a:t>
            </a:r>
            <a:r>
              <a:rPr lang="cs-CZ" dirty="0"/>
              <a:t>žádné takové místo </a:t>
            </a:r>
            <a:r>
              <a:rPr lang="cs-CZ" dirty="0" smtClean="0"/>
              <a:t>zjistit,</a:t>
            </a:r>
          </a:p>
          <a:p>
            <a:r>
              <a:rPr lang="cs-CZ" dirty="0"/>
              <a:t>-</a:t>
            </a:r>
            <a:r>
              <a:rPr lang="cs-CZ" dirty="0" smtClean="0"/>
              <a:t> v </a:t>
            </a:r>
            <a:r>
              <a:rPr lang="cs-CZ" dirty="0"/>
              <a:t>jehož obvodu bylo provinění spácháno; jestliže nelze místo činu zjistit, koná řízení soud pro mládež, v jehož obvodu čin vyšel najevo</a:t>
            </a:r>
            <a:r>
              <a:rPr lang="cs-CZ" dirty="0" smtClean="0"/>
              <a:t>.</a:t>
            </a:r>
          </a:p>
          <a:p>
            <a:r>
              <a:rPr lang="cs-CZ" dirty="0" smtClean="0"/>
              <a:t>Věc lze postoupit (§ 39) </a:t>
            </a:r>
          </a:p>
          <a:p>
            <a:r>
              <a:rPr lang="cs-CZ" dirty="0" smtClean="0"/>
              <a:t>lze vést spolčené řízení (§ 38) </a:t>
            </a:r>
          </a:p>
          <a:p>
            <a:r>
              <a:rPr lang="cs-CZ" b="1" dirty="0" smtClean="0"/>
              <a:t>R 15/2008,  </a:t>
            </a:r>
            <a:r>
              <a:rPr lang="cs-CZ" b="1" dirty="0"/>
              <a:t>R 11/2009 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697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§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 -</a:t>
            </a:r>
            <a:r>
              <a:rPr lang="cs-CZ" dirty="0" smtClean="0"/>
              <a:t> s </a:t>
            </a:r>
            <a:r>
              <a:rPr lang="cs-CZ" dirty="0"/>
              <a:t>příslušným orgánem sociálně-právní ochrany dětí, </a:t>
            </a:r>
            <a:endParaRPr lang="cs-CZ" dirty="0" smtClean="0"/>
          </a:p>
          <a:p>
            <a:r>
              <a:rPr lang="cs-CZ" dirty="0"/>
              <a:t>-</a:t>
            </a:r>
            <a:r>
              <a:rPr lang="cs-CZ" dirty="0" smtClean="0"/>
              <a:t>zájmovými </a:t>
            </a:r>
            <a:r>
              <a:rPr lang="cs-CZ" dirty="0"/>
              <a:t>sdruženími občanů a s osobami realizujícími probační programy</a:t>
            </a:r>
            <a:r>
              <a:rPr lang="cs-CZ" dirty="0" smtClean="0"/>
              <a:t>,</a:t>
            </a:r>
          </a:p>
          <a:p>
            <a:r>
              <a:rPr lang="cs-CZ" dirty="0" smtClean="0"/>
              <a:t>Účel : </a:t>
            </a:r>
          </a:p>
          <a:p>
            <a:r>
              <a:rPr lang="cs-CZ" dirty="0" smtClean="0"/>
              <a:t>posílit </a:t>
            </a:r>
            <a:r>
              <a:rPr lang="cs-CZ" dirty="0"/>
              <a:t>výchovné působení </a:t>
            </a:r>
            <a:endParaRPr lang="cs-CZ" dirty="0" smtClean="0"/>
          </a:p>
          <a:p>
            <a:r>
              <a:rPr lang="cs-CZ" dirty="0" smtClean="0"/>
              <a:t>vytvořit </a:t>
            </a:r>
            <a:r>
              <a:rPr lang="cs-CZ" dirty="0"/>
              <a:t>podmínky pro individuální přístup </a:t>
            </a:r>
            <a:endParaRPr lang="cs-CZ" dirty="0" smtClean="0"/>
          </a:p>
          <a:p>
            <a:r>
              <a:rPr lang="cs-CZ" dirty="0" smtClean="0"/>
              <a:t>včas reagovat </a:t>
            </a:r>
            <a:r>
              <a:rPr lang="cs-CZ" dirty="0"/>
              <a:t>na potřeby a zájmy mladistvých </a:t>
            </a:r>
            <a:r>
              <a:rPr lang="cs-CZ" dirty="0" smtClean="0"/>
              <a:t>i </a:t>
            </a:r>
            <a:r>
              <a:rPr lang="cs-CZ" dirty="0"/>
              <a:t>všech dalších subjektů dotčených trestnou činností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2279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Poučovací povinnost všech orgánů o právech a plně je umožnit</a:t>
            </a:r>
          </a:p>
          <a:p>
            <a:r>
              <a:rPr lang="cs-CZ" dirty="0" smtClean="0"/>
              <a:t>-během všech stádií </a:t>
            </a:r>
            <a:r>
              <a:rPr lang="cs-CZ" dirty="0" err="1" smtClean="0"/>
              <a:t>tr</a:t>
            </a:r>
            <a:r>
              <a:rPr lang="cs-CZ" dirty="0" smtClean="0"/>
              <a:t>. ř.</a:t>
            </a:r>
          </a:p>
          <a:p>
            <a:r>
              <a:rPr lang="cs-CZ" dirty="0" smtClean="0"/>
              <a:t>-na zákonného zástupce nebo opatrovníka</a:t>
            </a:r>
          </a:p>
          <a:p>
            <a:r>
              <a:rPr lang="cs-CZ" dirty="0" smtClean="0"/>
              <a:t>-ochrana  soukromí v </a:t>
            </a:r>
            <a:r>
              <a:rPr lang="cs-CZ" dirty="0" err="1" smtClean="0"/>
              <a:t>tr</a:t>
            </a:r>
            <a:r>
              <a:rPr lang="cs-CZ" dirty="0" smtClean="0"/>
              <a:t>. ř.</a:t>
            </a:r>
          </a:p>
          <a:p>
            <a:r>
              <a:rPr lang="cs-CZ" dirty="0" smtClean="0"/>
              <a:t>-objasňovat příčiny provinění a k posouzení poměrů</a:t>
            </a:r>
          </a:p>
          <a:p>
            <a:r>
              <a:rPr lang="cs-CZ" dirty="0" smtClean="0"/>
              <a:t>-konat VZ a HL v jeho přítomnosti</a:t>
            </a:r>
          </a:p>
          <a:p>
            <a:r>
              <a:rPr lang="cs-CZ" dirty="0" smtClean="0"/>
              <a:t>-o možnosti vazby a jejího trvání</a:t>
            </a:r>
          </a:p>
          <a:p>
            <a:r>
              <a:rPr lang="cs-CZ" dirty="0" smtClean="0"/>
              <a:t>-o možnosti odklonů –PO návrhu na </a:t>
            </a:r>
            <a:r>
              <a:rPr lang="cs-CZ" dirty="0" err="1" smtClean="0"/>
              <a:t>potr</a:t>
            </a:r>
            <a:r>
              <a:rPr lang="cs-CZ" dirty="0" smtClean="0"/>
              <a:t>., PZTS, N, odstoupení od TS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mladistvého § 42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066748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a) </a:t>
            </a:r>
            <a:r>
              <a:rPr lang="cs-CZ" u="sng" dirty="0"/>
              <a:t>od okamžiku, kdy jsou proti němu použita opatření podle tohoto zákona nebo provedeny úkony podle trestního řádu</a:t>
            </a:r>
            <a:r>
              <a:rPr lang="cs-CZ" dirty="0"/>
              <a:t>, včetně úkonů neodkladných a </a:t>
            </a:r>
            <a:r>
              <a:rPr lang="cs-CZ" dirty="0" smtClean="0"/>
              <a:t>neopakovatelných </a:t>
            </a:r>
            <a:r>
              <a:rPr lang="cs-CZ" b="1" dirty="0" smtClean="0"/>
              <a:t>a to až do  dovršení 21 R – je-li to nutné s ohledem na vyspělost ml.</a:t>
            </a:r>
          </a:p>
          <a:p>
            <a:r>
              <a:rPr lang="cs-CZ" dirty="0" smtClean="0"/>
              <a:t> </a:t>
            </a:r>
            <a:r>
              <a:rPr lang="cs-CZ" dirty="0"/>
              <a:t>b) ve vykonávacím </a:t>
            </a:r>
            <a:r>
              <a:rPr lang="cs-CZ" dirty="0" smtClean="0"/>
              <a:t>řízení, v </a:t>
            </a:r>
            <a:r>
              <a:rPr lang="cs-CZ" dirty="0"/>
              <a:t>řízení o stížnosti pro porušení zákona, v řízení o dovolání a v řízení o návrhu na povolení obnovy řízení, rozhoduje-li </a:t>
            </a:r>
            <a:r>
              <a:rPr lang="cs-CZ" dirty="0" smtClean="0"/>
              <a:t>ve </a:t>
            </a:r>
            <a:r>
              <a:rPr lang="cs-CZ" dirty="0"/>
              <a:t>veřejném zasedání, 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/>
              <a:t>to do dovršení </a:t>
            </a:r>
            <a:r>
              <a:rPr lang="cs-CZ" b="1" dirty="0"/>
              <a:t>osmnácti let věku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- § 44  - Obhájce si mladistvý volí sám, </a:t>
            </a:r>
          </a:p>
          <a:p>
            <a:r>
              <a:rPr lang="cs-CZ" dirty="0"/>
              <a:t>z</a:t>
            </a:r>
            <a:r>
              <a:rPr lang="cs-CZ" dirty="0" smtClean="0"/>
              <a:t>a něj zákonný zástupce nebo opatrovník, jiný příbuzný </a:t>
            </a:r>
            <a:r>
              <a:rPr lang="cs-CZ" dirty="0"/>
              <a:t>v pokolení přímém, </a:t>
            </a:r>
            <a:r>
              <a:rPr lang="cs-CZ" dirty="0" smtClean="0"/>
              <a:t>i </a:t>
            </a:r>
            <a:r>
              <a:rPr lang="cs-CZ" dirty="0"/>
              <a:t>zúčastněná osoba. </a:t>
            </a: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Jestliže </a:t>
            </a:r>
            <a:r>
              <a:rPr lang="cs-CZ" dirty="0"/>
              <a:t>mladistvý nepřekročil osmnáctý rok svého věku, mohou tak tyto osoby učinit i proti jeho </a:t>
            </a:r>
            <a:r>
              <a:rPr lang="cs-CZ" dirty="0" smtClean="0"/>
              <a:t>vůli (§ 44 odst. 2).</a:t>
            </a:r>
            <a:endParaRPr lang="cs-CZ" dirty="0"/>
          </a:p>
          <a:p>
            <a:pPr marL="109728" indent="0">
              <a:buNone/>
            </a:pPr>
            <a:r>
              <a:rPr lang="cs-CZ" dirty="0" smtClean="0"/>
              <a:t>Obhájce ml., </a:t>
            </a:r>
            <a:r>
              <a:rPr lang="cs-CZ" b="1" dirty="0" smtClean="0"/>
              <a:t>který </a:t>
            </a:r>
            <a:r>
              <a:rPr lang="cs-CZ" b="1" u="sng" dirty="0" smtClean="0"/>
              <a:t>není </a:t>
            </a:r>
            <a:r>
              <a:rPr lang="cs-CZ" b="1" u="sng" dirty="0" smtClean="0"/>
              <a:t>plně </a:t>
            </a:r>
            <a:r>
              <a:rPr lang="cs-CZ" b="1" u="sng" dirty="0" smtClean="0"/>
              <a:t>svéprávný</a:t>
            </a:r>
            <a:r>
              <a:rPr lang="cs-CZ" b="1" dirty="0" smtClean="0"/>
              <a:t>, může vykonávat práva podle § 41 odst. 2,3 </a:t>
            </a:r>
            <a:r>
              <a:rPr lang="cs-CZ" b="1" u="sng" dirty="0" smtClean="0"/>
              <a:t>i proti jeho vůli </a:t>
            </a:r>
          </a:p>
          <a:p>
            <a:pPr marL="109728" indent="0">
              <a:buNone/>
            </a:pPr>
            <a:r>
              <a:rPr lang="cs-CZ" dirty="0" smtClean="0"/>
              <a:t> </a:t>
            </a:r>
            <a:r>
              <a:rPr lang="cs-CZ" b="1" dirty="0"/>
              <a:t>R 3/2010</a:t>
            </a: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49/2007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Nutná obhajoba (§ 42a)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04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Úmluv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o právech dítěte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(sdělení federálního ministerstva zahraničních věcí č. 104/1991 Sb.) </a:t>
            </a:r>
          </a:p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Ženevsk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deklarace práv dítěte z roku 1924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Deklarace práv dítěte přijaté Spojenými národy v roce 1959, Všeobecn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deklaraci lidských práv a Mezinárodní pakt o občanských a politických právech.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Evropská úmluva o výkonu práv dětí, publikovaná pod č. 54/2001 Sb. m. s. </a:t>
            </a: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Úmluva o styku s dětmi, publikovaná pod č. 91/2005 Sb. m. s. </a:t>
            </a: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další dokumenty dotýkající se práv dětí, např. Pokyn Výboru ministrů RE o justici vstřícné k dětem, přijaté dne 17. 11. 2010. </a:t>
            </a:r>
          </a:p>
          <a:p>
            <a:pPr hangingPunct="0"/>
            <a:r>
              <a:rPr lang="cs-C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EP a R(EU</a:t>
            </a: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2016/800 ze </a:t>
            </a: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dne 11. května </a:t>
            </a:r>
            <a:r>
              <a:rPr lang="cs-C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2016, o </a:t>
            </a: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procesních zárukách pro děti, které jsou podezřelými nebo obviněnými osobami v trestním řízení</a:t>
            </a:r>
            <a:r>
              <a:rPr lang="x-none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Podkladem jsou mezinárodní akty a úmluvy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zastupuje, </a:t>
            </a:r>
          </a:p>
          <a:p>
            <a:r>
              <a:rPr lang="cs-CZ" dirty="0" smtClean="0"/>
              <a:t>volí obhájce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/>
              <a:t>m</a:t>
            </a:r>
            <a:r>
              <a:rPr lang="cs-CZ" dirty="0" smtClean="0"/>
              <a:t>ůže činit </a:t>
            </a:r>
            <a:r>
              <a:rPr lang="cs-CZ" dirty="0"/>
              <a:t>za mladistvého návrhy, </a:t>
            </a:r>
            <a:endParaRPr lang="cs-CZ" dirty="0" smtClean="0"/>
          </a:p>
          <a:p>
            <a:r>
              <a:rPr lang="cs-CZ" dirty="0" smtClean="0"/>
              <a:t>podávat </a:t>
            </a:r>
            <a:r>
              <a:rPr lang="cs-CZ" dirty="0"/>
              <a:t>za něho žádosti a opravné </a:t>
            </a:r>
            <a:r>
              <a:rPr lang="cs-CZ" dirty="0" smtClean="0"/>
              <a:t>prostředky,</a:t>
            </a:r>
          </a:p>
          <a:p>
            <a:r>
              <a:rPr lang="cs-CZ" dirty="0" smtClean="0"/>
              <a:t>zúčastní </a:t>
            </a:r>
            <a:r>
              <a:rPr lang="cs-CZ" dirty="0"/>
              <a:t>se </a:t>
            </a:r>
            <a:r>
              <a:rPr lang="cs-CZ" dirty="0" smtClean="0"/>
              <a:t>úkonů,</a:t>
            </a:r>
          </a:p>
          <a:p>
            <a:r>
              <a:rPr lang="cs-CZ" dirty="0"/>
              <a:t>v</a:t>
            </a:r>
            <a:r>
              <a:rPr lang="cs-CZ" dirty="0" smtClean="0"/>
              <a:t>e </a:t>
            </a:r>
            <a:r>
              <a:rPr lang="cs-CZ" dirty="0"/>
              <a:t>prospěch mladistvého může zákonný zástupce tato práva vykonávat i proti jeho </a:t>
            </a:r>
            <a:r>
              <a:rPr lang="cs-CZ" dirty="0" smtClean="0"/>
              <a:t>vůli,</a:t>
            </a:r>
            <a:endParaRPr lang="cs-CZ" dirty="0"/>
          </a:p>
          <a:p>
            <a:r>
              <a:rPr lang="cs-CZ" dirty="0" smtClean="0"/>
              <a:t>účastní se hlavního líčení (§ 54 odst. 1),</a:t>
            </a:r>
          </a:p>
          <a:p>
            <a:r>
              <a:rPr lang="cs-CZ" dirty="0" smtClean="0"/>
              <a:t>bez </a:t>
            </a:r>
            <a:r>
              <a:rPr lang="cs-CZ" dirty="0"/>
              <a:t>zbytečného odkladu </a:t>
            </a:r>
            <a:r>
              <a:rPr lang="cs-CZ" dirty="0" smtClean="0"/>
              <a:t>musí být informován o </a:t>
            </a:r>
            <a:r>
              <a:rPr lang="cs-CZ" dirty="0"/>
              <a:t>zahájení trestního stíhání</a:t>
            </a:r>
            <a:r>
              <a:rPr lang="cs-CZ" dirty="0" smtClean="0"/>
              <a:t> (§ 60)</a:t>
            </a:r>
          </a:p>
          <a:p>
            <a:r>
              <a:rPr lang="cs-CZ" b="1" dirty="0" smtClean="0"/>
              <a:t>právo klást vyslýchaným osobám otázky, nahlížet do spisů, s výjimkou protokolu o hlasování a osobních údajů svědka podle § 55 odst. 2 TŘ, činit si z nich výpisky a poznámky a pořizovat si na své náklady kopie spisů a jejich částí.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Zákonný zástupce nebo opatrovník mladistvého § 43/1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295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-mladistvého zastupují, </a:t>
            </a:r>
          </a:p>
          <a:p>
            <a:r>
              <a:rPr lang="cs-CZ" b="1" dirty="0" smtClean="0"/>
              <a:t>- zvolit </a:t>
            </a:r>
            <a:r>
              <a:rPr lang="cs-CZ" b="1" dirty="0"/>
              <a:t>mu obhájce, </a:t>
            </a:r>
            <a:endParaRPr lang="cs-CZ" b="1" dirty="0" smtClean="0"/>
          </a:p>
          <a:p>
            <a:r>
              <a:rPr lang="cs-CZ" b="1" dirty="0" smtClean="0"/>
              <a:t>- činit </a:t>
            </a:r>
            <a:r>
              <a:rPr lang="cs-CZ" b="1" dirty="0"/>
              <a:t>za mladistvého návrhy, </a:t>
            </a:r>
            <a:endParaRPr lang="cs-CZ" b="1" dirty="0" smtClean="0"/>
          </a:p>
          <a:p>
            <a:r>
              <a:rPr lang="cs-CZ" b="1" dirty="0" smtClean="0"/>
              <a:t>- podávat </a:t>
            </a:r>
            <a:r>
              <a:rPr lang="cs-CZ" b="1" dirty="0"/>
              <a:t>za něho žádosti a opravné </a:t>
            </a:r>
            <a:r>
              <a:rPr lang="cs-CZ" b="1" dirty="0" smtClean="0"/>
              <a:t>prostředky</a:t>
            </a:r>
          </a:p>
          <a:p>
            <a:r>
              <a:rPr lang="cs-CZ" b="1" dirty="0" smtClean="0"/>
              <a:t>- zúčastnit </a:t>
            </a:r>
            <a:r>
              <a:rPr lang="cs-CZ" b="1" dirty="0"/>
              <a:t>se těch </a:t>
            </a:r>
            <a:r>
              <a:rPr lang="cs-CZ" b="1" dirty="0" smtClean="0"/>
              <a:t>úkonů jako on</a:t>
            </a:r>
          </a:p>
          <a:p>
            <a:r>
              <a:rPr lang="cs-CZ" b="1" dirty="0" smtClean="0"/>
              <a:t>- ve </a:t>
            </a:r>
            <a:r>
              <a:rPr lang="cs-CZ" b="1" dirty="0"/>
              <a:t>prospěch </a:t>
            </a:r>
            <a:r>
              <a:rPr lang="cs-CZ" b="1" dirty="0" smtClean="0"/>
              <a:t>- i </a:t>
            </a:r>
            <a:r>
              <a:rPr lang="cs-CZ" b="1" dirty="0"/>
              <a:t>proti jeho vůli. </a:t>
            </a:r>
            <a:endParaRPr lang="cs-CZ" b="1" dirty="0" smtClean="0"/>
          </a:p>
          <a:p>
            <a:r>
              <a:rPr lang="cs-CZ" b="1" dirty="0" smtClean="0"/>
              <a:t>Při nebezpečí </a:t>
            </a:r>
            <a:r>
              <a:rPr lang="cs-CZ" b="1" dirty="0"/>
              <a:t>z prodlení a </a:t>
            </a:r>
            <a:r>
              <a:rPr lang="cs-CZ" b="1" dirty="0" smtClean="0"/>
              <a:t>nemohou </a:t>
            </a:r>
            <a:r>
              <a:rPr lang="cs-CZ" b="1" dirty="0"/>
              <a:t>vykonávat svá práva </a:t>
            </a:r>
            <a:endParaRPr lang="cs-CZ" b="1" dirty="0" smtClean="0"/>
          </a:p>
          <a:p>
            <a:r>
              <a:rPr lang="cs-CZ" b="1" dirty="0" smtClean="0"/>
              <a:t>- se ustanoví </a:t>
            </a:r>
            <a:r>
              <a:rPr lang="cs-CZ" b="1" dirty="0"/>
              <a:t>k výkonu těchto práv </a:t>
            </a:r>
            <a:r>
              <a:rPr lang="cs-CZ" b="1" dirty="0" smtClean="0"/>
              <a:t>opatrovník - osoba navržená mladistvým, jinak </a:t>
            </a:r>
            <a:r>
              <a:rPr lang="cs-CZ" b="1" dirty="0" smtClean="0"/>
              <a:t>se </a:t>
            </a:r>
            <a:r>
              <a:rPr lang="cs-CZ" b="1" dirty="0" smtClean="0"/>
              <a:t>ustanoví jiná vhodná osoba mající </a:t>
            </a:r>
            <a:r>
              <a:rPr lang="cs-CZ" b="1" dirty="0"/>
              <a:t>zkušenosti s výchovou mládeže anebo advokát. Jinou osobu než advokáta lze ustanovit opatrovníkem jen s jejím </a:t>
            </a:r>
            <a:r>
              <a:rPr lang="cs-CZ" b="1" dirty="0" smtClean="0"/>
              <a:t>souhlasem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Zákonný zástupce nebo opatrovník </a:t>
            </a:r>
            <a:r>
              <a:rPr lang="cs-CZ" dirty="0" smtClean="0"/>
              <a:t>mladistvého § 43</a:t>
            </a:r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Mimořádné opatření - jen když nelze postupovat  jinak- vždy zkoumat možnost jejího nahrazení </a:t>
            </a:r>
          </a:p>
          <a:p>
            <a:r>
              <a:rPr lang="cs-CZ" dirty="0" smtClean="0"/>
              <a:t>-zárukou  (§ 73 TŘ), </a:t>
            </a:r>
          </a:p>
          <a:p>
            <a:r>
              <a:rPr lang="cs-CZ" dirty="0" smtClean="0"/>
              <a:t>-dohledem </a:t>
            </a:r>
            <a:r>
              <a:rPr lang="cs-CZ" dirty="0"/>
              <a:t>(§ 73 TŘ), </a:t>
            </a:r>
            <a:r>
              <a:rPr lang="cs-CZ" dirty="0" smtClean="0"/>
              <a:t>, </a:t>
            </a:r>
          </a:p>
          <a:p>
            <a:r>
              <a:rPr lang="cs-CZ" dirty="0" smtClean="0"/>
              <a:t>-</a:t>
            </a:r>
            <a:r>
              <a:rPr lang="cs-CZ" dirty="0"/>
              <a:t>s</a:t>
            </a:r>
            <a:r>
              <a:rPr lang="cs-CZ" dirty="0" smtClean="0"/>
              <a:t>libem </a:t>
            </a:r>
            <a:r>
              <a:rPr lang="cs-CZ" dirty="0"/>
              <a:t>(§ 73 TŘ),</a:t>
            </a:r>
            <a:r>
              <a:rPr lang="cs-CZ" dirty="0" smtClean="0"/>
              <a:t> </a:t>
            </a:r>
          </a:p>
          <a:p>
            <a:r>
              <a:rPr lang="cs-CZ" dirty="0" smtClean="0"/>
              <a:t>-peněžitou zárukou (§ 73a TŘ), nikoliv předběžným opatřením</a:t>
            </a:r>
          </a:p>
          <a:p>
            <a:pPr marL="109728" indent="0">
              <a:buNone/>
            </a:pPr>
            <a:r>
              <a:rPr lang="cs-CZ" dirty="0" smtClean="0"/>
              <a:t>  -umístěním </a:t>
            </a:r>
            <a:r>
              <a:rPr lang="cs-CZ" dirty="0"/>
              <a:t>v péči důvěryhodné </a:t>
            </a:r>
            <a:r>
              <a:rPr lang="cs-CZ" dirty="0" smtClean="0"/>
              <a:t>(osoby § 50 ZSM)</a:t>
            </a:r>
          </a:p>
          <a:p>
            <a:r>
              <a:rPr lang="cs-CZ" dirty="0" smtClean="0"/>
              <a:t>taková </a:t>
            </a:r>
            <a:r>
              <a:rPr lang="cs-CZ" dirty="0"/>
              <a:t>osoba je ochotná a schopná </a:t>
            </a:r>
            <a:endParaRPr lang="cs-CZ" dirty="0" smtClean="0"/>
          </a:p>
          <a:p>
            <a:r>
              <a:rPr lang="cs-CZ" dirty="0" smtClean="0"/>
              <a:t>písemně </a:t>
            </a:r>
            <a:r>
              <a:rPr lang="cs-CZ" dirty="0"/>
              <a:t>se zaváže, že bude o mladistvého pečovat </a:t>
            </a:r>
            <a:endParaRPr lang="cs-CZ" dirty="0" smtClean="0"/>
          </a:p>
          <a:p>
            <a:r>
              <a:rPr lang="cs-CZ" dirty="0" smtClean="0"/>
              <a:t>mladistvý </a:t>
            </a:r>
            <a:r>
              <a:rPr lang="cs-CZ" dirty="0"/>
              <a:t>souhlasí </a:t>
            </a:r>
            <a:r>
              <a:rPr lang="cs-CZ" dirty="0" smtClean="0"/>
              <a:t>a </a:t>
            </a:r>
            <a:r>
              <a:rPr lang="cs-CZ" dirty="0"/>
              <a:t>písemně se </a:t>
            </a:r>
            <a:r>
              <a:rPr lang="cs-CZ" dirty="0" smtClean="0"/>
              <a:t>zaváže</a:t>
            </a:r>
            <a:endParaRPr lang="cs-CZ" dirty="0"/>
          </a:p>
          <a:p>
            <a:r>
              <a:rPr lang="cs-CZ" dirty="0" smtClean="0"/>
              <a:t>V případě neplnění podmínek, soud postupuje podle § 50 odst. 2 ZSM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§ 46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948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11560" y="142103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O zadržení, zatčení nebo vzetí do vazby mladistvého je třeba bez zbytečného odkladu vyrozumět</a:t>
            </a:r>
          </a:p>
          <a:p>
            <a:r>
              <a:rPr lang="cs-CZ" dirty="0" smtClean="0"/>
              <a:t>zákonného zástupce nebo opatrovníka, jeho zaměstnavatele, příslušné středisko Probační a mediační služby a příslušný orgán sociálně-právní ochrany dětí; </a:t>
            </a:r>
          </a:p>
          <a:p>
            <a:r>
              <a:rPr lang="cs-CZ" dirty="0"/>
              <a:t>n</a:t>
            </a:r>
            <a:r>
              <a:rPr lang="cs-CZ" dirty="0" smtClean="0"/>
              <a:t>amísto zákonného zástupce nebo opatrovníka, kteří nemohou mladistvého zastupovat pro střet zájmů, se vyrozumí, je-li to v zájmu mladistvého, </a:t>
            </a:r>
            <a:r>
              <a:rPr lang="cs-CZ" u="sng" dirty="0" smtClean="0"/>
              <a:t>opatrovník </a:t>
            </a:r>
            <a:r>
              <a:rPr lang="cs-CZ" dirty="0" smtClean="0"/>
              <a:t>ustanovený podle § 43 odst. 2. </a:t>
            </a:r>
          </a:p>
          <a:p>
            <a:r>
              <a:rPr lang="cs-CZ" dirty="0"/>
              <a:t>z</a:t>
            </a:r>
            <a:r>
              <a:rPr lang="cs-CZ" dirty="0" smtClean="0"/>
              <a:t>aměstnavatel mladistvého se vyrozumí pouze, prohlásí-li mladistvý, popřípadě jeho zákonný zástupce nebo opatrovník, že s takovým vyrozuměním souhlasí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Vyrozumění</a:t>
            </a: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nesmí </a:t>
            </a:r>
            <a:r>
              <a:rPr lang="cs-CZ" dirty="0"/>
              <a:t>trvat déle než </a:t>
            </a:r>
            <a:r>
              <a:rPr lang="cs-CZ" dirty="0" smtClean="0"/>
              <a:t>2 měsíce</a:t>
            </a:r>
          </a:p>
          <a:p>
            <a:r>
              <a:rPr lang="cs-CZ" dirty="0" smtClean="0"/>
              <a:t>u zvlášť závažného provinění (14 odst. 3 TZ) ne déle </a:t>
            </a:r>
            <a:r>
              <a:rPr lang="cs-CZ" dirty="0"/>
              <a:t>než </a:t>
            </a:r>
            <a:r>
              <a:rPr lang="cs-CZ" dirty="0" smtClean="0"/>
              <a:t>6 </a:t>
            </a:r>
            <a:r>
              <a:rPr lang="cs-CZ" dirty="0"/>
              <a:t>měsíců. </a:t>
            </a:r>
            <a:endParaRPr lang="cs-CZ" dirty="0" smtClean="0"/>
          </a:p>
          <a:p>
            <a:r>
              <a:rPr lang="cs-CZ" dirty="0" smtClean="0"/>
              <a:t>výjimečně prodloužit o </a:t>
            </a:r>
            <a:r>
              <a:rPr lang="cs-CZ" dirty="0"/>
              <a:t>další </a:t>
            </a:r>
            <a:r>
              <a:rPr lang="cs-CZ" dirty="0" smtClean="0"/>
              <a:t>2 měsíce – 6 měsíců</a:t>
            </a:r>
            <a:r>
              <a:rPr lang="cs-CZ" dirty="0"/>
              <a:t>, </a:t>
            </a:r>
            <a:r>
              <a:rPr lang="cs-CZ" dirty="0" smtClean="0"/>
              <a:t>a je dána hrozba zmaření trestního stíhání,</a:t>
            </a:r>
          </a:p>
          <a:p>
            <a:r>
              <a:rPr lang="cs-CZ" dirty="0"/>
              <a:t>l</a:t>
            </a:r>
            <a:r>
              <a:rPr lang="cs-CZ" dirty="0" smtClean="0"/>
              <a:t>ze prodloužit 1x v </a:t>
            </a:r>
            <a:r>
              <a:rPr lang="cs-CZ" dirty="0"/>
              <a:t>přípravném řízení a </a:t>
            </a:r>
            <a:r>
              <a:rPr lang="cs-CZ" dirty="0" smtClean="0"/>
              <a:t>1x v </a:t>
            </a:r>
            <a:r>
              <a:rPr lang="cs-CZ" dirty="0"/>
              <a:t>řízení před soudem pro </a:t>
            </a:r>
            <a:r>
              <a:rPr lang="cs-CZ" dirty="0" smtClean="0"/>
              <a:t>mládež (celkem max.  6  - 18 měsíců)</a:t>
            </a:r>
          </a:p>
          <a:p>
            <a:r>
              <a:rPr lang="cs-CZ" dirty="0" smtClean="0"/>
              <a:t>o </a:t>
            </a:r>
            <a:r>
              <a:rPr lang="cs-CZ" dirty="0"/>
              <a:t>prodloužení lhůty </a:t>
            </a:r>
            <a:r>
              <a:rPr lang="cs-CZ" dirty="0" smtClean="0"/>
              <a:t>rozhoduje vždy soudce</a:t>
            </a:r>
          </a:p>
          <a:p>
            <a:r>
              <a:rPr lang="cs-CZ" dirty="0"/>
              <a:t>-</a:t>
            </a:r>
            <a:r>
              <a:rPr lang="cs-CZ" dirty="0" smtClean="0"/>
              <a:t> v </a:t>
            </a:r>
            <a:r>
              <a:rPr lang="cs-CZ" dirty="0"/>
              <a:t>přípravném řízení </a:t>
            </a:r>
            <a:r>
              <a:rPr lang="cs-CZ" dirty="0" smtClean="0"/>
              <a:t> - na </a:t>
            </a:r>
            <a:r>
              <a:rPr lang="cs-CZ" dirty="0"/>
              <a:t>návrh státního </a:t>
            </a:r>
            <a:r>
              <a:rPr lang="cs-CZ" dirty="0" smtClean="0"/>
              <a:t>zástupce</a:t>
            </a:r>
          </a:p>
          <a:p>
            <a:r>
              <a:rPr lang="cs-CZ" dirty="0" smtClean="0"/>
              <a:t>- v </a:t>
            </a:r>
            <a:r>
              <a:rPr lang="cs-CZ" dirty="0"/>
              <a:t>řízení před soudem </a:t>
            </a:r>
            <a:r>
              <a:rPr lang="cs-CZ" dirty="0" smtClean="0"/>
              <a:t> - soudce </a:t>
            </a:r>
            <a:r>
              <a:rPr lang="cs-CZ" dirty="0"/>
              <a:t>soudu </a:t>
            </a:r>
            <a:r>
              <a:rPr lang="cs-CZ" dirty="0" smtClean="0"/>
              <a:t>příslušného </a:t>
            </a:r>
            <a:r>
              <a:rPr lang="cs-CZ" dirty="0"/>
              <a:t>věc projednat </a:t>
            </a:r>
            <a:endParaRPr lang="cs-CZ" dirty="0" smtClean="0"/>
          </a:p>
          <a:p>
            <a:r>
              <a:rPr lang="cs-CZ" dirty="0" smtClean="0"/>
              <a:t>- návrh je vždy třeba doručit nadřízenému soudu nejpozději </a:t>
            </a:r>
            <a:r>
              <a:rPr lang="cs-CZ" dirty="0"/>
              <a:t>15 dnů před skončením </a:t>
            </a:r>
            <a:r>
              <a:rPr lang="cs-CZ" dirty="0" smtClean="0"/>
              <a:t>lhůty </a:t>
            </a:r>
          </a:p>
          <a:p>
            <a:r>
              <a:rPr lang="cs-CZ" b="1" dirty="0" smtClean="0"/>
              <a:t>R 12/2005,  8 </a:t>
            </a:r>
            <a:r>
              <a:rPr lang="cs-CZ" b="1" dirty="0" err="1" smtClean="0"/>
              <a:t>Tvo</a:t>
            </a:r>
            <a:r>
              <a:rPr lang="cs-CZ" b="1" dirty="0" smtClean="0"/>
              <a:t> 122/2014</a:t>
            </a:r>
          </a:p>
          <a:p>
            <a:r>
              <a:rPr lang="cs-CZ" b="1" dirty="0" smtClean="0"/>
              <a:t>Rozhoduje se ve vazebním zasedání  - § 73d TŘ 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Trvání vazby § 47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9617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 vazba musí být přezkoumávána  všemi orgány v každém období trestního řízení  (stíhání) – pomine-li důvod(y) vazby,  musí být mladistvý propuštěn na svobodu</a:t>
            </a:r>
          </a:p>
          <a:p>
            <a:r>
              <a:rPr lang="cs-CZ" dirty="0" smtClean="0"/>
              <a:t>-vždy zkoumat, nelze-li vazbu nahradit jiným opatřením – existuje-li musí být mladistvý do něj po propuštění z vazby převeden</a:t>
            </a:r>
          </a:p>
          <a:p>
            <a:r>
              <a:rPr lang="cs-CZ" dirty="0" smtClean="0"/>
              <a:t>Zadržení</a:t>
            </a:r>
          </a:p>
          <a:p>
            <a:r>
              <a:rPr lang="cs-CZ" dirty="0" smtClean="0"/>
              <a:t>Mladistvý, který nedovršil v době zadržení 18 let, musí být umístěn odděleně od dospělých</a:t>
            </a:r>
          </a:p>
          <a:p>
            <a:r>
              <a:rPr lang="cs-CZ" dirty="0"/>
              <a:t>v</a:t>
            </a:r>
            <a:r>
              <a:rPr lang="cs-CZ" dirty="0" smtClean="0"/>
              <a:t>ýjimky v § 51 odst. 2 (jeho bezpečnost, není vhodné místo k dispozici)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podmínky vazby § 48 až 50</a:t>
            </a:r>
            <a:br>
              <a:rPr lang="cs-CZ" dirty="0" smtClean="0"/>
            </a:br>
            <a:r>
              <a:rPr lang="cs-CZ" dirty="0" smtClean="0"/>
              <a:t>Zadržení mladistvého § 51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343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- zveřejňovat to, co je nezbytné </a:t>
            </a:r>
            <a:r>
              <a:rPr lang="cs-CZ" dirty="0"/>
              <a:t>dosažení účelu trestního řízení a </a:t>
            </a:r>
            <a:r>
              <a:rPr lang="cs-CZ" dirty="0" smtClean="0"/>
              <a:t>co neodporuje </a:t>
            </a:r>
            <a:r>
              <a:rPr lang="cs-CZ" dirty="0"/>
              <a:t>požadavku </a:t>
            </a:r>
            <a:r>
              <a:rPr lang="cs-CZ" dirty="0" smtClean="0"/>
              <a:t>na ochranu </a:t>
            </a:r>
            <a:r>
              <a:rPr lang="cs-CZ" dirty="0"/>
              <a:t>osobnosti mladistvého a osobních </a:t>
            </a:r>
            <a:r>
              <a:rPr lang="cs-CZ" dirty="0" smtClean="0"/>
              <a:t>údajů </a:t>
            </a:r>
          </a:p>
          <a:p>
            <a:r>
              <a:rPr lang="cs-CZ" dirty="0" smtClean="0"/>
              <a:t>-neuvádět jméno příjmení mladistvého ani jinou informaci umožňující jeho identifikaci –netýká se skutečností důležitých pro trestní řízení, jež se nezveřejňují - pátrání (§ 53)</a:t>
            </a:r>
            <a:endParaRPr lang="cs-CZ" dirty="0"/>
          </a:p>
          <a:p>
            <a:r>
              <a:rPr lang="cs-CZ" dirty="0" smtClean="0"/>
              <a:t>-platí i pro další osoby - zavázány stejně</a:t>
            </a:r>
          </a:p>
          <a:p>
            <a:r>
              <a:rPr lang="cs-CZ" dirty="0" smtClean="0"/>
              <a:t>hlavního </a:t>
            </a:r>
            <a:r>
              <a:rPr lang="cs-CZ" dirty="0"/>
              <a:t>líčení a veřejného zasedání </a:t>
            </a:r>
            <a:r>
              <a:rPr lang="cs-CZ" dirty="0" smtClean="0"/>
              <a:t>není bez žádosti mladistvého veřejné -  § 54 výčet osob -</a:t>
            </a:r>
          </a:p>
          <a:p>
            <a:r>
              <a:rPr lang="cs-CZ" dirty="0"/>
              <a:t>z</a:t>
            </a:r>
            <a:r>
              <a:rPr lang="cs-CZ" dirty="0" smtClean="0"/>
              <a:t>ákaz publikování informací ztotožňujících ml.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soukromí § 52, 53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4459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Orgány </a:t>
            </a:r>
            <a:r>
              <a:rPr lang="cs-CZ" dirty="0"/>
              <a:t>sociálně-právní ochrany </a:t>
            </a:r>
            <a:r>
              <a:rPr lang="cs-CZ" dirty="0" smtClean="0"/>
              <a:t>dětí</a:t>
            </a:r>
          </a:p>
          <a:p>
            <a:r>
              <a:rPr lang="cs-CZ" dirty="0" smtClean="0"/>
              <a:t>Probační </a:t>
            </a:r>
            <a:r>
              <a:rPr lang="cs-CZ" dirty="0"/>
              <a:t>a mediační </a:t>
            </a:r>
            <a:r>
              <a:rPr lang="cs-CZ" dirty="0" smtClean="0"/>
              <a:t>službě (§ 55) </a:t>
            </a:r>
          </a:p>
          <a:p>
            <a:r>
              <a:rPr lang="cs-CZ" dirty="0" smtClean="0"/>
              <a:t>- objasnit příčiny provinění </a:t>
            </a:r>
          </a:p>
          <a:p>
            <a:r>
              <a:rPr lang="cs-CZ" dirty="0" smtClean="0"/>
              <a:t>- zjistit osobní, rodinné poměry</a:t>
            </a:r>
          </a:p>
          <a:p>
            <a:r>
              <a:rPr lang="cs-CZ" dirty="0" smtClean="0"/>
              <a:t>- stupeň </a:t>
            </a:r>
            <a:r>
              <a:rPr lang="cs-CZ" dirty="0"/>
              <a:t>rozumového a mravního vývoje </a:t>
            </a:r>
            <a:r>
              <a:rPr lang="cs-CZ" dirty="0" smtClean="0"/>
              <a:t>mladistvého</a:t>
            </a:r>
          </a:p>
          <a:p>
            <a:r>
              <a:rPr lang="cs-CZ" dirty="0" smtClean="0"/>
              <a:t>- chování </a:t>
            </a:r>
            <a:r>
              <a:rPr lang="cs-CZ" dirty="0"/>
              <a:t>před spácháním provinění a po něm </a:t>
            </a:r>
            <a:endParaRPr lang="cs-CZ" dirty="0" smtClean="0"/>
          </a:p>
          <a:p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dirty="0"/>
              <a:t>jiné okolnosti </a:t>
            </a:r>
            <a:endParaRPr lang="cs-CZ" dirty="0" smtClean="0"/>
          </a:p>
          <a:p>
            <a:r>
              <a:rPr lang="cs-CZ" dirty="0" smtClean="0"/>
              <a:t>Slouží soudu </a:t>
            </a:r>
            <a:r>
              <a:rPr lang="cs-CZ" dirty="0"/>
              <a:t>pro volbu prostředků vhodných pro jeho </a:t>
            </a:r>
            <a:r>
              <a:rPr lang="cs-CZ" dirty="0" smtClean="0"/>
              <a:t>nápravu a uložení opatření 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Zjištění poměrů mladistvého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776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zprávu o osobních, rodinných a sociálních </a:t>
            </a: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poměrech </a:t>
            </a:r>
            <a:r>
              <a:rPr lang="cs-CZ" dirty="0"/>
              <a:t>mladistvého a aktuální životní situaci </a:t>
            </a:r>
            <a:r>
              <a:rPr lang="cs-CZ" dirty="0" smtClean="0"/>
              <a:t>mladistvého </a:t>
            </a:r>
          </a:p>
          <a:p>
            <a:pPr marL="109728" indent="0">
              <a:buNone/>
            </a:pPr>
            <a:r>
              <a:rPr lang="cs-CZ" dirty="0" smtClean="0"/>
              <a:t>– je-li to nezbytné  pro podrobnější zjištění informací  důležitých pro postup řízení a pro uložení nejvhodnějšího opatření </a:t>
            </a:r>
          </a:p>
          <a:p>
            <a:pPr marL="109728" indent="0">
              <a:buNone/>
            </a:pPr>
            <a:r>
              <a:rPr lang="cs-CZ" dirty="0" smtClean="0"/>
              <a:t>– přihlíží se k ní při konečném rozhodnutí věci </a:t>
            </a:r>
          </a:p>
          <a:p>
            <a:pPr marL="109728" indent="0">
              <a:buNone/>
            </a:pPr>
            <a:r>
              <a:rPr lang="cs-CZ" dirty="0" smtClean="0"/>
              <a:t>– aktuální životní situace mladistvého</a:t>
            </a:r>
          </a:p>
          <a:p>
            <a:r>
              <a:rPr lang="cs-CZ" dirty="0" smtClean="0"/>
              <a:t>- zpracovává orgán </a:t>
            </a:r>
            <a:r>
              <a:rPr lang="cs-CZ" dirty="0"/>
              <a:t>sociálně-právní ochrany dětí, </a:t>
            </a:r>
            <a:r>
              <a:rPr lang="cs-CZ" dirty="0" smtClean="0"/>
              <a:t>Probační </a:t>
            </a:r>
            <a:r>
              <a:rPr lang="cs-CZ" dirty="0"/>
              <a:t>a mediační </a:t>
            </a:r>
            <a:r>
              <a:rPr lang="cs-CZ" dirty="0" smtClean="0"/>
              <a:t>služba – </a:t>
            </a:r>
            <a:r>
              <a:rPr lang="cs-CZ" b="1" dirty="0" smtClean="0"/>
              <a:t>zapojit lze zák. </a:t>
            </a:r>
            <a:r>
              <a:rPr lang="cs-CZ" b="1" dirty="0" err="1" smtClean="0"/>
              <a:t>zást</a:t>
            </a:r>
            <a:r>
              <a:rPr lang="cs-CZ" b="1" dirty="0" smtClean="0"/>
              <a:t>., opatrovníka</a:t>
            </a:r>
            <a:endParaRPr lang="cs-CZ" b="1" dirty="0"/>
          </a:p>
          <a:p>
            <a:r>
              <a:rPr lang="cs-CZ" dirty="0" smtClean="0"/>
              <a:t>- musí být písemná </a:t>
            </a:r>
          </a:p>
          <a:p>
            <a:r>
              <a:rPr lang="cs-CZ" dirty="0" smtClean="0"/>
              <a:t>- </a:t>
            </a:r>
            <a:r>
              <a:rPr lang="cs-CZ" b="1" dirty="0" err="1" smtClean="0"/>
              <a:t>opětovnost</a:t>
            </a:r>
            <a:r>
              <a:rPr lang="cs-CZ" b="1" dirty="0" smtClean="0"/>
              <a:t>  zjištění poměrů, je-li předpoklad, že se poměry změnily</a:t>
            </a:r>
          </a:p>
          <a:p>
            <a:r>
              <a:rPr lang="cs-CZ" dirty="0" smtClean="0"/>
              <a:t>- obsahové náležitosti - § 56</a:t>
            </a:r>
          </a:p>
          <a:p>
            <a:r>
              <a:rPr lang="cs-CZ" dirty="0" smtClean="0"/>
              <a:t>- soud k ní přihlíží při svém rozhodování (§ 65 odst.1)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Zpráva o poměrech ml. § 55, § 56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8375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ři zadržení, musí </a:t>
            </a:r>
            <a:r>
              <a:rPr lang="cs-CZ" sz="2800" dirty="0"/>
              <a:t>být umístěn odděleně od </a:t>
            </a:r>
            <a:r>
              <a:rPr lang="cs-CZ" sz="2800" dirty="0" smtClean="0"/>
              <a:t>dospělých (§ 51)</a:t>
            </a:r>
          </a:p>
          <a:p>
            <a:r>
              <a:rPr lang="cs-CZ" sz="2800" dirty="0" smtClean="0"/>
              <a:t>při </a:t>
            </a:r>
            <a:r>
              <a:rPr lang="cs-CZ" sz="2800" dirty="0"/>
              <a:t>výslechu </a:t>
            </a:r>
            <a:r>
              <a:rPr lang="cs-CZ" sz="2800" dirty="0" smtClean="0"/>
              <a:t>postupovat </a:t>
            </a:r>
            <a:r>
              <a:rPr lang="cs-CZ" sz="2800" dirty="0"/>
              <a:t>ohleduplně a šetřit jeho </a:t>
            </a:r>
            <a:r>
              <a:rPr lang="cs-CZ" sz="2800" dirty="0" smtClean="0"/>
              <a:t>osobnost – </a:t>
            </a:r>
            <a:r>
              <a:rPr lang="cs-CZ" sz="2800" b="1" dirty="0" smtClean="0"/>
              <a:t>podle hodnosti  pořizovat obrazový a zvukový záznam </a:t>
            </a:r>
            <a:r>
              <a:rPr lang="cs-CZ" sz="2800" dirty="0" smtClean="0"/>
              <a:t>(§ 57)</a:t>
            </a:r>
          </a:p>
          <a:p>
            <a:r>
              <a:rPr lang="cs-CZ" sz="2800" dirty="0" smtClean="0"/>
              <a:t>konfrontace </a:t>
            </a:r>
            <a:r>
              <a:rPr lang="cs-CZ" sz="2800" dirty="0"/>
              <a:t>jen výjimečně až před </a:t>
            </a:r>
            <a:r>
              <a:rPr lang="cs-CZ" sz="2800" dirty="0" smtClean="0"/>
              <a:t>soudem</a:t>
            </a:r>
          </a:p>
          <a:p>
            <a:r>
              <a:rPr lang="cs-CZ" sz="2800" dirty="0" smtClean="0"/>
              <a:t>vyšetření </a:t>
            </a:r>
            <a:r>
              <a:rPr lang="cs-CZ" sz="2800" dirty="0"/>
              <a:t>duševního </a:t>
            </a:r>
            <a:r>
              <a:rPr lang="cs-CZ" sz="2800" dirty="0" smtClean="0"/>
              <a:t>stavu 2 znalci  - psychiatrie </a:t>
            </a:r>
            <a:r>
              <a:rPr lang="cs-CZ" sz="2800" dirty="0"/>
              <a:t>se specializací na dětskou psychiatrii a znalec z oboru zdravotnictví nebo </a:t>
            </a:r>
            <a:r>
              <a:rPr lang="cs-CZ" sz="2800" dirty="0" smtClean="0"/>
              <a:t>pedagogiky, psychologie</a:t>
            </a:r>
            <a:r>
              <a:rPr lang="cs-CZ" sz="2800" dirty="0"/>
              <a:t>, se specializací na dětskou </a:t>
            </a:r>
            <a:r>
              <a:rPr lang="cs-CZ" sz="2800" dirty="0" smtClean="0"/>
              <a:t>psychologii</a:t>
            </a:r>
            <a:endParaRPr lang="cs-CZ" sz="2800" dirty="0"/>
          </a:p>
          <a:p>
            <a:r>
              <a:rPr lang="cs-CZ" sz="2800" dirty="0"/>
              <a:t>p</a:t>
            </a:r>
            <a:r>
              <a:rPr lang="cs-CZ" sz="2800" dirty="0" smtClean="0"/>
              <a:t>ozorování </a:t>
            </a:r>
            <a:r>
              <a:rPr lang="cs-CZ" sz="2800" dirty="0"/>
              <a:t>duševního stavu nemá trvat déle než </a:t>
            </a:r>
            <a:r>
              <a:rPr lang="cs-CZ" sz="2800" dirty="0" smtClean="0"/>
              <a:t>1 měsíc, prodloužit o 1 měsíc (§ 58)</a:t>
            </a:r>
          </a:p>
          <a:p>
            <a:r>
              <a:rPr lang="cs-CZ" sz="2800" dirty="0" smtClean="0"/>
              <a:t>Společné řízení s dospělým jen výjimečně (§ 38 odst. 2)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Zvláštní přístupy k mladistvému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0339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25963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109728" indent="0" hangingPunct="0">
              <a:buNone/>
            </a:pPr>
            <a:r>
              <a:rPr lang="cs-CZ" sz="12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endParaRPr lang="cs-CZ" sz="4800" dirty="0" smtClean="0">
              <a:latin typeface="Times New Roman" panose="02020603050405020304" pitchFamily="18" charset="0"/>
              <a:cs typeface="Times New Roman" pitchFamily="18" charset="0"/>
            </a:endParaRPr>
          </a:p>
          <a:p>
            <a:pPr hangingPunct="0">
              <a:buFontTx/>
              <a:buChar char="-"/>
            </a:pPr>
            <a:r>
              <a:rPr lang="cs-CZ" sz="7200" b="1" dirty="0" smtClean="0">
                <a:cs typeface="Times New Roman" pitchFamily="18" charset="0"/>
              </a:rPr>
              <a:t>zdržet se dalšího páchání</a:t>
            </a:r>
          </a:p>
          <a:p>
            <a:pPr hangingPunct="0">
              <a:buFontTx/>
              <a:buChar char="-"/>
            </a:pPr>
            <a:r>
              <a:rPr lang="cs-CZ" sz="7200" dirty="0" smtClean="0">
                <a:cs typeface="Times New Roman" pitchFamily="18" charset="0"/>
              </a:rPr>
              <a:t>najít společenské uplatnění </a:t>
            </a:r>
          </a:p>
          <a:p>
            <a:pPr hangingPunct="0">
              <a:buFontTx/>
              <a:buChar char="-"/>
            </a:pPr>
            <a:r>
              <a:rPr lang="cs-CZ" sz="7200" dirty="0" smtClean="0">
                <a:cs typeface="Times New Roman" pitchFamily="18" charset="0"/>
              </a:rPr>
              <a:t>podle svých sil a schopností přispět k odčinění újmy </a:t>
            </a:r>
          </a:p>
          <a:p>
            <a:pPr marL="109728" indent="0" hangingPunct="0">
              <a:buNone/>
            </a:pPr>
            <a:r>
              <a:rPr lang="cs-CZ" sz="7200" dirty="0" smtClean="0">
                <a:cs typeface="Times New Roman" pitchFamily="18" charset="0"/>
              </a:rPr>
              <a:t>Řízení musí být vedeno tak, aby přispívalo k předcházení a zamezování páchání protiprávních činů</a:t>
            </a:r>
          </a:p>
          <a:p>
            <a:r>
              <a:rPr lang="cs-CZ" sz="7200" dirty="0" smtClean="0"/>
              <a:t>Odkazuje na něj přímo zákon -  § </a:t>
            </a:r>
            <a:r>
              <a:rPr lang="cs-CZ" sz="7200" dirty="0"/>
              <a:t>93 odst. 9, </a:t>
            </a:r>
            <a:r>
              <a:rPr lang="cs-CZ" sz="7200" dirty="0" smtClean="0"/>
              <a:t>10</a:t>
            </a:r>
            <a:endParaRPr lang="cs-CZ" sz="7200" dirty="0"/>
          </a:p>
          <a:p>
            <a:r>
              <a:rPr lang="cs-CZ" sz="7200" dirty="0"/>
              <a:t>Používá </a:t>
            </a:r>
            <a:r>
              <a:rPr lang="cs-CZ" sz="7200" dirty="0" smtClean="0"/>
              <a:t>judikatura </a:t>
            </a:r>
            <a:r>
              <a:rPr lang="cs-CZ" sz="7200" b="1" dirty="0" smtClean="0"/>
              <a:t>-</a:t>
            </a:r>
            <a:endParaRPr lang="cs-CZ" sz="7200" b="1" dirty="0"/>
          </a:p>
          <a:p>
            <a:r>
              <a:rPr lang="cs-CZ" sz="7200" b="1" dirty="0"/>
              <a:t>R 9/2009</a:t>
            </a:r>
          </a:p>
          <a:p>
            <a:pPr>
              <a:buNone/>
            </a:pPr>
            <a:r>
              <a:rPr lang="cs-CZ" sz="7200" b="1" dirty="0"/>
              <a:t>- </a:t>
            </a:r>
            <a:r>
              <a:rPr lang="cs-CZ" sz="7200" dirty="0" smtClean="0"/>
              <a:t>při </a:t>
            </a:r>
            <a:r>
              <a:rPr lang="cs-CZ" sz="7200" dirty="0"/>
              <a:t>ukládání opatření – od uložení upustit</a:t>
            </a:r>
          </a:p>
          <a:p>
            <a:pPr>
              <a:buNone/>
            </a:pPr>
            <a:r>
              <a:rPr lang="cs-CZ" sz="7200" b="1" dirty="0"/>
              <a:t>  R 11/2009 </a:t>
            </a:r>
          </a:p>
          <a:p>
            <a:pPr>
              <a:buNone/>
            </a:pPr>
            <a:r>
              <a:rPr lang="cs-CZ" sz="7200" b="1" dirty="0"/>
              <a:t>-</a:t>
            </a:r>
            <a:r>
              <a:rPr lang="cs-CZ" sz="7200" dirty="0"/>
              <a:t>určuje vhodnost změny příslušnosti soudu</a:t>
            </a:r>
          </a:p>
          <a:p>
            <a:pPr>
              <a:buNone/>
            </a:pPr>
            <a:r>
              <a:rPr lang="cs-CZ" sz="7200" b="1" dirty="0"/>
              <a:t> 	8 </a:t>
            </a:r>
            <a:r>
              <a:rPr lang="cs-CZ" sz="7200" b="1" dirty="0" err="1"/>
              <a:t>Tdo</a:t>
            </a:r>
            <a:r>
              <a:rPr lang="cs-CZ" sz="7200" b="1" dirty="0"/>
              <a:t> 293/2014</a:t>
            </a:r>
          </a:p>
          <a:p>
            <a:pPr>
              <a:buNone/>
            </a:pPr>
            <a:r>
              <a:rPr lang="cs-CZ" sz="7200" b="1" dirty="0"/>
              <a:t>- </a:t>
            </a:r>
            <a:r>
              <a:rPr lang="cs-CZ" sz="7200" dirty="0"/>
              <a:t>vyloučení možnosti přerušit řízení podle hlavy třetí podle OSŘ</a:t>
            </a:r>
          </a:p>
          <a:p>
            <a:pPr hangingPunct="0"/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Klíčové ustanovení – zásady </a:t>
            </a:r>
            <a:r>
              <a:rPr lang="cs-CZ" sz="7200" dirty="0" err="1" smtClean="0">
                <a:latin typeface="Times New Roman" pitchFamily="18" charset="0"/>
                <a:cs typeface="Times New Roman" pitchFamily="18" charset="0"/>
              </a:rPr>
              <a:t>restorativní</a:t>
            </a:r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 (obnovující) justice -  (naproti  </a:t>
            </a:r>
            <a:r>
              <a:rPr lang="cs-CZ" sz="7200" dirty="0" err="1" smtClean="0">
                <a:latin typeface="Times New Roman" pitchFamily="18" charset="0"/>
                <a:cs typeface="Times New Roman" pitchFamily="18" charset="0"/>
              </a:rPr>
              <a:t>restributivní</a:t>
            </a:r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 – odplatné –</a:t>
            </a:r>
            <a:r>
              <a:rPr lang="cs-CZ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zapracovává příslušné předpisy Evropské unie a </a:t>
            </a:r>
            <a:r>
              <a:rPr lang="cs-CZ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upravuje podmínky odpovědnosti mládeže za protiprávní činy uvedené v trestním zákoníku,</a:t>
            </a:r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hangingPunct="0"/>
            <a:endParaRPr lang="cs-CZ" sz="7200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cs-CZ" sz="7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 účel zákona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</a:t>
            </a:r>
            <a:r>
              <a:rPr lang="cs-CZ" dirty="0" smtClean="0"/>
              <a:t>ízení před soudem § 61 - 67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Předběžné projednání obžaloby  </a:t>
            </a:r>
          </a:p>
          <a:p>
            <a:r>
              <a:rPr lang="cs-CZ" dirty="0" smtClean="0"/>
              <a:t>-speciální důvod  - odstoupení </a:t>
            </a:r>
            <a:r>
              <a:rPr lang="cs-CZ" dirty="0"/>
              <a:t>od trestního stíhání podle § 70 odst. </a:t>
            </a:r>
            <a:r>
              <a:rPr lang="cs-CZ" dirty="0" smtClean="0"/>
              <a:t>1</a:t>
            </a:r>
          </a:p>
          <a:p>
            <a:r>
              <a:rPr lang="cs-CZ" dirty="0" smtClean="0"/>
              <a:t>- vyslechnout </a:t>
            </a:r>
            <a:r>
              <a:rPr lang="cs-CZ" dirty="0"/>
              <a:t>mladistvého, </a:t>
            </a:r>
            <a:endParaRPr lang="cs-CZ" dirty="0" smtClean="0"/>
          </a:p>
          <a:p>
            <a:r>
              <a:rPr lang="cs-CZ" dirty="0" smtClean="0"/>
              <a:t>- pověřit probačního úředníka o zprostředkování </a:t>
            </a:r>
            <a:r>
              <a:rPr lang="cs-CZ" dirty="0"/>
              <a:t>mezi obviněným a </a:t>
            </a:r>
            <a:r>
              <a:rPr lang="cs-CZ" dirty="0" smtClean="0"/>
              <a:t>poškozeným</a:t>
            </a:r>
          </a:p>
          <a:p>
            <a:r>
              <a:rPr lang="cs-CZ" dirty="0" smtClean="0"/>
              <a:t>nedovršil </a:t>
            </a:r>
            <a:r>
              <a:rPr lang="cs-CZ" dirty="0"/>
              <a:t>18 </a:t>
            </a:r>
            <a:r>
              <a:rPr lang="cs-CZ" dirty="0" smtClean="0"/>
              <a:t>let - </a:t>
            </a:r>
            <a:r>
              <a:rPr lang="cs-CZ" u="sng" dirty="0" smtClean="0"/>
              <a:t>nepřípustnost</a:t>
            </a:r>
            <a:r>
              <a:rPr lang="cs-CZ" dirty="0" smtClean="0"/>
              <a:t> </a:t>
            </a:r>
            <a:endParaRPr lang="cs-CZ" u="sng" dirty="0" smtClean="0"/>
          </a:p>
          <a:p>
            <a:r>
              <a:rPr lang="cs-CZ" dirty="0" smtClean="0"/>
              <a:t>- trestního </a:t>
            </a:r>
            <a:r>
              <a:rPr lang="cs-CZ" dirty="0"/>
              <a:t>příkazu </a:t>
            </a:r>
            <a:r>
              <a:rPr lang="cs-CZ" dirty="0" smtClean="0"/>
              <a:t>- § 314e TŘ </a:t>
            </a:r>
          </a:p>
          <a:p>
            <a:r>
              <a:rPr lang="cs-CZ" dirty="0" smtClean="0"/>
              <a:t>- dohody </a:t>
            </a:r>
            <a:r>
              <a:rPr lang="cs-CZ" dirty="0"/>
              <a:t>o vině a </a:t>
            </a:r>
            <a:r>
              <a:rPr lang="cs-CZ" dirty="0" smtClean="0"/>
              <a:t>trestu – 314o  a násl. TŘ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94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- nelze konat </a:t>
            </a:r>
            <a:r>
              <a:rPr lang="cs-CZ" dirty="0"/>
              <a:t>v nepřítomnosti </a:t>
            </a:r>
            <a:r>
              <a:rPr lang="cs-CZ" dirty="0" smtClean="0"/>
              <a:t>mladistvého (ani VZ) (§ 64) – nejde-li o konání řízení proti uprchlému</a:t>
            </a:r>
          </a:p>
          <a:p>
            <a:r>
              <a:rPr lang="cs-CZ" dirty="0" smtClean="0"/>
              <a:t>- vyrozumět </a:t>
            </a:r>
            <a:r>
              <a:rPr lang="cs-CZ" dirty="0"/>
              <a:t>též příslušný orgán sociálně-právní ochrany </a:t>
            </a:r>
            <a:r>
              <a:rPr lang="cs-CZ" dirty="0" smtClean="0"/>
              <a:t>dětí</a:t>
            </a:r>
          </a:p>
          <a:p>
            <a:r>
              <a:rPr lang="cs-CZ" dirty="0" smtClean="0"/>
              <a:t>- </a:t>
            </a:r>
            <a:r>
              <a:rPr lang="cs-CZ" b="1" dirty="0" smtClean="0"/>
              <a:t>zákonnému zástupci nebo opatrovníkovi </a:t>
            </a:r>
          </a:p>
          <a:p>
            <a:r>
              <a:rPr lang="cs-CZ" dirty="0" smtClean="0"/>
              <a:t> - zástupce </a:t>
            </a:r>
            <a:r>
              <a:rPr lang="cs-CZ" dirty="0"/>
              <a:t>příslušného orgánu </a:t>
            </a:r>
            <a:r>
              <a:rPr lang="cs-CZ" dirty="0" smtClean="0"/>
              <a:t>sociálně-právní </a:t>
            </a:r>
            <a:r>
              <a:rPr lang="cs-CZ" dirty="0"/>
              <a:t>ochrany dětí </a:t>
            </a:r>
            <a:endParaRPr lang="cs-CZ" dirty="0" smtClean="0"/>
          </a:p>
          <a:p>
            <a:r>
              <a:rPr lang="cs-CZ" dirty="0" smtClean="0"/>
              <a:t>: má </a:t>
            </a:r>
            <a:r>
              <a:rPr lang="cs-CZ" dirty="0"/>
              <a:t>právo činit návrhy </a:t>
            </a:r>
            <a:endParaRPr lang="cs-CZ" dirty="0" smtClean="0"/>
          </a:p>
          <a:p>
            <a:r>
              <a:rPr lang="cs-CZ" dirty="0" smtClean="0"/>
              <a:t>: dávat </a:t>
            </a:r>
            <a:r>
              <a:rPr lang="cs-CZ" dirty="0"/>
              <a:t>vyslýchaným </a:t>
            </a:r>
            <a:r>
              <a:rPr lang="cs-CZ" dirty="0" smtClean="0"/>
              <a:t>otázky </a:t>
            </a:r>
          </a:p>
          <a:p>
            <a:r>
              <a:rPr lang="cs-CZ" dirty="0" smtClean="0"/>
              <a:t>: slovo </a:t>
            </a:r>
            <a:r>
              <a:rPr lang="cs-CZ" dirty="0"/>
              <a:t>k závěrečné řeči </a:t>
            </a:r>
            <a:r>
              <a:rPr lang="cs-CZ" dirty="0" smtClean="0"/>
              <a:t>- po mladistvém</a:t>
            </a:r>
          </a:p>
          <a:p>
            <a:r>
              <a:rPr lang="cs-CZ" dirty="0" smtClean="0"/>
              <a:t>: oprávněn </a:t>
            </a:r>
            <a:r>
              <a:rPr lang="cs-CZ" dirty="0"/>
              <a:t>podávat řádné opravné prostředky</a:t>
            </a:r>
          </a:p>
          <a:p>
            <a:pPr marL="109728" indent="0">
              <a:buNone/>
            </a:pPr>
            <a:r>
              <a:rPr lang="cs-CZ" dirty="0" smtClean="0"/>
              <a:t>- státní </a:t>
            </a:r>
            <a:r>
              <a:rPr lang="cs-CZ" dirty="0"/>
              <a:t>zástupce musí být </a:t>
            </a:r>
            <a:r>
              <a:rPr lang="cs-CZ" dirty="0" smtClean="0"/>
              <a:t>vždy přítomen</a:t>
            </a:r>
          </a:p>
          <a:p>
            <a:endParaRPr lang="cs-CZ" dirty="0"/>
          </a:p>
          <a:p>
            <a:r>
              <a:rPr lang="cs-CZ" dirty="0" smtClean="0"/>
              <a:t>- lze konat řízení proti uprchlému - </a:t>
            </a:r>
            <a:r>
              <a:rPr lang="cs-CZ" b="1" dirty="0" smtClean="0"/>
              <a:t>54/2007</a:t>
            </a:r>
            <a:r>
              <a:rPr lang="cs-CZ" b="1" i="1" dirty="0" smtClean="0"/>
              <a:t> </a:t>
            </a:r>
            <a:r>
              <a:rPr lang="cs-CZ" b="1" dirty="0"/>
              <a:t>I.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líčení § 64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475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 </a:t>
            </a:r>
            <a:r>
              <a:rPr lang="cs-CZ" dirty="0" smtClean="0"/>
              <a:t>Opis rozsudku se doručí vždy též zákonnému zástupci nebo opatrovníku mladistvého, příslušnému orgánu sociálně-právní ochrany dětí a Probační a mediační službě.</a:t>
            </a:r>
          </a:p>
          <a:p>
            <a:r>
              <a:rPr lang="cs-CZ" dirty="0" smtClean="0"/>
              <a:t>  Nebyl-li zástupce příslušného orgánu sociálně-právní ochrany dětí přítomen při vyhlašování usnesení, proti němuž je přípustná stížnost nebo jímž bylo trestní stíhání zastaveno nebo přerušeno anebo věc postoupena, doručí se mu opis tohoto usnesení.</a:t>
            </a:r>
          </a:p>
          <a:p>
            <a:r>
              <a:rPr lang="cs-CZ" dirty="0" smtClean="0"/>
              <a:t> Oznamuje-li se mladistvému, který není plně svéprávný, usnesení, proti němuž má právo podat stížnost, je třeba je oznámit jak jemu, tak i jeho obhájci a jeho zákonnému zástupci nebo opatrovníku</a:t>
            </a:r>
            <a:r>
              <a:rPr lang="cs-CZ" u="sng" dirty="0" smtClean="0"/>
              <a:t> </a:t>
            </a:r>
            <a:r>
              <a:rPr lang="cs-CZ" b="1" u="sng" dirty="0" smtClean="0"/>
              <a:t>Viz  R 10/2018</a:t>
            </a:r>
            <a:endParaRPr lang="cs-CZ" b="1" u="sng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Doručení rozhodnutí § 67</a:t>
            </a:r>
            <a:endParaRPr lang="cs-CZ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Obecně </a:t>
            </a:r>
            <a:r>
              <a:rPr lang="cs-CZ" dirty="0"/>
              <a:t>(§ 3 odst. 4, § 36, § 40) </a:t>
            </a:r>
            <a:endParaRPr lang="cs-CZ" dirty="0" smtClean="0"/>
          </a:p>
          <a:p>
            <a:r>
              <a:rPr lang="cs-CZ" dirty="0" smtClean="0"/>
              <a:t>:spolupracuje s orgány činnými v trestním řízení</a:t>
            </a:r>
          </a:p>
          <a:p>
            <a:r>
              <a:rPr lang="cs-CZ" dirty="0" smtClean="0"/>
              <a:t>Jen úkony do dovršení 19 roku (§ 73)</a:t>
            </a:r>
          </a:p>
          <a:p>
            <a:r>
              <a:rPr lang="cs-CZ" dirty="0" smtClean="0"/>
              <a:t>:upozorňuje na </a:t>
            </a:r>
            <a:r>
              <a:rPr lang="cs-CZ" dirty="0"/>
              <a:t>skutečnosti nasvědčující tomu, že bylo spácháno </a:t>
            </a:r>
            <a:r>
              <a:rPr lang="cs-CZ" dirty="0" smtClean="0"/>
              <a:t>provinění</a:t>
            </a:r>
          </a:p>
          <a:p>
            <a:r>
              <a:rPr lang="cs-CZ" dirty="0" smtClean="0"/>
              <a:t>: musí být informován o </a:t>
            </a:r>
            <a:r>
              <a:rPr lang="cs-CZ" dirty="0"/>
              <a:t>zadržení, zatčení nebo vzetí do vazby </a:t>
            </a:r>
            <a:r>
              <a:rPr lang="cs-CZ" dirty="0" smtClean="0"/>
              <a:t>mladistvého</a:t>
            </a:r>
          </a:p>
          <a:p>
            <a:r>
              <a:rPr lang="cs-CZ" dirty="0" smtClean="0"/>
              <a:t>: zúčastní se hlavního líčení a VZ (§ 54)</a:t>
            </a:r>
          </a:p>
          <a:p>
            <a:r>
              <a:rPr lang="cs-CZ" dirty="0" smtClean="0"/>
              <a:t>: vypracovává zprávu podle § 56</a:t>
            </a:r>
          </a:p>
          <a:p>
            <a:r>
              <a:rPr lang="cs-CZ" dirty="0" smtClean="0"/>
              <a:t>: musí být vyrozuměn o zahájení trestního stíhání (§ 60)</a:t>
            </a:r>
          </a:p>
          <a:p>
            <a:r>
              <a:rPr lang="cs-CZ" dirty="0" smtClean="0"/>
              <a:t>: aktivní při hlavním líčení (§ 64)</a:t>
            </a:r>
          </a:p>
          <a:p>
            <a:r>
              <a:rPr lang="cs-CZ" dirty="0" smtClean="0"/>
              <a:t>: doručuje se mu rozhodnutí (§ 67)</a:t>
            </a:r>
          </a:p>
          <a:p>
            <a:r>
              <a:rPr lang="cs-CZ" dirty="0" smtClean="0"/>
              <a:t>: podává opravné prostředky i proti vůli mladistvého  (§ 72)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Postavení  </a:t>
            </a:r>
            <a:r>
              <a:rPr lang="cs-CZ" dirty="0" err="1" smtClean="0"/>
              <a:t>OSPODu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747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Použití: </a:t>
            </a:r>
          </a:p>
          <a:p>
            <a:r>
              <a:rPr lang="cs-CZ" dirty="0"/>
              <a:t>-</a:t>
            </a:r>
            <a:r>
              <a:rPr lang="cs-CZ" dirty="0" smtClean="0"/>
              <a:t>podezření se jeví zcela důvodným (§ 13, 12, 2 TZ – skutkový stav byl dostatečně objasněn)</a:t>
            </a:r>
          </a:p>
          <a:p>
            <a:r>
              <a:rPr lang="cs-CZ" dirty="0" smtClean="0"/>
              <a:t>- ochota mladistvého –je připraven nést odpovědnost za spáchaný čin, vypořádat se s příčinami a odstranit škodlivé následky (§ 68)</a:t>
            </a:r>
          </a:p>
          <a:p>
            <a:r>
              <a:rPr lang="cs-CZ" dirty="0" smtClean="0"/>
              <a:t>Druhy:</a:t>
            </a:r>
          </a:p>
          <a:p>
            <a:r>
              <a:rPr lang="cs-CZ" dirty="0"/>
              <a:t>a) </a:t>
            </a:r>
            <a:r>
              <a:rPr lang="cs-CZ" b="1" dirty="0"/>
              <a:t>podmíněného odložení podání návrhu na potrestání </a:t>
            </a:r>
            <a:r>
              <a:rPr lang="cs-CZ" b="1" dirty="0" smtClean="0"/>
              <a:t> (§ 179h, § 179h TŘ)</a:t>
            </a:r>
          </a:p>
          <a:p>
            <a:r>
              <a:rPr lang="cs-CZ" dirty="0" smtClean="0"/>
              <a:t>b) podmíněné </a:t>
            </a:r>
            <a:r>
              <a:rPr lang="cs-CZ" dirty="0"/>
              <a:t>zastavení trestního </a:t>
            </a:r>
            <a:r>
              <a:rPr lang="cs-CZ" dirty="0" smtClean="0"/>
              <a:t>stíhání (§ 307 až 308 TŘ) –  (§ 69 odst. 2 - ZD  6 měsíců až 3 roky)</a:t>
            </a:r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narovnání (§ 309 až 314 TŘ)</a:t>
            </a:r>
            <a:endParaRPr lang="cs-CZ" dirty="0"/>
          </a:p>
          <a:p>
            <a:r>
              <a:rPr lang="cs-CZ" dirty="0"/>
              <a:t>d</a:t>
            </a:r>
            <a:r>
              <a:rPr lang="cs-CZ" dirty="0" smtClean="0"/>
              <a:t>) </a:t>
            </a:r>
            <a:r>
              <a:rPr lang="cs-CZ" dirty="0"/>
              <a:t>odstoupení od trestního </a:t>
            </a:r>
            <a:r>
              <a:rPr lang="cs-CZ" dirty="0" smtClean="0"/>
              <a:t>stíhání § 70 ZSM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Zvláštní způsoby řízení § 68, 69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5006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5077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sz="3100" dirty="0" smtClean="0"/>
              <a:t>u provinění</a:t>
            </a:r>
            <a:r>
              <a:rPr lang="cs-CZ" sz="3100" dirty="0"/>
              <a:t>, na které </a:t>
            </a:r>
            <a:r>
              <a:rPr lang="cs-CZ" sz="3100" dirty="0" smtClean="0"/>
              <a:t>TZ stanoví </a:t>
            </a:r>
            <a:r>
              <a:rPr lang="cs-CZ" sz="3100" dirty="0"/>
              <a:t>trest odnětí svobody, jehož horní hranice nepřevyšuje </a:t>
            </a:r>
            <a:r>
              <a:rPr lang="cs-CZ" sz="3100" dirty="0" smtClean="0"/>
              <a:t>3 R</a:t>
            </a:r>
          </a:p>
          <a:p>
            <a:r>
              <a:rPr lang="cs-CZ" sz="3100" dirty="0" smtClean="0"/>
              <a:t>a</a:t>
            </a:r>
            <a:r>
              <a:rPr lang="cs-CZ" sz="3100" dirty="0"/>
              <a:t>) trestní stíhání není účelné a</a:t>
            </a:r>
          </a:p>
          <a:p>
            <a:r>
              <a:rPr lang="cs-CZ" sz="3100" dirty="0" smtClean="0"/>
              <a:t>b</a:t>
            </a:r>
            <a:r>
              <a:rPr lang="cs-CZ" sz="3100" dirty="0"/>
              <a:t>) potrestání není </a:t>
            </a:r>
            <a:r>
              <a:rPr lang="cs-CZ" sz="3100" dirty="0" smtClean="0"/>
              <a:t>nutné</a:t>
            </a:r>
          </a:p>
          <a:p>
            <a:r>
              <a:rPr lang="cs-CZ" sz="3100" dirty="0" smtClean="0"/>
              <a:t>-</a:t>
            </a:r>
            <a:r>
              <a:rPr lang="cs-CZ" sz="3100" dirty="0"/>
              <a:t> </a:t>
            </a:r>
            <a:r>
              <a:rPr lang="cs-CZ" sz="3100" dirty="0" smtClean="0"/>
              <a:t>součástí </a:t>
            </a:r>
            <a:r>
              <a:rPr lang="cs-CZ" sz="3100" dirty="0"/>
              <a:t>rozhodnutí </a:t>
            </a:r>
            <a:r>
              <a:rPr lang="cs-CZ" sz="3100" dirty="0" smtClean="0"/>
              <a:t>je výrok </a:t>
            </a:r>
            <a:r>
              <a:rPr lang="cs-CZ" sz="3100" dirty="0"/>
              <a:t>o zastavení trestního </a:t>
            </a:r>
            <a:r>
              <a:rPr lang="cs-CZ" sz="3100" dirty="0" smtClean="0"/>
              <a:t>stíhání</a:t>
            </a:r>
          </a:p>
          <a:p>
            <a:r>
              <a:rPr lang="cs-CZ" sz="3100" dirty="0" smtClean="0"/>
              <a:t>-</a:t>
            </a:r>
            <a:r>
              <a:rPr lang="cs-CZ" sz="3100" dirty="0"/>
              <a:t> </a:t>
            </a:r>
            <a:r>
              <a:rPr lang="cs-CZ" sz="3100" dirty="0" smtClean="0"/>
              <a:t>zejména, když je patrná snaha mladistvého (§ 70 odst. 3) anebo </a:t>
            </a:r>
            <a:r>
              <a:rPr lang="cs-CZ" sz="3100" dirty="0"/>
              <a:t>bylo </a:t>
            </a:r>
            <a:r>
              <a:rPr lang="cs-CZ" sz="3100" dirty="0" smtClean="0"/>
              <a:t>vysloveno </a:t>
            </a:r>
            <a:r>
              <a:rPr lang="cs-CZ" sz="3100" dirty="0"/>
              <a:t>napomenutí s výstrahou a takové řešení lze považovat z hlediska účelu řízení za </a:t>
            </a:r>
            <a:r>
              <a:rPr lang="cs-CZ" sz="3100" dirty="0" smtClean="0"/>
              <a:t>dostatečné</a:t>
            </a:r>
            <a:endParaRPr lang="cs-CZ" sz="3100" dirty="0"/>
          </a:p>
          <a:p>
            <a:r>
              <a:rPr lang="cs-CZ" sz="3100" dirty="0" smtClean="0"/>
              <a:t>V </a:t>
            </a:r>
            <a:r>
              <a:rPr lang="cs-CZ" sz="3100" dirty="0"/>
              <a:t>trestním stíhání </a:t>
            </a:r>
            <a:r>
              <a:rPr lang="cs-CZ" sz="3100" dirty="0" smtClean="0"/>
              <a:t>se </a:t>
            </a:r>
            <a:r>
              <a:rPr lang="cs-CZ" sz="3100" dirty="0"/>
              <a:t>však pokračuje, prohlásí-li </a:t>
            </a:r>
            <a:r>
              <a:rPr lang="cs-CZ" sz="3100" dirty="0" smtClean="0"/>
              <a:t>mladistvý, </a:t>
            </a:r>
            <a:r>
              <a:rPr lang="cs-CZ" sz="3100" dirty="0"/>
              <a:t>že na projednání věci </a:t>
            </a:r>
            <a:r>
              <a:rPr lang="cs-CZ" sz="3100" dirty="0" smtClean="0"/>
              <a:t>trvá</a:t>
            </a:r>
          </a:p>
          <a:p>
            <a:pPr marL="109728" indent="0">
              <a:buNone/>
            </a:pPr>
            <a:r>
              <a:rPr lang="cs-CZ" dirty="0" smtClean="0"/>
              <a:t>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</a:t>
            </a:r>
            <a:r>
              <a:rPr lang="cs-CZ" b="1" dirty="0" smtClean="0"/>
              <a:t>512/2007 </a:t>
            </a:r>
          </a:p>
          <a:p>
            <a:pPr marL="109728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effectLst/>
              </a:rPr>
              <a:t>Odstoupení od </a:t>
            </a:r>
            <a:r>
              <a:rPr lang="cs-CZ" dirty="0" err="1" smtClean="0">
                <a:effectLst/>
              </a:rPr>
              <a:t>tr</a:t>
            </a:r>
            <a:r>
              <a:rPr lang="cs-CZ" dirty="0" smtClean="0">
                <a:effectLst/>
              </a:rPr>
              <a:t>. stíhání § 70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330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 </a:t>
            </a:r>
            <a:r>
              <a:rPr lang="cs-CZ" dirty="0"/>
              <a:t>Zvláštní ustanovení o trestním řízení ve věcech mladistvých se </a:t>
            </a:r>
            <a:r>
              <a:rPr lang="cs-CZ" dirty="0" smtClean="0"/>
              <a:t>neužije – </a:t>
            </a:r>
            <a:r>
              <a:rPr lang="cs-CZ" u="sng" dirty="0" smtClean="0"/>
              <a:t>postup jen podle TŘ</a:t>
            </a:r>
            <a:endParaRPr lang="cs-CZ" u="sng" dirty="0"/>
          </a:p>
          <a:p>
            <a:r>
              <a:rPr lang="cs-CZ" dirty="0"/>
              <a:t>a) v řízení o proviněních, která obviněný spáchal jednak před </a:t>
            </a:r>
            <a:r>
              <a:rPr lang="cs-CZ" dirty="0" smtClean="0"/>
              <a:t>dovršením18 let, </a:t>
            </a:r>
            <a:r>
              <a:rPr lang="cs-CZ" dirty="0"/>
              <a:t>jednak po jeho dovršení, jestliže trestní zákoník na čin spáchaný po dovršení osmnáctého roku stanoví trest stejný nebo přísnější, nebo</a:t>
            </a:r>
          </a:p>
          <a:p>
            <a:r>
              <a:rPr lang="cs-CZ" dirty="0"/>
              <a:t> b) bylo-li zahájeno trestní stíhání až po dovršení </a:t>
            </a:r>
            <a:r>
              <a:rPr lang="cs-CZ" dirty="0" smtClean="0"/>
              <a:t>19 roku </a:t>
            </a:r>
            <a:r>
              <a:rPr lang="cs-CZ" dirty="0"/>
              <a:t>mladistvého.</a:t>
            </a:r>
          </a:p>
          <a:p>
            <a:r>
              <a:rPr lang="cs-CZ" dirty="0" smtClean="0"/>
              <a:t>Ustanovení </a:t>
            </a:r>
            <a:r>
              <a:rPr lang="cs-CZ" dirty="0"/>
              <a:t>tohoto zákona o účasti orgánu sociálně-právní ochrany dětí se neužije, jestliže se úkon provádí po dovršení devatenáctého roku věku mladistvého.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Ř</a:t>
            </a:r>
            <a:r>
              <a:rPr lang="cs-CZ" dirty="0" smtClean="0"/>
              <a:t>ízení podle ZSM se nekoná § 73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42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-proti rozhodnutí, které se doručuje nebo oznamuje jak mladistvému, tak i jeho obhájci nebo zákonnému zástupci nebo opatrovníku, </a:t>
            </a:r>
          </a:p>
          <a:p>
            <a:r>
              <a:rPr lang="cs-CZ" dirty="0" smtClean="0"/>
              <a:t>běží od toho doručení nebo oznámení, které bylo provedeno </a:t>
            </a:r>
            <a:r>
              <a:rPr lang="cs-CZ" u="sng" dirty="0" smtClean="0"/>
              <a:t>nejpozději.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u="sng" dirty="0" smtClean="0"/>
              <a:t>Zpětvzetí </a:t>
            </a:r>
            <a:r>
              <a:rPr lang="cs-CZ" dirty="0" smtClean="0"/>
              <a:t>nepodal–</a:t>
            </a:r>
            <a:r>
              <a:rPr lang="cs-CZ" dirty="0" err="1" smtClean="0"/>
              <a:t>li</a:t>
            </a:r>
            <a:r>
              <a:rPr lang="cs-CZ" dirty="0" smtClean="0"/>
              <a:t> stížnost nebo odvolání mladistvý - jen s výslovným souhlasem mladistvého  </a:t>
            </a:r>
          </a:p>
          <a:p>
            <a:pPr>
              <a:buNone/>
            </a:pPr>
            <a:r>
              <a:rPr lang="cs-CZ" dirty="0" smtClean="0"/>
              <a:t>Státní zástupce však může vzít takový opravný prostředek zpět i bez souhlasu mladistvého; v tomto případě běží mladistvému nová lhůta k podání opravného prostředku od vyrozumění, že opravný prostředek byl vzat zpět.</a:t>
            </a:r>
          </a:p>
          <a:p>
            <a:pPr>
              <a:buNone/>
            </a:pPr>
            <a:r>
              <a:rPr lang="cs-CZ" dirty="0" smtClean="0"/>
              <a:t>Návrh na povolení obnovy řízení ve prospěch mladistvého jinou oprávněnou osobou nebo za mladistvého obhájcem nebo zákonným zástupcem anebo opatrovníkem lze vzít zpět jen s výslovným souhlasem mladistvého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Lhůta pro podání opravného prostředku § 72a</a:t>
            </a:r>
            <a:endParaRPr lang="cs-CZ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Není-li speciální úprava : podstupuje se při výkonu rozhodnutí podle TŘ</a:t>
            </a:r>
          </a:p>
          <a:p>
            <a:r>
              <a:rPr lang="cs-CZ" dirty="0" smtClean="0"/>
              <a:t>TO vyhoštění: - do 2 let, jinak je třeba ověřit,  zda </a:t>
            </a:r>
            <a:r>
              <a:rPr lang="cs-CZ" dirty="0"/>
              <a:t>nenastaly skutečnosti, pro které trest vyhoštění nelze </a:t>
            </a:r>
            <a:r>
              <a:rPr lang="cs-CZ" dirty="0" smtClean="0"/>
              <a:t>uložit (§ 75a ZSM).</a:t>
            </a:r>
            <a:endParaRPr lang="cs-CZ" dirty="0"/>
          </a:p>
          <a:p>
            <a:r>
              <a:rPr lang="cs-CZ" dirty="0" smtClean="0"/>
              <a:t>Výkon TO odnětí svobody upravuje zvláštní zákon (zák. č. 169/1999 Sb., o výkonu TOS). :</a:t>
            </a:r>
          </a:p>
          <a:p>
            <a:r>
              <a:rPr lang="cs-CZ" dirty="0" smtClean="0"/>
              <a:t>TO nepřevyšující 1 rok lze </a:t>
            </a:r>
            <a:r>
              <a:rPr lang="cs-CZ" dirty="0"/>
              <a:t>na jeho návrh odložit </a:t>
            </a:r>
            <a:r>
              <a:rPr lang="cs-CZ" dirty="0" smtClean="0"/>
              <a:t>k </a:t>
            </a:r>
            <a:r>
              <a:rPr lang="cs-CZ" dirty="0"/>
              <a:t>dokončení jeho </a:t>
            </a:r>
            <a:r>
              <a:rPr lang="cs-CZ" dirty="0" smtClean="0"/>
              <a:t>vzdělání, max. 2 roky</a:t>
            </a:r>
          </a:p>
          <a:p>
            <a:r>
              <a:rPr lang="cs-CZ" dirty="0"/>
              <a:t>podmíněně </a:t>
            </a:r>
            <a:r>
              <a:rPr lang="cs-CZ" dirty="0" smtClean="0"/>
              <a:t>propustit (§ 88 TZ) i dříve (§ 78 ZSM)</a:t>
            </a:r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o 20. roku ml. lze přeřadit mezi dospělé odsouzené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Vykonávací řízení § 74 až 88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382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§ 75 a) až h) - kdy zajišťuje dohled nad mladistvým, </a:t>
            </a:r>
          </a:p>
          <a:p>
            <a:r>
              <a:rPr lang="cs-CZ" dirty="0" smtClean="0"/>
              <a:t>§ 80 výkon dohledu probačního úředníka  </a:t>
            </a:r>
          </a:p>
          <a:p>
            <a:r>
              <a:rPr lang="cs-CZ" dirty="0" smtClean="0"/>
              <a:t>- nařídí předseda senátu, státní zástupce</a:t>
            </a:r>
          </a:p>
          <a:p>
            <a:r>
              <a:rPr lang="cs-CZ" dirty="0" smtClean="0"/>
              <a:t> - realizace </a:t>
            </a:r>
            <a:r>
              <a:rPr lang="cs-CZ" dirty="0"/>
              <a:t>individuálně </a:t>
            </a:r>
            <a:r>
              <a:rPr lang="cs-CZ" dirty="0" smtClean="0"/>
              <a:t>podle vytvořeného </a:t>
            </a:r>
            <a:r>
              <a:rPr lang="cs-CZ" dirty="0"/>
              <a:t>probačního </a:t>
            </a:r>
            <a:r>
              <a:rPr lang="cs-CZ" dirty="0" smtClean="0"/>
              <a:t>plánu</a:t>
            </a:r>
          </a:p>
          <a:p>
            <a:r>
              <a:rPr lang="cs-CZ" dirty="0" smtClean="0"/>
              <a:t>- může udělit max.  2 výstrahy za rok</a:t>
            </a:r>
          </a:p>
          <a:p>
            <a:r>
              <a:rPr lang="cs-CZ" dirty="0" smtClean="0"/>
              <a:t> - zpracuje 1x za 6 měsíců </a:t>
            </a:r>
            <a:r>
              <a:rPr lang="cs-CZ" dirty="0"/>
              <a:t>zprávu, ve které informuje předsedu senátu </a:t>
            </a:r>
            <a:r>
              <a:rPr lang="cs-CZ" dirty="0" smtClean="0"/>
              <a:t>nebo státního </a:t>
            </a:r>
            <a:r>
              <a:rPr lang="cs-CZ" dirty="0"/>
              <a:t>zástupce, </a:t>
            </a:r>
            <a:r>
              <a:rPr lang="cs-CZ" dirty="0" smtClean="0"/>
              <a:t>o </a:t>
            </a:r>
            <a:r>
              <a:rPr lang="cs-CZ" dirty="0"/>
              <a:t>průběhu výkonu </a:t>
            </a:r>
            <a:r>
              <a:rPr lang="cs-CZ" dirty="0" smtClean="0"/>
              <a:t>dohledu</a:t>
            </a:r>
          </a:p>
          <a:p>
            <a:r>
              <a:rPr lang="cs-CZ" dirty="0"/>
              <a:t> </a:t>
            </a:r>
            <a:r>
              <a:rPr lang="cs-CZ" dirty="0" smtClean="0"/>
              <a:t>viz též § 4, § 5 a 7 zák. č. 257/2000 Sb.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Speciální působnost </a:t>
            </a:r>
            <a:r>
              <a:rPr lang="cs-CZ" dirty="0" smtClean="0"/>
              <a:t>PMS při výkonu TO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838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mládež - děti a mladiství - ÚPD</a:t>
            </a:r>
          </a:p>
          <a:p>
            <a:r>
              <a:rPr lang="cs-CZ" dirty="0" smtClean="0"/>
              <a:t>dítě mladší patnácti let - kdo v době spáchání činu jinak trestného nedovršil patnáctý rok věku - § 89 </a:t>
            </a:r>
            <a:r>
              <a:rPr lang="cs-CZ" b="1" dirty="0"/>
              <a:t>R 46/2007</a:t>
            </a:r>
            <a:endParaRPr lang="cs-CZ" dirty="0"/>
          </a:p>
          <a:p>
            <a:r>
              <a:rPr lang="cs-CZ" b="1" dirty="0" smtClean="0"/>
              <a:t>R  16/2006</a:t>
            </a:r>
          </a:p>
          <a:p>
            <a:r>
              <a:rPr lang="cs-CZ" dirty="0" smtClean="0"/>
              <a:t>mladistvý  - kdo v době spáchání provinění dovršil patnáctý rok a nepřekročil osmnáctý rok,</a:t>
            </a:r>
          </a:p>
          <a:p>
            <a:r>
              <a:rPr lang="cs-CZ" b="1" dirty="0"/>
              <a:t>není možné bez důvodné pochybnosti určit, že v době spáchání provinění překročil osmnáctý rok věku</a:t>
            </a:r>
            <a:endParaRPr lang="cs-CZ" dirty="0" smtClean="0"/>
          </a:p>
          <a:p>
            <a:r>
              <a:rPr lang="cs-CZ" dirty="0" smtClean="0"/>
              <a:t>(i když se stala osoba </a:t>
            </a:r>
            <a:r>
              <a:rPr lang="cs-CZ" dirty="0"/>
              <a:t>z</a:t>
            </a:r>
            <a:r>
              <a:rPr lang="cs-CZ" dirty="0" smtClean="0"/>
              <a:t>letilou dříve-§ 30,37 NOZ) – pro trestní řízení je stále mladistvým</a:t>
            </a:r>
            <a:endParaRPr lang="cs-CZ" dirty="0"/>
          </a:p>
          <a:p>
            <a:r>
              <a:rPr lang="cs-CZ" dirty="0" smtClean="0"/>
              <a:t> svého věku - § 25 TZ – trestní odpovědnost nastupuje až den po 15. narozeninách</a:t>
            </a:r>
          </a:p>
          <a:p>
            <a:r>
              <a:rPr lang="cs-CZ" dirty="0" smtClean="0"/>
              <a:t>Nemáme kategorii  - blízký věku mladistvých – místo toho je skupina – blízký věku mladistvých - § 41 písm. f) TZ, 48 odst. 5 TZ, § 60 odst. 6 TZ, 82 odst. 3 TZ apod. - </a:t>
            </a:r>
            <a:r>
              <a:rPr lang="cs-CZ" b="1" dirty="0" smtClean="0"/>
              <a:t>8 </a:t>
            </a:r>
            <a:r>
              <a:rPr lang="cs-CZ" b="1" dirty="0" err="1" smtClean="0"/>
              <a:t>Tdo</a:t>
            </a:r>
            <a:r>
              <a:rPr lang="cs-CZ" b="1" dirty="0" smtClean="0"/>
              <a:t> 818/2019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2 vymezení základních pojmů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Výkon ochranné výchovy nařídí předseda senátu diagnostickému ústavu podle </a:t>
            </a:r>
            <a:r>
              <a:rPr lang="cs-CZ" dirty="0" smtClean="0"/>
              <a:t>zák. č. 109/2002 Sb.)</a:t>
            </a:r>
          </a:p>
          <a:p>
            <a:r>
              <a:rPr lang="cs-CZ" dirty="0" smtClean="0"/>
              <a:t> lze před </a:t>
            </a:r>
            <a:r>
              <a:rPr lang="cs-CZ" dirty="0"/>
              <a:t>jejím </a:t>
            </a:r>
            <a:r>
              <a:rPr lang="cs-CZ" dirty="0" smtClean="0"/>
              <a:t>započetím upustit od výkonu</a:t>
            </a:r>
            <a:r>
              <a:rPr lang="cs-CZ" dirty="0"/>
              <a:t> </a:t>
            </a:r>
            <a:r>
              <a:rPr lang="cs-CZ" dirty="0" smtClean="0"/>
              <a:t>(§ 83)</a:t>
            </a:r>
          </a:p>
          <a:p>
            <a:r>
              <a:rPr lang="cs-CZ" dirty="0"/>
              <a:t>o</a:t>
            </a:r>
            <a:r>
              <a:rPr lang="cs-CZ" dirty="0" smtClean="0"/>
              <a:t> propuštění se rozhoduje </a:t>
            </a:r>
            <a:r>
              <a:rPr lang="cs-CZ" dirty="0"/>
              <a:t>ve veřejném zasedání </a:t>
            </a:r>
            <a:r>
              <a:rPr lang="cs-CZ" dirty="0" smtClean="0"/>
              <a:t>na </a:t>
            </a:r>
            <a:r>
              <a:rPr lang="cs-CZ" dirty="0"/>
              <a:t>návrh státního zástupce, příslušného orgánu sociálně-právní ochrany dětí, probačního úředníka, mladistvého, nebo výchovného </a:t>
            </a:r>
            <a:r>
              <a:rPr lang="cs-CZ" dirty="0" smtClean="0"/>
              <a:t>zařízení – zák. č. 109/2002 Sb. - § 24 odst. 1 </a:t>
            </a:r>
          </a:p>
          <a:p>
            <a:r>
              <a:rPr lang="cs-CZ" dirty="0" smtClean="0"/>
              <a:t>písm. d) dát </a:t>
            </a:r>
            <a:r>
              <a:rPr lang="cs-CZ" dirty="0"/>
              <a:t>příslušnému soudu podnět ke zrušení ústavní výchovy, pominuly-li důvody pro její nařízení,</a:t>
            </a:r>
          </a:p>
          <a:p>
            <a:r>
              <a:rPr lang="cs-CZ" dirty="0" smtClean="0"/>
              <a:t>Písm. e</a:t>
            </a:r>
            <a:r>
              <a:rPr lang="cs-CZ" dirty="0"/>
              <a:t>) dát příslušnému soudu podnět ke zrušení ochranné výchovy, jestliže bylo dosaženo účelu ochranné výchovy nebo pominuly-li před jejím započetím okolnosti, pro něž byla uložena,</a:t>
            </a:r>
          </a:p>
          <a:p>
            <a:r>
              <a:rPr lang="cs-CZ" dirty="0" smtClean="0"/>
              <a:t>anebo </a:t>
            </a:r>
            <a:r>
              <a:rPr lang="cs-CZ" dirty="0"/>
              <a:t>i bez takového </a:t>
            </a:r>
            <a:r>
              <a:rPr lang="cs-CZ" dirty="0" smtClean="0"/>
              <a:t>návrhu (§ 84)</a:t>
            </a:r>
          </a:p>
          <a:p>
            <a:endParaRPr lang="cs-CZ" dirty="0" smtClean="0"/>
          </a:p>
          <a:p>
            <a:r>
              <a:rPr lang="cs-CZ" dirty="0" smtClean="0"/>
              <a:t>Podmíněně lze umístit i mimo výchovné zařízení (§ 85)</a:t>
            </a:r>
          </a:p>
          <a:p>
            <a:r>
              <a:rPr lang="cs-CZ" dirty="0" smtClean="0"/>
              <a:t>Lze ji prodloužit ve </a:t>
            </a:r>
            <a:r>
              <a:rPr lang="cs-CZ" dirty="0"/>
              <a:t>veřejném </a:t>
            </a:r>
            <a:r>
              <a:rPr lang="cs-CZ" dirty="0" smtClean="0"/>
              <a:t>zasedání (§ 86)</a:t>
            </a:r>
          </a:p>
          <a:p>
            <a:r>
              <a:rPr lang="cs-CZ" dirty="0" smtClean="0"/>
              <a:t>Lze rozhodnout o změně ÚV v OV a OV v ÚV (§ 87)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Výkon ochranné výchovy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15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- není </a:t>
            </a:r>
            <a:r>
              <a:rPr lang="cs-CZ" dirty="0"/>
              <a:t>trestně </a:t>
            </a:r>
            <a:r>
              <a:rPr lang="cs-CZ" dirty="0" smtClean="0"/>
              <a:t>odpovědné - </a:t>
            </a:r>
            <a:r>
              <a:rPr lang="cs-CZ" dirty="0"/>
              <a:t>nelze vůbec aplikovat prostředky trestního práva hmotného ani </a:t>
            </a:r>
            <a:r>
              <a:rPr lang="cs-CZ" dirty="0" smtClean="0"/>
              <a:t>procesního (čl. 40 Úmluvy o právech dítěte)</a:t>
            </a:r>
          </a:p>
          <a:p>
            <a:r>
              <a:rPr lang="cs-CZ" dirty="0" smtClean="0"/>
              <a:t>- zvýšená ochrana</a:t>
            </a:r>
            <a:endParaRPr lang="cs-CZ" dirty="0"/>
          </a:p>
          <a:p>
            <a:r>
              <a:rPr lang="cs-CZ" dirty="0" smtClean="0"/>
              <a:t>- dopustí-li </a:t>
            </a:r>
            <a:r>
              <a:rPr lang="cs-CZ" dirty="0"/>
              <a:t>se </a:t>
            </a:r>
            <a:r>
              <a:rPr lang="cs-CZ" dirty="0" smtClean="0"/>
              <a:t>činu </a:t>
            </a:r>
            <a:r>
              <a:rPr lang="cs-CZ" dirty="0"/>
              <a:t>jinak trestného, učiní soud pro mládež opatření potřebná k jeho </a:t>
            </a:r>
            <a:r>
              <a:rPr lang="cs-CZ" dirty="0" smtClean="0"/>
              <a:t>nápravě -§ 93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- jednání, </a:t>
            </a:r>
            <a:r>
              <a:rPr lang="cs-CZ" dirty="0"/>
              <a:t>které je jiným protiprávním činem, </a:t>
            </a:r>
            <a:r>
              <a:rPr lang="cs-CZ" dirty="0" smtClean="0"/>
              <a:t>se </a:t>
            </a:r>
            <a:r>
              <a:rPr lang="cs-CZ" dirty="0"/>
              <a:t>posuzuje a projednává podle obecných </a:t>
            </a:r>
            <a:r>
              <a:rPr lang="cs-CZ" dirty="0" smtClean="0"/>
              <a:t>předpisů</a:t>
            </a:r>
          </a:p>
          <a:p>
            <a:r>
              <a:rPr lang="cs-CZ" b="1" dirty="0"/>
              <a:t>R 46/2007</a:t>
            </a: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Dítě mladší patnácti let</a:t>
            </a:r>
          </a:p>
        </p:txBody>
      </p:sp>
    </p:spTree>
    <p:extLst>
      <p:ext uri="{BB962C8B-B14F-4D97-AF65-F5344CB8AC3E}">
        <p14:creationId xmlns:p14="http://schemas.microsoft.com/office/powerpoint/2010/main" xmlns="" val="37414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- zahájí se, když dítě spáchalo čin </a:t>
            </a:r>
            <a:r>
              <a:rPr lang="cs-CZ" dirty="0"/>
              <a:t>jinak </a:t>
            </a:r>
            <a:r>
              <a:rPr lang="cs-CZ" dirty="0" smtClean="0"/>
              <a:t>trestný</a:t>
            </a:r>
          </a:p>
          <a:p>
            <a:r>
              <a:rPr lang="cs-CZ" dirty="0" smtClean="0"/>
              <a:t>- návrh </a:t>
            </a:r>
            <a:r>
              <a:rPr lang="cs-CZ" dirty="0"/>
              <a:t>státního </a:t>
            </a:r>
            <a:r>
              <a:rPr lang="cs-CZ" dirty="0" smtClean="0"/>
              <a:t>zastupitelství – povinnost, </a:t>
            </a:r>
            <a:r>
              <a:rPr lang="cs-CZ" dirty="0"/>
              <a:t>jakmile se dozví, že trestní stíhání je </a:t>
            </a:r>
            <a:r>
              <a:rPr lang="cs-CZ" dirty="0" smtClean="0"/>
              <a:t>nepřípustné pro </a:t>
            </a:r>
            <a:r>
              <a:rPr lang="cs-CZ" dirty="0"/>
              <a:t>nedostatek </a:t>
            </a:r>
            <a:r>
              <a:rPr lang="cs-CZ" dirty="0" smtClean="0"/>
              <a:t>věku</a:t>
            </a:r>
            <a:endParaRPr lang="cs-CZ" dirty="0"/>
          </a:p>
          <a:p>
            <a:r>
              <a:rPr lang="cs-CZ" dirty="0" smtClean="0"/>
              <a:t>- soud </a:t>
            </a:r>
            <a:r>
              <a:rPr lang="cs-CZ" dirty="0"/>
              <a:t>pro mládež </a:t>
            </a:r>
            <a:r>
              <a:rPr lang="cs-CZ" dirty="0" smtClean="0"/>
              <a:t>může zahájit </a:t>
            </a:r>
            <a:r>
              <a:rPr lang="cs-CZ" dirty="0"/>
              <a:t>i bez </a:t>
            </a:r>
            <a:r>
              <a:rPr lang="cs-CZ" dirty="0" smtClean="0"/>
              <a:t>návrhu</a:t>
            </a:r>
            <a:endParaRPr lang="cs-CZ" dirty="0"/>
          </a:p>
          <a:p>
            <a:r>
              <a:rPr lang="cs-CZ" dirty="0" smtClean="0"/>
              <a:t>- jinou osobou či orgánem zastaví nebo soud postupuje sám (§ 90)</a:t>
            </a:r>
          </a:p>
          <a:p>
            <a:r>
              <a:rPr lang="cs-CZ" dirty="0" smtClean="0"/>
              <a:t> - Nestanoví tento zákon – použijí se na postup předpisy </a:t>
            </a:r>
            <a:r>
              <a:rPr lang="cs-CZ" dirty="0"/>
              <a:t>upravujících občanské soudní </a:t>
            </a:r>
            <a:r>
              <a:rPr lang="cs-CZ" dirty="0" smtClean="0"/>
              <a:t>řízení – OSŘ, ZZŘS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9212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- nezletilé </a:t>
            </a:r>
            <a:r>
              <a:rPr lang="cs-CZ" dirty="0"/>
              <a:t>dítě, </a:t>
            </a:r>
            <a:endParaRPr lang="cs-CZ" dirty="0" smtClean="0"/>
          </a:p>
          <a:p>
            <a:r>
              <a:rPr lang="cs-CZ" dirty="0" smtClean="0"/>
              <a:t>- příslušný </a:t>
            </a:r>
            <a:r>
              <a:rPr lang="cs-CZ" dirty="0"/>
              <a:t>orgán sociálně-právní ochrany dětí, </a:t>
            </a:r>
            <a:r>
              <a:rPr lang="cs-CZ" dirty="0" smtClean="0"/>
              <a:t>- - zákonní </a:t>
            </a:r>
            <a:r>
              <a:rPr lang="cs-CZ" dirty="0"/>
              <a:t>zástupci dítěte, </a:t>
            </a:r>
            <a:endParaRPr lang="cs-CZ" dirty="0" smtClean="0"/>
          </a:p>
          <a:p>
            <a:r>
              <a:rPr lang="cs-CZ" dirty="0" smtClean="0"/>
              <a:t>- </a:t>
            </a:r>
            <a:r>
              <a:rPr lang="cs-CZ" b="1" dirty="0" smtClean="0"/>
              <a:t>opatrovník  podle OZ (§ 858, 892 OZ)</a:t>
            </a:r>
          </a:p>
          <a:p>
            <a:r>
              <a:rPr lang="cs-CZ" dirty="0" smtClean="0"/>
              <a:t>- osoby</a:t>
            </a:r>
            <a:r>
              <a:rPr lang="cs-CZ" dirty="0"/>
              <a:t>, kterým bylo dítě svěřeno do výchovy nebo jiné obdobné péče, </a:t>
            </a:r>
            <a:endParaRPr lang="cs-CZ" dirty="0" smtClean="0"/>
          </a:p>
          <a:p>
            <a:r>
              <a:rPr lang="cs-CZ" dirty="0" smtClean="0"/>
              <a:t>- další </a:t>
            </a:r>
            <a:r>
              <a:rPr lang="cs-CZ" dirty="0"/>
              <a:t>osoby, o jejichž právech a povinnostech má být v řízení </a:t>
            </a:r>
            <a:r>
              <a:rPr lang="cs-CZ" dirty="0" smtClean="0"/>
              <a:t>jednáno,</a:t>
            </a:r>
          </a:p>
          <a:p>
            <a:r>
              <a:rPr lang="cs-CZ" dirty="0" smtClean="0"/>
              <a:t>- </a:t>
            </a:r>
            <a:r>
              <a:rPr lang="cs-CZ" dirty="0"/>
              <a:t>státní </a:t>
            </a:r>
            <a:r>
              <a:rPr lang="cs-CZ" dirty="0" smtClean="0"/>
              <a:t>zastupitelství, podalo-li </a:t>
            </a:r>
            <a:r>
              <a:rPr lang="cs-CZ" dirty="0"/>
              <a:t>návrh </a:t>
            </a:r>
            <a:endParaRPr lang="cs-CZ" dirty="0" smtClean="0"/>
          </a:p>
          <a:p>
            <a:r>
              <a:rPr lang="cs-CZ" b="1" dirty="0" smtClean="0"/>
              <a:t>Opatrovník pro trestní řízení </a:t>
            </a:r>
            <a:r>
              <a:rPr lang="cs-CZ" dirty="0" smtClean="0"/>
              <a:t>ustanovený soudem (§ 92) není účastníkem řízení </a:t>
            </a:r>
            <a:r>
              <a:rPr lang="cs-CZ" b="1" dirty="0"/>
              <a:t>R 49/2014-I. </a:t>
            </a:r>
            <a:endParaRPr lang="cs-CZ" dirty="0" smtClean="0"/>
          </a:p>
          <a:p>
            <a:r>
              <a:rPr lang="cs-CZ" dirty="0" smtClean="0"/>
              <a:t>Advokát </a:t>
            </a:r>
            <a:r>
              <a:rPr lang="cs-CZ" dirty="0"/>
              <a:t>tu vykonává svá oprávnění i po dosažení zletilosti dítěte až do skončení řízení ve věci dítěte mladšího patnácti </a:t>
            </a:r>
            <a:r>
              <a:rPr lang="cs-CZ" dirty="0" smtClean="0"/>
              <a:t>let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Účastníci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965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 a) výchovnou povinnost,</a:t>
            </a:r>
          </a:p>
          <a:p>
            <a:r>
              <a:rPr lang="cs-CZ" dirty="0"/>
              <a:t> b) výchovné omezení,</a:t>
            </a:r>
          </a:p>
          <a:p>
            <a:r>
              <a:rPr lang="cs-CZ" dirty="0"/>
              <a:t> c) napomenutí s výstrahou,</a:t>
            </a:r>
          </a:p>
          <a:p>
            <a:r>
              <a:rPr lang="cs-CZ" dirty="0"/>
              <a:t> d) zařazení do terapeutického, psychologického nebo jiného vhodného výchovného programu ve středisku výchovné </a:t>
            </a:r>
            <a:r>
              <a:rPr lang="cs-CZ" dirty="0" smtClean="0"/>
              <a:t>péče</a:t>
            </a:r>
            <a:endParaRPr lang="cs-CZ" dirty="0"/>
          </a:p>
          <a:p>
            <a:r>
              <a:rPr lang="cs-CZ" dirty="0"/>
              <a:t> e) dohled probačního úředníka,</a:t>
            </a:r>
          </a:p>
          <a:p>
            <a:r>
              <a:rPr lang="cs-CZ" dirty="0"/>
              <a:t> f) ochrannou výchovu,</a:t>
            </a:r>
          </a:p>
          <a:p>
            <a:r>
              <a:rPr lang="cs-CZ" dirty="0"/>
              <a:t> g) ochranné </a:t>
            </a:r>
            <a:r>
              <a:rPr lang="cs-CZ" dirty="0" smtClean="0"/>
              <a:t>léčení</a:t>
            </a:r>
          </a:p>
          <a:p>
            <a:r>
              <a:rPr lang="cs-CZ" dirty="0" smtClean="0"/>
              <a:t>- uložit </a:t>
            </a:r>
            <a:r>
              <a:rPr lang="cs-CZ" dirty="0"/>
              <a:t>až do dovršení osmnácti let </a:t>
            </a:r>
            <a:r>
              <a:rPr lang="cs-CZ" dirty="0" smtClean="0"/>
              <a:t>věku </a:t>
            </a:r>
          </a:p>
          <a:p>
            <a:r>
              <a:rPr lang="cs-CZ" dirty="0" smtClean="0"/>
              <a:t>R </a:t>
            </a:r>
            <a:r>
              <a:rPr lang="cs-CZ" b="1" dirty="0" smtClean="0"/>
              <a:t>65/2013 </a:t>
            </a:r>
            <a:endParaRPr lang="cs-CZ" dirty="0" smtClean="0"/>
          </a:p>
          <a:p>
            <a:r>
              <a:rPr lang="cs-CZ" dirty="0" smtClean="0"/>
              <a:t> - výjimka ochranné </a:t>
            </a:r>
            <a:r>
              <a:rPr lang="cs-CZ" dirty="0"/>
              <a:t>léčení, které lze uložit a vykonávat i po dovršení osmnácti let věku </a:t>
            </a:r>
            <a:r>
              <a:rPr lang="cs-CZ" dirty="0" smtClean="0"/>
              <a:t>dítěte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r>
              <a:rPr lang="cs-CZ" dirty="0" smtClean="0"/>
              <a:t>Opatření § 93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2714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-  obligatorně  -spáchalo </a:t>
            </a:r>
            <a:r>
              <a:rPr lang="cs-CZ" dirty="0"/>
              <a:t>čin, za nějž trestní zákoník dovoluje uložení výjimečného trestu, a které v době spáchání činu dovršilo dvanáctý rok svého věku a bylo mladší patnácti </a:t>
            </a:r>
            <a:r>
              <a:rPr lang="cs-CZ" dirty="0" smtClean="0"/>
              <a:t>let</a:t>
            </a:r>
            <a:endParaRPr lang="cs-CZ" dirty="0"/>
          </a:p>
          <a:p>
            <a:r>
              <a:rPr lang="cs-CZ" dirty="0" smtClean="0"/>
              <a:t> - fakultativně - dítěti</a:t>
            </a:r>
            <a:r>
              <a:rPr lang="cs-CZ" dirty="0"/>
              <a:t>, které v době spáchání činu bylo mladší patnácti let, odůvodňuje-li to povaha spáchaného činu jinak trestného a je-li to nezbytně nutné k zajištění jeho řádné </a:t>
            </a:r>
            <a:r>
              <a:rPr lang="cs-CZ" dirty="0" smtClean="0"/>
              <a:t>výchovy</a:t>
            </a:r>
          </a:p>
          <a:p>
            <a:r>
              <a:rPr lang="cs-CZ" dirty="0" smtClean="0"/>
              <a:t>- je nejpřísnějším </a:t>
            </a:r>
            <a:r>
              <a:rPr lang="cs-CZ" dirty="0"/>
              <a:t>opatřením, </a:t>
            </a:r>
            <a:endParaRPr lang="cs-CZ" dirty="0" smtClean="0"/>
          </a:p>
          <a:p>
            <a:r>
              <a:rPr lang="cs-CZ" dirty="0" smtClean="0"/>
              <a:t>- sankčním i </a:t>
            </a:r>
            <a:r>
              <a:rPr lang="cs-CZ" dirty="0"/>
              <a:t>prevenční prvek, jímž je ochrana společnosti před trestně neodpovědnými dětmi, které mohou v případě pobytu na svobodě být i nadále ostatním občanům </a:t>
            </a:r>
            <a:r>
              <a:rPr lang="cs-CZ" dirty="0" smtClean="0"/>
              <a:t>nebezpeční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Ochranná výchova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823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- na </a:t>
            </a:r>
            <a:r>
              <a:rPr lang="cs-CZ" dirty="0"/>
              <a:t>základě výsledků předchozího vyšetření duševního stavu dítěte (§ </a:t>
            </a:r>
            <a:r>
              <a:rPr lang="cs-CZ" dirty="0" smtClean="0"/>
              <a:t>58), </a:t>
            </a:r>
          </a:p>
          <a:p>
            <a:r>
              <a:rPr lang="cs-CZ" dirty="0" smtClean="0"/>
              <a:t>jestliže spáchalo čin jinak trestný</a:t>
            </a:r>
            <a:endParaRPr lang="cs-CZ" dirty="0"/>
          </a:p>
          <a:p>
            <a:r>
              <a:rPr lang="cs-CZ" dirty="0" smtClean="0"/>
              <a:t>- ve </a:t>
            </a:r>
            <a:r>
              <a:rPr lang="cs-CZ" dirty="0"/>
              <a:t>stavu vyvolaném duševní poruchou, nebo</a:t>
            </a:r>
          </a:p>
          <a:p>
            <a:r>
              <a:rPr lang="cs-CZ" dirty="0" smtClean="0"/>
              <a:t>- pod </a:t>
            </a:r>
            <a:r>
              <a:rPr lang="cs-CZ" dirty="0"/>
              <a:t>vlivem návykové látky nebo v souvislosti s jejím zneužíváním, jde-li o dítě, které se oddává zneužívání takové látky,</a:t>
            </a:r>
          </a:p>
          <a:p>
            <a:r>
              <a:rPr lang="cs-CZ" dirty="0"/>
              <a:t> a jeho pobyt na svobodě bez uložení ochranného léčení je </a:t>
            </a:r>
            <a:r>
              <a:rPr lang="cs-CZ" dirty="0" smtClean="0"/>
              <a:t>nebezpečný</a:t>
            </a:r>
            <a:endParaRPr lang="cs-CZ" dirty="0"/>
          </a:p>
          <a:p>
            <a:r>
              <a:rPr lang="cs-CZ" dirty="0" smtClean="0"/>
              <a:t>- </a:t>
            </a:r>
            <a:r>
              <a:rPr lang="cs-CZ" dirty="0"/>
              <a:t>ústavní nebo </a:t>
            </a:r>
            <a:r>
              <a:rPr lang="cs-CZ" dirty="0" smtClean="0"/>
              <a:t>ambulantní</a:t>
            </a:r>
          </a:p>
          <a:p>
            <a:r>
              <a:rPr lang="cs-CZ" dirty="0" smtClean="0"/>
              <a:t>- ústavní </a:t>
            </a:r>
            <a:r>
              <a:rPr lang="cs-CZ" dirty="0"/>
              <a:t>léčení může soud pro mládež změnit dodatečně na léčení ambulantní a </a:t>
            </a:r>
            <a:r>
              <a:rPr lang="cs-CZ" dirty="0" smtClean="0"/>
              <a:t>naopak</a:t>
            </a:r>
          </a:p>
          <a:p>
            <a:r>
              <a:rPr lang="cs-CZ" dirty="0" smtClean="0"/>
              <a:t>- potrvá</a:t>
            </a:r>
            <a:r>
              <a:rPr lang="cs-CZ" dirty="0"/>
              <a:t>, dokud to vyžaduje jeho </a:t>
            </a:r>
            <a:r>
              <a:rPr lang="cs-CZ" dirty="0" smtClean="0"/>
              <a:t>účel</a:t>
            </a:r>
          </a:p>
          <a:p>
            <a:r>
              <a:rPr lang="cs-CZ" dirty="0" smtClean="0"/>
              <a:t>- přezkoumání jednou </a:t>
            </a:r>
            <a:r>
              <a:rPr lang="cs-CZ" dirty="0"/>
              <a:t>za dvanáct </a:t>
            </a:r>
            <a:r>
              <a:rPr lang="cs-CZ" dirty="0" smtClean="0"/>
              <a:t>měsíců, </a:t>
            </a:r>
            <a:r>
              <a:rPr lang="cs-CZ" dirty="0"/>
              <a:t>zda důvody pro další pokračování ochranného léčení trvají, jinak je </a:t>
            </a:r>
            <a:r>
              <a:rPr lang="cs-CZ" dirty="0" smtClean="0"/>
              <a:t>zruší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Ochranné léčení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0454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§ 95a speciální ustanovení</a:t>
            </a:r>
          </a:p>
          <a:p>
            <a:r>
              <a:rPr lang="cs-CZ" dirty="0" smtClean="0"/>
              <a:t>- nařídí </a:t>
            </a:r>
            <a:r>
              <a:rPr lang="cs-CZ" dirty="0"/>
              <a:t>soud pro mládež zdravotnickému zařízení</a:t>
            </a:r>
            <a:r>
              <a:rPr lang="cs-CZ" dirty="0" smtClean="0"/>
              <a:t>,</a:t>
            </a:r>
          </a:p>
          <a:p>
            <a:r>
              <a:rPr lang="cs-CZ" dirty="0" smtClean="0"/>
              <a:t>- lze nechat dodat </a:t>
            </a:r>
            <a:r>
              <a:rPr lang="cs-CZ" dirty="0"/>
              <a:t>do zdravotnického </a:t>
            </a:r>
            <a:r>
              <a:rPr lang="cs-CZ" dirty="0" smtClean="0"/>
              <a:t>zařízení</a:t>
            </a:r>
          </a:p>
          <a:p>
            <a:r>
              <a:rPr lang="cs-CZ" dirty="0" smtClean="0"/>
              <a:t>- lze předvést </a:t>
            </a:r>
            <a:r>
              <a:rPr lang="cs-CZ" dirty="0"/>
              <a:t>v součinnosti s příslušnými státními </a:t>
            </a:r>
            <a:r>
              <a:rPr lang="cs-CZ" dirty="0" smtClean="0"/>
              <a:t>orgány</a:t>
            </a:r>
            <a:endParaRPr lang="cs-CZ" dirty="0"/>
          </a:p>
          <a:p>
            <a:r>
              <a:rPr lang="cs-CZ" dirty="0" smtClean="0"/>
              <a:t>- o průběhu léčení nebo jeho změnách zdravotnické zařízení podává soud zprávy a činí návrhy na jeho změnu</a:t>
            </a:r>
          </a:p>
          <a:p>
            <a:r>
              <a:rPr lang="cs-CZ" dirty="0" smtClean="0"/>
              <a:t>-  o změně </a:t>
            </a:r>
            <a:r>
              <a:rPr lang="cs-CZ" dirty="0"/>
              <a:t>způsobu výkonu ochranného léčení rozhoduje soud </a:t>
            </a:r>
            <a:r>
              <a:rPr lang="cs-CZ" dirty="0" smtClean="0"/>
              <a:t>na </a:t>
            </a:r>
            <a:r>
              <a:rPr lang="cs-CZ" dirty="0"/>
              <a:t>návrh </a:t>
            </a:r>
            <a:r>
              <a:rPr lang="cs-CZ" dirty="0" smtClean="0"/>
              <a:t>– i příslušného </a:t>
            </a:r>
            <a:r>
              <a:rPr lang="cs-CZ" dirty="0"/>
              <a:t>orgánu sociálně-právní ochrany </a:t>
            </a:r>
            <a:r>
              <a:rPr lang="cs-CZ" dirty="0" smtClean="0"/>
              <a:t>dětí</a:t>
            </a:r>
            <a:endParaRPr lang="cs-CZ" dirty="0"/>
          </a:p>
          <a:p>
            <a:r>
              <a:rPr lang="cs-CZ" dirty="0" smtClean="0"/>
              <a:t> - soud nejméně 1x </a:t>
            </a:r>
            <a:r>
              <a:rPr lang="cs-CZ" dirty="0"/>
              <a:t>za dvanáct měsíců </a:t>
            </a:r>
            <a:r>
              <a:rPr lang="cs-CZ" dirty="0" smtClean="0"/>
              <a:t>přezkoumá</a:t>
            </a:r>
            <a:r>
              <a:rPr lang="cs-CZ" dirty="0"/>
              <a:t>, zda důvody pro jeho další pokračování </a:t>
            </a:r>
            <a:r>
              <a:rPr lang="cs-CZ" dirty="0" smtClean="0"/>
              <a:t>trvají</a:t>
            </a:r>
          </a:p>
          <a:p>
            <a:r>
              <a:rPr lang="cs-CZ" dirty="0" smtClean="0"/>
              <a:t>- rozhoduje o dalším </a:t>
            </a:r>
            <a:r>
              <a:rPr lang="cs-CZ" dirty="0"/>
              <a:t>pokračování </a:t>
            </a:r>
            <a:r>
              <a:rPr lang="cs-CZ" dirty="0" smtClean="0"/>
              <a:t>nebo </a:t>
            </a:r>
            <a:r>
              <a:rPr lang="cs-CZ" dirty="0"/>
              <a:t>o </a:t>
            </a:r>
            <a:r>
              <a:rPr lang="cs-CZ" dirty="0" smtClean="0"/>
              <a:t>zrušení</a:t>
            </a: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Výkon ochranného léčení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2001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</a:t>
            </a:r>
            <a:r>
              <a:rPr lang="cs-CZ" dirty="0" smtClean="0"/>
              <a:t>ohled </a:t>
            </a:r>
            <a:r>
              <a:rPr lang="cs-CZ" dirty="0"/>
              <a:t>probačního úředníka </a:t>
            </a:r>
            <a:endParaRPr lang="cs-CZ" dirty="0" smtClean="0"/>
          </a:p>
          <a:p>
            <a:r>
              <a:rPr lang="cs-CZ" dirty="0" smtClean="0"/>
              <a:t>- přiměřeně § </a:t>
            </a:r>
            <a:r>
              <a:rPr lang="cs-CZ" dirty="0"/>
              <a:t>16 odst. 1, 2 a 3 a § 80 odst. 1, 3, 4 a </a:t>
            </a:r>
            <a:r>
              <a:rPr lang="cs-CZ" dirty="0" smtClean="0"/>
              <a:t>5 Výchovné povinnosti, výchovná </a:t>
            </a:r>
            <a:r>
              <a:rPr lang="cs-CZ" dirty="0"/>
              <a:t>omezení a napomenutí s </a:t>
            </a:r>
            <a:r>
              <a:rPr lang="cs-CZ" dirty="0" smtClean="0"/>
              <a:t>     	výstrahou přiměřeně - § </a:t>
            </a:r>
            <a:r>
              <a:rPr lang="cs-CZ" dirty="0"/>
              <a:t>18, 19 a </a:t>
            </a:r>
            <a:r>
              <a:rPr lang="cs-CZ" dirty="0" smtClean="0"/>
              <a:t>20 </a:t>
            </a:r>
          </a:p>
          <a:p>
            <a:pPr marL="109728" indent="0">
              <a:buNone/>
            </a:pPr>
            <a:r>
              <a:rPr lang="cs-CZ" dirty="0" smtClean="0"/>
              <a:t>Může </a:t>
            </a:r>
            <a:r>
              <a:rPr lang="cs-CZ" dirty="0"/>
              <a:t>být současně uloženo i více opatření, je-li to potřebné k dosažení účelu tohoto zákona (§ 1 odst. </a:t>
            </a:r>
            <a:r>
              <a:rPr lang="cs-CZ" dirty="0" smtClean="0"/>
              <a:t>2</a:t>
            </a:r>
            <a:endParaRPr lang="cs-CZ" dirty="0"/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Forma rozhodnutí: </a:t>
            </a:r>
          </a:p>
          <a:p>
            <a:pPr marL="109728" indent="0">
              <a:buNone/>
            </a:pPr>
            <a:r>
              <a:rPr lang="cs-CZ" dirty="0" smtClean="0"/>
              <a:t>	- rozsudkem - u </a:t>
            </a:r>
            <a:r>
              <a:rPr lang="cs-CZ" dirty="0"/>
              <a:t>uložení </a:t>
            </a:r>
            <a:r>
              <a:rPr lang="cs-CZ" dirty="0" smtClean="0"/>
              <a:t>opatření. </a:t>
            </a:r>
            <a:r>
              <a:rPr lang="cs-CZ" dirty="0"/>
              <a:t>O zamítnutí </a:t>
            </a:r>
            <a:endParaRPr lang="cs-CZ" dirty="0" smtClean="0"/>
          </a:p>
          <a:p>
            <a:pPr marL="393192" lvl="1" indent="0">
              <a:buNone/>
            </a:pPr>
            <a:r>
              <a:rPr lang="cs-CZ" sz="2600" dirty="0" smtClean="0"/>
              <a:t>       - </a:t>
            </a:r>
            <a:r>
              <a:rPr lang="cs-CZ" sz="2600" dirty="0"/>
              <a:t>usnesením </a:t>
            </a:r>
            <a:r>
              <a:rPr lang="cs-CZ" sz="2600" dirty="0" smtClean="0"/>
              <a:t>- o </a:t>
            </a:r>
            <a:r>
              <a:rPr lang="cs-CZ" sz="2600" dirty="0"/>
              <a:t>zastavení řízení, </a:t>
            </a:r>
            <a:endParaRPr lang="cs-CZ" sz="2600" dirty="0" smtClean="0"/>
          </a:p>
          <a:p>
            <a:r>
              <a:rPr lang="cs-CZ" sz="2600" dirty="0"/>
              <a:t> </a:t>
            </a:r>
            <a:r>
              <a:rPr lang="cs-CZ" sz="2600" dirty="0" smtClean="0"/>
              <a:t>                           - o </a:t>
            </a:r>
            <a:r>
              <a:rPr lang="cs-CZ" sz="2600" dirty="0"/>
              <a:t>upuštění od uložení opatření, </a:t>
            </a:r>
            <a:endParaRPr lang="cs-CZ" sz="2600" dirty="0" smtClean="0"/>
          </a:p>
          <a:p>
            <a:pPr marL="393192" lvl="1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                    - o </a:t>
            </a:r>
            <a:r>
              <a:rPr lang="cs-CZ" sz="2600" dirty="0"/>
              <a:t>změně uloženého opatření </a:t>
            </a:r>
            <a:endParaRPr lang="cs-CZ" sz="2600" dirty="0" smtClean="0"/>
          </a:p>
          <a:p>
            <a:pPr marL="393192" lvl="1" indent="0">
              <a:buNone/>
            </a:pPr>
            <a:r>
              <a:rPr lang="cs-CZ" sz="2600" dirty="0"/>
              <a:t>	</a:t>
            </a:r>
            <a:r>
              <a:rPr lang="cs-CZ" sz="2600" dirty="0" smtClean="0"/>
              <a:t>	            - o zrušení</a:t>
            </a:r>
          </a:p>
          <a:p>
            <a:pPr marL="393192" lvl="1" indent="0">
              <a:buNone/>
            </a:pPr>
            <a:r>
              <a:rPr lang="cs-CZ" b="1" dirty="0"/>
              <a:t>R 25/2011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Ukládání dalších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8556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/>
              <a:t>- Dítě nemusí být vyslechnuto</a:t>
            </a:r>
            <a:r>
              <a:rPr lang="cs-CZ" sz="2000" dirty="0"/>
              <a:t>, bylo-li jeho </a:t>
            </a:r>
            <a:r>
              <a:rPr lang="cs-CZ" sz="2000" dirty="0" smtClean="0"/>
              <a:t>jednání prokázáno jiným způsobem </a:t>
            </a:r>
          </a:p>
          <a:p>
            <a:r>
              <a:rPr lang="cs-CZ" sz="2000" dirty="0" smtClean="0"/>
              <a:t>- musí </a:t>
            </a:r>
            <a:r>
              <a:rPr lang="cs-CZ" sz="2000" dirty="0"/>
              <a:t>být vždy </a:t>
            </a:r>
            <a:r>
              <a:rPr lang="cs-CZ" sz="2000" dirty="0" smtClean="0"/>
              <a:t>zjištěn jeho názor</a:t>
            </a:r>
            <a:endParaRPr lang="cs-CZ" sz="2000" dirty="0"/>
          </a:p>
          <a:p>
            <a:r>
              <a:rPr lang="cs-CZ" sz="2000" dirty="0" smtClean="0"/>
              <a:t> zásadně se koná s vyloučením </a:t>
            </a:r>
            <a:r>
              <a:rPr lang="cs-CZ" sz="2000" dirty="0"/>
              <a:t>veřejnosti; účast při jednání soud pro mládež vždy povolí úředníkům Probační a mediační </a:t>
            </a:r>
            <a:r>
              <a:rPr lang="cs-CZ" sz="2000" dirty="0" smtClean="0"/>
              <a:t>služby</a:t>
            </a:r>
            <a:endParaRPr lang="cs-CZ" sz="2000" dirty="0"/>
          </a:p>
          <a:p>
            <a:r>
              <a:rPr lang="cs-CZ" sz="2000" dirty="0" smtClean="0"/>
              <a:t>Užije se § </a:t>
            </a:r>
            <a:r>
              <a:rPr lang="cs-CZ" sz="2000" dirty="0"/>
              <a:t>52 až 54 </a:t>
            </a:r>
            <a:r>
              <a:rPr lang="cs-CZ" sz="2000" dirty="0" smtClean="0"/>
              <a:t>obdobně</a:t>
            </a:r>
            <a:r>
              <a:rPr lang="cs-CZ" sz="2000" dirty="0"/>
              <a:t> </a:t>
            </a:r>
            <a:r>
              <a:rPr lang="cs-CZ" sz="2000" dirty="0" smtClean="0"/>
              <a:t>(§ 92)</a:t>
            </a:r>
          </a:p>
          <a:p>
            <a:endParaRPr lang="cs-CZ" sz="2000" dirty="0"/>
          </a:p>
          <a:p>
            <a:pPr algn="just"/>
            <a:r>
              <a:rPr lang="cs-CZ" sz="2000" dirty="0" smtClean="0"/>
              <a:t>- Výsledek </a:t>
            </a:r>
            <a:r>
              <a:rPr lang="cs-CZ" sz="2000" dirty="0"/>
              <a:t>řízení o uložení opatření </a:t>
            </a:r>
            <a:r>
              <a:rPr lang="cs-CZ" sz="2000" dirty="0" smtClean="0"/>
              <a:t>může </a:t>
            </a:r>
            <a:r>
              <a:rPr lang="cs-CZ" sz="2000" dirty="0"/>
              <a:t>být uveřejněn ve veřejných sdělovacích prostředcích jen po právní moci rozhodnutí, </a:t>
            </a:r>
            <a:r>
              <a:rPr lang="cs-CZ" sz="2000" dirty="0" smtClean="0"/>
              <a:t>a </a:t>
            </a:r>
            <a:r>
              <a:rPr lang="cs-CZ" sz="2000" dirty="0"/>
              <a:t>jen bez uvedení jména a příjmení dítěte, dalších účastníků řízení a jejich opatrovníků nebo jiných zástupců.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- Výjimky </a:t>
            </a:r>
            <a:r>
              <a:rPr lang="cs-CZ" sz="2000" dirty="0"/>
              <a:t>ze zákazů uveřejnění uvedených v odstavci 1 může povolit v odůvodněných případech soud pro </a:t>
            </a:r>
            <a:r>
              <a:rPr lang="cs-CZ" sz="2000" dirty="0" smtClean="0"/>
              <a:t>mládež (§ 94)</a:t>
            </a:r>
            <a:endParaRPr lang="cs-CZ" sz="2000" dirty="0"/>
          </a:p>
          <a:p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2064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Trestní odpovědnost u trestných činů (provinění) u </a:t>
            </a:r>
            <a:r>
              <a:rPr lang="cs-CZ" u="sng" dirty="0" smtClean="0"/>
              <a:t>pokračování </a:t>
            </a:r>
            <a:r>
              <a:rPr lang="cs-CZ" dirty="0" smtClean="0"/>
              <a:t>v trestném činu, </a:t>
            </a:r>
            <a:r>
              <a:rPr lang="cs-CZ" dirty="0"/>
              <a:t>(</a:t>
            </a:r>
            <a:r>
              <a:rPr lang="cs-CZ" dirty="0" smtClean="0"/>
              <a:t>tvoří z hlediska trestního práva jeden skutek ukončen posledním dílčím činem, </a:t>
            </a:r>
            <a:r>
              <a:rPr lang="cs-CZ" u="sng" dirty="0" smtClean="0"/>
              <a:t>hromadných </a:t>
            </a:r>
            <a:r>
              <a:rPr lang="cs-CZ" dirty="0" smtClean="0"/>
              <a:t>– poslední akt,  a </a:t>
            </a:r>
            <a:r>
              <a:rPr lang="cs-CZ" u="sng" dirty="0" smtClean="0"/>
              <a:t>trvacích </a:t>
            </a:r>
            <a:r>
              <a:rPr lang="cs-CZ" dirty="0" smtClean="0"/>
              <a:t>ukončení jednání)</a:t>
            </a:r>
            <a:r>
              <a:rPr lang="cs-CZ" u="sng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vztahuje se trestní odpovědnost pouze na období  po dovršení patnáctého roku věku, byť by jinak bylo součástí pokračování v trestném činu, apod.</a:t>
            </a:r>
          </a:p>
          <a:p>
            <a:r>
              <a:rPr lang="cs-CZ" dirty="0" smtClean="0"/>
              <a:t>Za tu část těchto trestných činů, které trvají delší dobu, nemůže být takové dítě z důvodu nedostatku věku trestně odpovědné, a proto nese trestní odpovědnost jen za tu část, kterou spáchal po 15. roku</a:t>
            </a:r>
          </a:p>
          <a:p>
            <a:r>
              <a:rPr lang="cs-CZ" dirty="0" smtClean="0"/>
              <a:t>(podle § 2 odst. 4 TZ , kdy bylo jednáno, kdy byl povinen plnit – není rozhodné, kdy nastane následek)</a:t>
            </a:r>
          </a:p>
          <a:p>
            <a:r>
              <a:rPr lang="cs-CZ" dirty="0" smtClean="0"/>
              <a:t>Páchal-li však mladistvý trestnou činnost  jako mladistvý a ukončil ji po 18. věku, posuzuje se za vše jako dospělý (zohlední se to jen v trestu)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Provinění hromadná, trvací a pokračování v provinění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265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sz="2600" dirty="0" smtClean="0"/>
              <a:t>  : protiprávní čin – </a:t>
            </a:r>
            <a:r>
              <a:rPr lang="cs-CZ" sz="2600" u="sng" dirty="0" smtClean="0"/>
              <a:t>provinění</a:t>
            </a:r>
            <a:r>
              <a:rPr lang="cs-CZ" sz="2600" dirty="0" smtClean="0"/>
              <a:t> (§ 6)</a:t>
            </a:r>
          </a:p>
          <a:p>
            <a:pPr>
              <a:buNone/>
            </a:pPr>
            <a:r>
              <a:rPr lang="cs-CZ" sz="2600" dirty="0" smtClean="0"/>
              <a:t>                          -  trestný čin nebo </a:t>
            </a:r>
            <a:r>
              <a:rPr lang="cs-CZ" sz="2600" u="sng" dirty="0" smtClean="0"/>
              <a:t>čin jinak trestný </a:t>
            </a:r>
            <a:r>
              <a:rPr lang="cs-CZ" sz="2600" dirty="0" smtClean="0"/>
              <a:t>(§ 89 ZSM, § 5 odst. 2 ZSM § 12 TZ, </a:t>
            </a:r>
            <a:r>
              <a:rPr lang="cs-CZ" sz="2600" b="1" dirty="0" smtClean="0"/>
              <a:t>R 49/2014-II</a:t>
            </a:r>
            <a:r>
              <a:rPr lang="cs-CZ" sz="2600" dirty="0" smtClean="0"/>
              <a:t>.</a:t>
            </a:r>
          </a:p>
          <a:p>
            <a:pPr>
              <a:buNone/>
            </a:pPr>
            <a:r>
              <a:rPr lang="cs-CZ" sz="2600" dirty="0" smtClean="0"/>
              <a:t>   :</a:t>
            </a:r>
            <a:r>
              <a:rPr lang="cs-CZ" sz="2600" u="sng" dirty="0" smtClean="0"/>
              <a:t>opatřeními-</a:t>
            </a:r>
            <a:r>
              <a:rPr lang="cs-CZ" sz="2600" dirty="0" smtClean="0"/>
              <a:t> výchovná opatření (§ 15 až 20)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ochranná opatření (§ 21 až 23)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trestní opatření (§ 24 až 35)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opatření  (§ 93)			</a:t>
            </a:r>
          </a:p>
          <a:p>
            <a:pPr>
              <a:buFontTx/>
              <a:buChar char="-"/>
            </a:pPr>
            <a:r>
              <a:rPr lang="cs-CZ" sz="2600" dirty="0" smtClean="0"/>
              <a:t>: orgány činné podle ZSM -policejní </a:t>
            </a:r>
            <a:r>
              <a:rPr lang="cs-CZ" sz="2600" dirty="0" err="1" smtClean="0"/>
              <a:t>org</a:t>
            </a:r>
            <a:r>
              <a:rPr lang="cs-CZ" sz="2600" dirty="0" smtClean="0"/>
              <a:t>., státní zástupci a soudy pro ml.</a:t>
            </a:r>
          </a:p>
          <a:p>
            <a:pPr>
              <a:buNone/>
            </a:pPr>
            <a:r>
              <a:rPr lang="cs-CZ" sz="2600" dirty="0" smtClean="0"/>
              <a:t>    : </a:t>
            </a:r>
            <a:r>
              <a:rPr lang="cs-CZ" sz="2600" u="sng" dirty="0" smtClean="0"/>
              <a:t>soud pro mládež  </a:t>
            </a:r>
            <a:r>
              <a:rPr lang="cs-CZ" sz="2600" dirty="0" smtClean="0"/>
              <a:t>(§ 4) - zvláštní senát, předseda senátu, samosoudce  - </a:t>
            </a:r>
            <a:r>
              <a:rPr lang="cs-CZ" sz="2400" b="1" dirty="0" smtClean="0"/>
              <a:t>R 42/2016-I.</a:t>
            </a:r>
            <a:endParaRPr lang="cs-CZ" sz="2400" dirty="0"/>
          </a:p>
          <a:p>
            <a:pPr>
              <a:buNone/>
            </a:pPr>
            <a:endParaRPr lang="cs-CZ" sz="2600" dirty="0" smtClean="0"/>
          </a:p>
          <a:p>
            <a:pPr>
              <a:buNone/>
            </a:pPr>
            <a:r>
              <a:rPr lang="cs-CZ" sz="2600" dirty="0" smtClean="0"/>
              <a:t> 	: obecným soudem  - neprojednává protiprávní činy mládeže</a:t>
            </a:r>
            <a:r>
              <a:rPr lang="cs-CZ" b="1" dirty="0"/>
              <a:t> R 16/2006 </a:t>
            </a:r>
            <a:endParaRPr lang="cs-CZ" b="1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pojmy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48056" y="141763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Z</a:t>
            </a:r>
            <a:r>
              <a:rPr lang="cs-CZ" dirty="0" smtClean="0"/>
              <a:t>ásada </a:t>
            </a:r>
            <a:r>
              <a:rPr lang="cs-CZ" u="sng" dirty="0" smtClean="0"/>
              <a:t>zákonnosti</a:t>
            </a:r>
            <a:r>
              <a:rPr lang="cs-CZ" dirty="0" smtClean="0"/>
              <a:t> – jen zákon ZSM vymezuje provinění, čin jinak trestný, sankce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ekonomie trestní represe </a:t>
            </a:r>
            <a:r>
              <a:rPr lang="cs-CZ" dirty="0" smtClean="0"/>
              <a:t>– jen včasné rozhodnutí splňuje  účel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přiměřenosti </a:t>
            </a:r>
            <a:r>
              <a:rPr lang="cs-CZ" dirty="0" smtClean="0"/>
              <a:t>opatření – opatření musí být adekvátní osobě  ml. (rozumová a mravní vyspělost), povaze a závažnosti činu (forma zavinění, pohnutka záměr, způsob provedení,  následky, okolnosti za </a:t>
            </a:r>
            <a:r>
              <a:rPr lang="cs-CZ" dirty="0"/>
              <a:t>n</a:t>
            </a:r>
            <a:r>
              <a:rPr lang="cs-CZ" dirty="0" smtClean="0"/>
              <a:t>ichž byl spáchán). Zákaz diskriminace</a:t>
            </a:r>
          </a:p>
          <a:p>
            <a:r>
              <a:rPr lang="cs-CZ" dirty="0" smtClean="0"/>
              <a:t>Zvláštní </a:t>
            </a:r>
            <a:r>
              <a:rPr lang="cs-CZ" u="sng" dirty="0" smtClean="0"/>
              <a:t>požadavky na řízení </a:t>
            </a:r>
            <a:r>
              <a:rPr lang="cs-CZ" dirty="0" smtClean="0"/>
              <a:t>vedené proti dětem (zjistit příčiny, snaha náležitě vše objasnit působit preventivně</a:t>
            </a:r>
          </a:p>
          <a:p>
            <a:r>
              <a:rPr lang="cs-CZ" u="sng" dirty="0" smtClean="0"/>
              <a:t>Ochrana soukromí (</a:t>
            </a:r>
            <a:r>
              <a:rPr lang="cs-CZ" dirty="0" smtClean="0"/>
              <a:t>ochrana osobních údajům, nezveřejňování žádných informací  - kromě potřeb trestního řízení)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včasnosti a rychlosti</a:t>
            </a:r>
            <a:r>
              <a:rPr lang="cs-CZ" dirty="0" smtClean="0"/>
              <a:t> – právo na projednání věci bez zbytečného odkladu – čl. 38/2 LPS, čl. 6/1 EÚLP</a:t>
            </a:r>
          </a:p>
          <a:p>
            <a:r>
              <a:rPr lang="cs-CZ" b="1" dirty="0" smtClean="0"/>
              <a:t>R </a:t>
            </a:r>
            <a:r>
              <a:rPr lang="cs-CZ" b="1" dirty="0"/>
              <a:t>44/2009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Ochrana poškozených – zákon o obětech TČ, č. 45/2013 Sb.</a:t>
            </a:r>
          </a:p>
          <a:p>
            <a:r>
              <a:rPr lang="cs-CZ" dirty="0" smtClean="0"/>
              <a:t>Zvláštní průprava osob konajících řízení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§ 3    Základní zásady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3739</TotalTime>
  <Words>6246</Words>
  <Application>Microsoft Office PowerPoint</Application>
  <PresentationFormat>Předvádění na obrazovce (4:3)</PresentationFormat>
  <Paragraphs>597</Paragraphs>
  <Slides>69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69</vt:i4>
      </vt:variant>
    </vt:vector>
  </HeadingPairs>
  <TitlesOfParts>
    <vt:vector size="70" baseType="lpstr">
      <vt:lpstr>Shluk</vt:lpstr>
      <vt:lpstr>SOUDNICTVÍ VE VĚCECH MLÁDEŽE  z hlediska rozhodovací praxe Nejvyššího soudu se zaměřením na obhajobu mladistvých</vt:lpstr>
      <vt:lpstr>Z historie</vt:lpstr>
      <vt:lpstr>Zákon č. 218/2003 Sb. a jeho členění</vt:lpstr>
      <vt:lpstr> Podkladem jsou mezinárodní akty a úmluvy </vt:lpstr>
      <vt:lpstr>§ 1 účel zákona </vt:lpstr>
      <vt:lpstr>§ 2 vymezení základních pojmů</vt:lpstr>
      <vt:lpstr>Provinění hromadná, trvací a pokračování v provinění</vt:lpstr>
      <vt:lpstr>Další pojmy</vt:lpstr>
      <vt:lpstr>  § 3    Základní zásady </vt:lpstr>
      <vt:lpstr> Podmíněná (relativní) příčetnost    </vt:lpstr>
      <vt:lpstr>§ 6 provinění</vt:lpstr>
      <vt:lpstr>Zánik trestní odpovědnosti</vt:lpstr>
      <vt:lpstr> Opatření ukládaná mladistvým </vt:lpstr>
      <vt:lpstr>§ 15 výchovná opatření</vt:lpstr>
      <vt:lpstr>Druhy výchovných opatření § 15</vt:lpstr>
      <vt:lpstr>§ 16 dohled probačního úředníka</vt:lpstr>
      <vt:lpstr>Povinnosti mladistvého v rámci dohledu probačního úředníka</vt:lpstr>
      <vt:lpstr>§ 17 probační program</vt:lpstr>
      <vt:lpstr>§ 18 výchovné povinnosti</vt:lpstr>
      <vt:lpstr>§ 19 výchovná omezení § 20 napomenutí s výstrahou</vt:lpstr>
      <vt:lpstr>Ochranná opatření</vt:lpstr>
      <vt:lpstr>§ 22 ochranná výchova </vt:lpstr>
      <vt:lpstr>Trestní opatření</vt:lpstr>
      <vt:lpstr>Okolnosti, k nimž soud přihlíží při ukládání trestních opatření </vt:lpstr>
      <vt:lpstr>Trestní opatření</vt:lpstr>
      <vt:lpstr>  Peněžité opatření § 27 až 30 ZSM –za podmínek podle § 67 až 69 TZ </vt:lpstr>
      <vt:lpstr>Podmíněný odklad PO § 28 a § 29 ZSM</vt:lpstr>
      <vt:lpstr>TO odnětí svobody § 31 až 35</vt:lpstr>
      <vt:lpstr>Výkon nepodmíněného odnětí svobody  </vt:lpstr>
      <vt:lpstr> Mimořádné snížení TO odnětí svobody - § 32 </vt:lpstr>
      <vt:lpstr>§ 33 Podmíněné odsouzení a Podmíněné odsouzení s dohledem </vt:lpstr>
      <vt:lpstr>Zahlazení TO: </vt:lpstr>
      <vt:lpstr>Upuštění od uložení TO § 11</vt:lpstr>
      <vt:lpstr>Další podmínky pro upuštění § 12</vt:lpstr>
      <vt:lpstr>Řízení v trestní věcech mladistvých procesní část - § 36 až 73</vt:lpstr>
      <vt:lpstr>Místní příslušnost</vt:lpstr>
      <vt:lpstr>Spolupráce § 40</vt:lpstr>
      <vt:lpstr>Práva mladistvého § 42 </vt:lpstr>
      <vt:lpstr> Nutná obhajoba (§ 42a)</vt:lpstr>
      <vt:lpstr>Zákonný zástupce nebo opatrovník mladistvého § 43/1</vt:lpstr>
      <vt:lpstr>Zákonný zástupce nebo opatrovník mladistvého § 43</vt:lpstr>
      <vt:lpstr>Vazba § 46</vt:lpstr>
      <vt:lpstr>Vyrozumění</vt:lpstr>
      <vt:lpstr>Trvání vazby § 47</vt:lpstr>
      <vt:lpstr>Další podmínky vazby § 48 až 50 Zadržení mladistvého § 51</vt:lpstr>
      <vt:lpstr>Ochrana soukromí § 52, 53</vt:lpstr>
      <vt:lpstr>Zjištění poměrů mladistvého</vt:lpstr>
      <vt:lpstr>Zpráva o poměrech ml. § 55, § 56 </vt:lpstr>
      <vt:lpstr>Zvláštní přístupy k mladistvému</vt:lpstr>
      <vt:lpstr>Řízení před soudem § 61 - 67</vt:lpstr>
      <vt:lpstr>Hlavní líčení § 64</vt:lpstr>
      <vt:lpstr>Doručení rozhodnutí § 67</vt:lpstr>
      <vt:lpstr>Postavení  OSPODu</vt:lpstr>
      <vt:lpstr>Zvláštní způsoby řízení § 68, 69</vt:lpstr>
      <vt:lpstr>Odstoupení od tr. stíhání § 70</vt:lpstr>
      <vt:lpstr>Řízení podle ZSM se nekoná § 73</vt:lpstr>
      <vt:lpstr>Lhůta pro podání opravného prostředku § 72a</vt:lpstr>
      <vt:lpstr>Vykonávací řízení § 74 až 88</vt:lpstr>
      <vt:lpstr>Speciální působnost PMS při výkonu TO </vt:lpstr>
      <vt:lpstr>Výkon ochranné výchovy</vt:lpstr>
      <vt:lpstr>Dítě mladší patnácti let</vt:lpstr>
      <vt:lpstr>Řízení</vt:lpstr>
      <vt:lpstr>Účastníci řízení</vt:lpstr>
      <vt:lpstr>Opatření § 93</vt:lpstr>
      <vt:lpstr>Ochranná výchova</vt:lpstr>
      <vt:lpstr>Ochranné léčení</vt:lpstr>
      <vt:lpstr>Výkon ochranného léčení</vt:lpstr>
      <vt:lpstr>Ukládání dalších opatření</vt:lpstr>
      <vt:lpstr>Jednání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SOUDNICTVÍ VE VĚCECH MLÁDEŽE  z hlediska rozhodovací praxe</dc:title>
  <dc:creator>cihakle</dc:creator>
  <cp:lastModifiedBy>Nejvyšší Soud</cp:lastModifiedBy>
  <cp:revision>301</cp:revision>
  <dcterms:created xsi:type="dcterms:W3CDTF">2015-10-08T08:14:16Z</dcterms:created>
  <dcterms:modified xsi:type="dcterms:W3CDTF">2020-06-02T09:28:34Z</dcterms:modified>
</cp:coreProperties>
</file>